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77"/>
  </p:notesMasterIdLst>
  <p:sldIdLst>
    <p:sldId id="326" r:id="rId5"/>
    <p:sldId id="547" r:id="rId6"/>
    <p:sldId id="290" r:id="rId7"/>
    <p:sldId id="490" r:id="rId8"/>
    <p:sldId id="346" r:id="rId9"/>
    <p:sldId id="548" r:id="rId10"/>
    <p:sldId id="549" r:id="rId11"/>
    <p:sldId id="502" r:id="rId12"/>
    <p:sldId id="331" r:id="rId13"/>
    <p:sldId id="620" r:id="rId14"/>
    <p:sldId id="552" r:id="rId15"/>
    <p:sldId id="554" r:id="rId16"/>
    <p:sldId id="610" r:id="rId17"/>
    <p:sldId id="562" r:id="rId18"/>
    <p:sldId id="563" r:id="rId19"/>
    <p:sldId id="567" r:id="rId20"/>
    <p:sldId id="296" r:id="rId21"/>
    <p:sldId id="336" r:id="rId22"/>
    <p:sldId id="337" r:id="rId23"/>
    <p:sldId id="338" r:id="rId24"/>
    <p:sldId id="339" r:id="rId25"/>
    <p:sldId id="472" r:id="rId26"/>
    <p:sldId id="466" r:id="rId27"/>
    <p:sldId id="476" r:id="rId28"/>
    <p:sldId id="571" r:id="rId29"/>
    <p:sldId id="570" r:id="rId30"/>
    <p:sldId id="569" r:id="rId31"/>
    <p:sldId id="573" r:id="rId32"/>
    <p:sldId id="574" r:id="rId33"/>
    <p:sldId id="565" r:id="rId34"/>
    <p:sldId id="566" r:id="rId35"/>
    <p:sldId id="576" r:id="rId36"/>
    <p:sldId id="579" r:id="rId37"/>
    <p:sldId id="578" r:id="rId38"/>
    <p:sldId id="580" r:id="rId39"/>
    <p:sldId id="581" r:id="rId40"/>
    <p:sldId id="582" r:id="rId41"/>
    <p:sldId id="586" r:id="rId42"/>
    <p:sldId id="614" r:id="rId43"/>
    <p:sldId id="587" r:id="rId44"/>
    <p:sldId id="589" r:id="rId45"/>
    <p:sldId id="590" r:id="rId46"/>
    <p:sldId id="592" r:id="rId47"/>
    <p:sldId id="385" r:id="rId48"/>
    <p:sldId id="386" r:id="rId49"/>
    <p:sldId id="387" r:id="rId50"/>
    <p:sldId id="594" r:id="rId51"/>
    <p:sldId id="596" r:id="rId52"/>
    <p:sldId id="384" r:id="rId53"/>
    <p:sldId id="377" r:id="rId54"/>
    <p:sldId id="599" r:id="rId55"/>
    <p:sldId id="396" r:id="rId56"/>
    <p:sldId id="362" r:id="rId57"/>
    <p:sldId id="601" r:id="rId58"/>
    <p:sldId id="602" r:id="rId59"/>
    <p:sldId id="415" r:id="rId60"/>
    <p:sldId id="416" r:id="rId61"/>
    <p:sldId id="437" r:id="rId62"/>
    <p:sldId id="517" r:id="rId63"/>
    <p:sldId id="518" r:id="rId64"/>
    <p:sldId id="603" r:id="rId65"/>
    <p:sldId id="611" r:id="rId66"/>
    <p:sldId id="612" r:id="rId67"/>
    <p:sldId id="451" r:id="rId68"/>
    <p:sldId id="432" r:id="rId69"/>
    <p:sldId id="435" r:id="rId70"/>
    <p:sldId id="374" r:id="rId71"/>
    <p:sldId id="616" r:id="rId72"/>
    <p:sldId id="615" r:id="rId73"/>
    <p:sldId id="618" r:id="rId74"/>
    <p:sldId id="617" r:id="rId75"/>
    <p:sldId id="619" r:id="rId76"/>
  </p:sldIdLst>
  <p:sldSz cx="12192000" cy="6858000"/>
  <p:notesSz cx="6858000" cy="9144000"/>
  <p:embeddedFontLst>
    <p:embeddedFont>
      <p:font typeface="Abadi" panose="020B0604020104020204" pitchFamily="34" charset="0"/>
      <p:regular r:id="rId78"/>
    </p:embeddedFont>
    <p:embeddedFont>
      <p:font typeface="Nunito" pitchFamily="2" charset="0"/>
      <p:regular r:id="rId79"/>
      <p:bold r:id="rId80"/>
      <p:italic r:id="rId81"/>
      <p:boldItalic r:id="rId82"/>
    </p:embeddedFont>
    <p:embeddedFont>
      <p:font typeface="맑은 고딕" panose="020B0503020000020004" pitchFamily="50" charset="-127"/>
      <p:regular r:id="rId83"/>
      <p:bold r:id="rId8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311F7930-D7E7-4630-81D0-12FF8F4C5392}">
          <p14:sldIdLst>
            <p14:sldId id="326"/>
          </p14:sldIdLst>
        </p14:section>
        <p14:section name="Virtual Memory in GPUs" id="{B3604523-4832-4983-8307-C74C3D63B6C6}">
          <p14:sldIdLst>
            <p14:sldId id="547"/>
            <p14:sldId id="290"/>
            <p14:sldId id="490"/>
            <p14:sldId id="346"/>
            <p14:sldId id="548"/>
            <p14:sldId id="549"/>
            <p14:sldId id="502"/>
            <p14:sldId id="331"/>
            <p14:sldId id="620"/>
          </p14:sldIdLst>
        </p14:section>
        <p14:section name="Avatar" id="{B3BED0C6-ECBD-48ED-BB5B-109DF7682E8E}">
          <p14:sldIdLst>
            <p14:sldId id="552"/>
            <p14:sldId id="554"/>
            <p14:sldId id="610"/>
          </p14:sldIdLst>
        </p14:section>
        <p14:section name="Speculative address translation" id="{EEE7D864-EBA4-48FB-9DB9-B67CA9AB96F1}">
          <p14:sldIdLst>
            <p14:sldId id="562"/>
            <p14:sldId id="563"/>
            <p14:sldId id="567"/>
            <p14:sldId id="296"/>
            <p14:sldId id="336"/>
            <p14:sldId id="337"/>
            <p14:sldId id="338"/>
            <p14:sldId id="339"/>
            <p14:sldId id="472"/>
            <p14:sldId id="466"/>
            <p14:sldId id="476"/>
            <p14:sldId id="571"/>
            <p14:sldId id="570"/>
            <p14:sldId id="569"/>
            <p14:sldId id="573"/>
            <p14:sldId id="574"/>
            <p14:sldId id="565"/>
            <p14:sldId id="566"/>
          </p14:sldIdLst>
        </p14:section>
        <p14:section name="Rapid Validation" id="{08BF9C38-DB3B-4D19-8514-843B6976C0FD}">
          <p14:sldIdLst>
            <p14:sldId id="576"/>
            <p14:sldId id="579"/>
            <p14:sldId id="578"/>
            <p14:sldId id="580"/>
            <p14:sldId id="581"/>
            <p14:sldId id="582"/>
            <p14:sldId id="586"/>
            <p14:sldId id="614"/>
            <p14:sldId id="587"/>
            <p14:sldId id="589"/>
            <p14:sldId id="590"/>
            <p14:sldId id="592"/>
            <p14:sldId id="385"/>
            <p14:sldId id="386"/>
            <p14:sldId id="387"/>
            <p14:sldId id="594"/>
            <p14:sldId id="596"/>
            <p14:sldId id="384"/>
            <p14:sldId id="377"/>
            <p14:sldId id="599"/>
            <p14:sldId id="396"/>
            <p14:sldId id="362"/>
            <p14:sldId id="601"/>
          </p14:sldIdLst>
        </p14:section>
        <p14:section name="Evaluation" id="{66996C23-403F-40BA-923A-A6D0817C8B67}">
          <p14:sldIdLst>
            <p14:sldId id="602"/>
            <p14:sldId id="415"/>
            <p14:sldId id="416"/>
            <p14:sldId id="437"/>
            <p14:sldId id="517"/>
            <p14:sldId id="518"/>
          </p14:sldIdLst>
        </p14:section>
        <p14:section name="Summary" id="{281839F7-18E5-460C-827F-546A71A1DC5F}">
          <p14:sldIdLst>
            <p14:sldId id="603"/>
            <p14:sldId id="611"/>
            <p14:sldId id="612"/>
            <p14:sldId id="451"/>
            <p14:sldId id="432"/>
          </p14:sldIdLst>
        </p14:section>
        <p14:section name="Backup Slides for QnA" id="{01A90604-36CE-48AD-8AA5-5DB570E61AB3}">
          <p14:sldIdLst>
            <p14:sldId id="435"/>
            <p14:sldId id="374"/>
            <p14:sldId id="616"/>
            <p14:sldId id="615"/>
            <p14:sldId id="618"/>
            <p14:sldId id="617"/>
            <p14:sldId id="6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041"/>
    <a:srgbClr val="FFFFFF"/>
    <a:srgbClr val="FFFF01"/>
    <a:srgbClr val="529CE2"/>
    <a:srgbClr val="E8E8E8"/>
    <a:srgbClr val="BFBFBF"/>
    <a:srgbClr val="FFFFCC"/>
    <a:srgbClr val="FAF8DF"/>
    <a:srgbClr val="863810"/>
    <a:srgbClr val="084F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65" autoAdjust="0"/>
    <p:restoredTop sz="72049" autoAdjust="0"/>
  </p:normalViewPr>
  <p:slideViewPr>
    <p:cSldViewPr snapToGrid="0" showGuides="1">
      <p:cViewPr varScale="1">
        <p:scale>
          <a:sx n="112" d="100"/>
          <a:sy n="112" d="100"/>
        </p:scale>
        <p:origin x="1636" y="96"/>
      </p:cViewPr>
      <p:guideLst>
        <p:guide orient="horz" pos="2614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font" Target="fonts/font7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font" Target="fonts/font2.fntdata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font" Target="fonts/font3.fntdata"/><Relationship Id="rId85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font" Target="fonts/font6.fntdata"/><Relationship Id="rId88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font" Target="fonts/font1.fntdata"/><Relationship Id="rId81" Type="http://schemas.openxmlformats.org/officeDocument/2006/relationships/font" Target="fonts/font4.fntdata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theme" Target="theme/theme1.xml"/><Relationship Id="rId61" Type="http://schemas.openxmlformats.org/officeDocument/2006/relationships/slide" Target="slides/slide57.xml"/><Relationship Id="rId82" Type="http://schemas.openxmlformats.org/officeDocument/2006/relationships/font" Target="fonts/font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80938320209985E-2"/>
          <c:y val="0.15093509160094171"/>
          <c:w val="0.91308316929133859"/>
          <c:h val="0.49629443814818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rgbClr val="FFFFFF"/>
            </a:solidFill>
            <a:ln w="9525">
              <a:solidFill>
                <a:schemeClr val="tx1"/>
              </a:solidFill>
            </a:ln>
            <a:effectLst/>
          </c:spPr>
          <c:invertIfNegative val="0"/>
          <c:dPt>
            <c:idx val="20"/>
            <c:invertIfNegative val="0"/>
            <c:bubble3D val="0"/>
            <c:spPr>
              <a:solidFill>
                <a:srgbClr val="FFFFF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51-40A9-9929-6C8385AF7339}"/>
              </c:ext>
            </c:extLst>
          </c:dPt>
          <c:cat>
            <c:strRef>
              <c:f>Sheet1!$A$2:$A$22</c:f>
              <c:strCache>
                <c:ptCount val="21"/>
                <c:pt idx="0">
                  <c:v>LMD</c:v>
                </c:pt>
                <c:pt idx="1">
                  <c:v>FW</c:v>
                </c:pt>
                <c:pt idx="2">
                  <c:v>GEMM</c:v>
                </c:pt>
                <c:pt idx="3">
                  <c:v>SGEM</c:v>
                </c:pt>
                <c:pt idx="4">
                  <c:v>BP</c:v>
                </c:pt>
                <c:pt idx="5">
                  <c:v>MD</c:v>
                </c:pt>
                <c:pt idx="6">
                  <c:v>HIS</c:v>
                </c:pt>
                <c:pt idx="7">
                  <c:v>PAF</c:v>
                </c:pt>
                <c:pt idx="8">
                  <c:v>LUL</c:v>
                </c:pt>
                <c:pt idx="9">
                  <c:v>GC</c:v>
                </c:pt>
                <c:pt idx="10">
                  <c:v>FDT</c:v>
                </c:pt>
                <c:pt idx="11">
                  <c:v>BET</c:v>
                </c:pt>
                <c:pt idx="12">
                  <c:v>CON</c:v>
                </c:pt>
                <c:pt idx="13">
                  <c:v>CFD</c:v>
                </c:pt>
                <c:pt idx="14">
                  <c:v>SSSP</c:v>
                </c:pt>
                <c:pt idx="15">
                  <c:v>SPMV</c:v>
                </c:pt>
                <c:pt idx="16">
                  <c:v>CC</c:v>
                </c:pt>
                <c:pt idx="17">
                  <c:v>SC</c:v>
                </c:pt>
                <c:pt idx="18">
                  <c:v>KM</c:v>
                </c:pt>
                <c:pt idx="19">
                  <c:v>XSB</c:v>
                </c:pt>
                <c:pt idx="20">
                  <c:v>Gmean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51-40A9-9929-6C8385AF73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Promotion</c:v>
                </c:pt>
              </c:strCache>
            </c:strRef>
          </c:tx>
          <c:spPr>
            <a:pattFill prst="wdUpDiag">
              <a:fgClr>
                <a:schemeClr val="tx1"/>
              </a:fgClr>
              <a:bgClr>
                <a:srgbClr val="DDE1E0"/>
              </a:bgClr>
            </a:pattFill>
            <a:ln w="9525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LMD</c:v>
                </c:pt>
                <c:pt idx="1">
                  <c:v>FW</c:v>
                </c:pt>
                <c:pt idx="2">
                  <c:v>GEMM</c:v>
                </c:pt>
                <c:pt idx="3">
                  <c:v>SGEM</c:v>
                </c:pt>
                <c:pt idx="4">
                  <c:v>BP</c:v>
                </c:pt>
                <c:pt idx="5">
                  <c:v>MD</c:v>
                </c:pt>
                <c:pt idx="6">
                  <c:v>HIS</c:v>
                </c:pt>
                <c:pt idx="7">
                  <c:v>PAF</c:v>
                </c:pt>
                <c:pt idx="8">
                  <c:v>LUL</c:v>
                </c:pt>
                <c:pt idx="9">
                  <c:v>GC</c:v>
                </c:pt>
                <c:pt idx="10">
                  <c:v>FDT</c:v>
                </c:pt>
                <c:pt idx="11">
                  <c:v>BET</c:v>
                </c:pt>
                <c:pt idx="12">
                  <c:v>CON</c:v>
                </c:pt>
                <c:pt idx="13">
                  <c:v>CFD</c:v>
                </c:pt>
                <c:pt idx="14">
                  <c:v>SSSP</c:v>
                </c:pt>
                <c:pt idx="15">
                  <c:v>SPMV</c:v>
                </c:pt>
                <c:pt idx="16">
                  <c:v>CC</c:v>
                </c:pt>
                <c:pt idx="17">
                  <c:v>SC</c:v>
                </c:pt>
                <c:pt idx="18">
                  <c:v>KM</c:v>
                </c:pt>
                <c:pt idx="19">
                  <c:v>XSB</c:v>
                </c:pt>
                <c:pt idx="20">
                  <c:v>Gmean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1</c:v>
                </c:pt>
                <c:pt idx="1">
                  <c:v>1.0130214168423599</c:v>
                </c:pt>
                <c:pt idx="2">
                  <c:v>1</c:v>
                </c:pt>
                <c:pt idx="3">
                  <c:v>1</c:v>
                </c:pt>
                <c:pt idx="4">
                  <c:v>1.00005111529857</c:v>
                </c:pt>
                <c:pt idx="5">
                  <c:v>1.09158567103419</c:v>
                </c:pt>
                <c:pt idx="6">
                  <c:v>1.25387744045737</c:v>
                </c:pt>
                <c:pt idx="7">
                  <c:v>1.0142550978187701</c:v>
                </c:pt>
                <c:pt idx="8">
                  <c:v>1.0861031222939499</c:v>
                </c:pt>
                <c:pt idx="9">
                  <c:v>1.1046499658570399</c:v>
                </c:pt>
                <c:pt idx="10">
                  <c:v>1.1556800122331901</c:v>
                </c:pt>
                <c:pt idx="11">
                  <c:v>1.2351091377335</c:v>
                </c:pt>
                <c:pt idx="12">
                  <c:v>1.08996863729264</c:v>
                </c:pt>
                <c:pt idx="13">
                  <c:v>1.3228787567858999</c:v>
                </c:pt>
                <c:pt idx="14">
                  <c:v>1.53169222720445</c:v>
                </c:pt>
                <c:pt idx="15">
                  <c:v>1.78387729382817</c:v>
                </c:pt>
                <c:pt idx="16">
                  <c:v>1.0102560959665201</c:v>
                </c:pt>
                <c:pt idx="17">
                  <c:v>1.13710558874853</c:v>
                </c:pt>
                <c:pt idx="18">
                  <c:v>3.47645785119296</c:v>
                </c:pt>
                <c:pt idx="19">
                  <c:v>1.46385899306822</c:v>
                </c:pt>
                <c:pt idx="20">
                  <c:v>1.2223735162754199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51-40A9-9929-6C8385AF73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CoLT</c:v>
                </c:pt>
              </c:strCache>
            </c:strRef>
          </c:tx>
          <c:spPr>
            <a:solidFill>
              <a:srgbClr val="7A8685"/>
            </a:solidFill>
            <a:ln w="9525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LMD</c:v>
                </c:pt>
                <c:pt idx="1">
                  <c:v>FW</c:v>
                </c:pt>
                <c:pt idx="2">
                  <c:v>GEMM</c:v>
                </c:pt>
                <c:pt idx="3">
                  <c:v>SGEM</c:v>
                </c:pt>
                <c:pt idx="4">
                  <c:v>BP</c:v>
                </c:pt>
                <c:pt idx="5">
                  <c:v>MD</c:v>
                </c:pt>
                <c:pt idx="6">
                  <c:v>HIS</c:v>
                </c:pt>
                <c:pt idx="7">
                  <c:v>PAF</c:v>
                </c:pt>
                <c:pt idx="8">
                  <c:v>LUL</c:v>
                </c:pt>
                <c:pt idx="9">
                  <c:v>GC</c:v>
                </c:pt>
                <c:pt idx="10">
                  <c:v>FDT</c:v>
                </c:pt>
                <c:pt idx="11">
                  <c:v>BET</c:v>
                </c:pt>
                <c:pt idx="12">
                  <c:v>CON</c:v>
                </c:pt>
                <c:pt idx="13">
                  <c:v>CFD</c:v>
                </c:pt>
                <c:pt idx="14">
                  <c:v>SSSP</c:v>
                </c:pt>
                <c:pt idx="15">
                  <c:v>SPMV</c:v>
                </c:pt>
                <c:pt idx="16">
                  <c:v>CC</c:v>
                </c:pt>
                <c:pt idx="17">
                  <c:v>SC</c:v>
                </c:pt>
                <c:pt idx="18">
                  <c:v>KM</c:v>
                </c:pt>
                <c:pt idx="19">
                  <c:v>XSB</c:v>
                </c:pt>
                <c:pt idx="20">
                  <c:v>Gmean</c:v>
                </c:pt>
              </c:strCache>
            </c:strRef>
          </c:cat>
          <c:val>
            <c:numRef>
              <c:f>Sheet1!$D$2:$D$22</c:f>
              <c:numCache>
                <c:formatCode>General</c:formatCode>
                <c:ptCount val="21"/>
                <c:pt idx="0">
                  <c:v>1.0002000735754399</c:v>
                </c:pt>
                <c:pt idx="1">
                  <c:v>1.01829702165147</c:v>
                </c:pt>
                <c:pt idx="2">
                  <c:v>1.04483798070787</c:v>
                </c:pt>
                <c:pt idx="3">
                  <c:v>1.08533392042628</c:v>
                </c:pt>
                <c:pt idx="4">
                  <c:v>1.03621816225665</c:v>
                </c:pt>
                <c:pt idx="5">
                  <c:v>1.1297068666792101</c:v>
                </c:pt>
                <c:pt idx="6">
                  <c:v>1.2964866315496499</c:v>
                </c:pt>
                <c:pt idx="7">
                  <c:v>1.11204751581252</c:v>
                </c:pt>
                <c:pt idx="8">
                  <c:v>1.1801974297195901</c:v>
                </c:pt>
                <c:pt idx="9">
                  <c:v>1.136549778397</c:v>
                </c:pt>
                <c:pt idx="10">
                  <c:v>1.17589359870896</c:v>
                </c:pt>
                <c:pt idx="11">
                  <c:v>1.29182153332947</c:v>
                </c:pt>
                <c:pt idx="12">
                  <c:v>1.1089349576595799</c:v>
                </c:pt>
                <c:pt idx="13">
                  <c:v>1.3598812616068801</c:v>
                </c:pt>
                <c:pt idx="14">
                  <c:v>1.60134618374895</c:v>
                </c:pt>
                <c:pt idx="15">
                  <c:v>1.83389819130904</c:v>
                </c:pt>
                <c:pt idx="16">
                  <c:v>0.98912858730469999</c:v>
                </c:pt>
                <c:pt idx="17">
                  <c:v>1.2018116688862901</c:v>
                </c:pt>
                <c:pt idx="18">
                  <c:v>4.1995232750184197</c:v>
                </c:pt>
                <c:pt idx="19">
                  <c:v>1.5094627873038999</c:v>
                </c:pt>
                <c:pt idx="20">
                  <c:v>1.2717878462788399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51-40A9-9929-6C8385AF733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SnakeByte</c:v>
                </c:pt>
              </c:strCache>
            </c:strRef>
          </c:tx>
          <c:spPr>
            <a:pattFill prst="wdDn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LMD</c:v>
                </c:pt>
                <c:pt idx="1">
                  <c:v>FW</c:v>
                </c:pt>
                <c:pt idx="2">
                  <c:v>GEMM</c:v>
                </c:pt>
                <c:pt idx="3">
                  <c:v>SGEM</c:v>
                </c:pt>
                <c:pt idx="4">
                  <c:v>BP</c:v>
                </c:pt>
                <c:pt idx="5">
                  <c:v>MD</c:v>
                </c:pt>
                <c:pt idx="6">
                  <c:v>HIS</c:v>
                </c:pt>
                <c:pt idx="7">
                  <c:v>PAF</c:v>
                </c:pt>
                <c:pt idx="8">
                  <c:v>LUL</c:v>
                </c:pt>
                <c:pt idx="9">
                  <c:v>GC</c:v>
                </c:pt>
                <c:pt idx="10">
                  <c:v>FDT</c:v>
                </c:pt>
                <c:pt idx="11">
                  <c:v>BET</c:v>
                </c:pt>
                <c:pt idx="12">
                  <c:v>CON</c:v>
                </c:pt>
                <c:pt idx="13">
                  <c:v>CFD</c:v>
                </c:pt>
                <c:pt idx="14">
                  <c:v>SSSP</c:v>
                </c:pt>
                <c:pt idx="15">
                  <c:v>SPMV</c:v>
                </c:pt>
                <c:pt idx="16">
                  <c:v>CC</c:v>
                </c:pt>
                <c:pt idx="17">
                  <c:v>SC</c:v>
                </c:pt>
                <c:pt idx="18">
                  <c:v>KM</c:v>
                </c:pt>
                <c:pt idx="19">
                  <c:v>XSB</c:v>
                </c:pt>
                <c:pt idx="20">
                  <c:v>Gmean</c:v>
                </c:pt>
              </c:strCache>
            </c:strRef>
          </c:cat>
          <c:val>
            <c:numRef>
              <c:f>Sheet1!$E$2:$E$22</c:f>
              <c:numCache>
                <c:formatCode>General</c:formatCode>
                <c:ptCount val="21"/>
                <c:pt idx="0">
                  <c:v>0.99807947807534703</c:v>
                </c:pt>
                <c:pt idx="1">
                  <c:v>1.0063802756503499</c:v>
                </c:pt>
                <c:pt idx="2">
                  <c:v>0.94860847122801195</c:v>
                </c:pt>
                <c:pt idx="3">
                  <c:v>1.1596015956680199</c:v>
                </c:pt>
                <c:pt idx="4">
                  <c:v>1.18832461710376</c:v>
                </c:pt>
                <c:pt idx="5">
                  <c:v>1.1251844330383101</c:v>
                </c:pt>
                <c:pt idx="6">
                  <c:v>1.1756411431399101</c:v>
                </c:pt>
                <c:pt idx="7">
                  <c:v>0.92389393464480896</c:v>
                </c:pt>
                <c:pt idx="8">
                  <c:v>1.0237290302897</c:v>
                </c:pt>
                <c:pt idx="9">
                  <c:v>1.1159483114823201</c:v>
                </c:pt>
                <c:pt idx="10">
                  <c:v>1.13761492973689</c:v>
                </c:pt>
                <c:pt idx="11">
                  <c:v>1.4720503051185201</c:v>
                </c:pt>
                <c:pt idx="12">
                  <c:v>1.31954646217432</c:v>
                </c:pt>
                <c:pt idx="13">
                  <c:v>1.2589678854351201</c:v>
                </c:pt>
                <c:pt idx="14">
                  <c:v>1.6404525873057501</c:v>
                </c:pt>
                <c:pt idx="15">
                  <c:v>1.6809398192507701</c:v>
                </c:pt>
                <c:pt idx="16">
                  <c:v>0.85109090017650502</c:v>
                </c:pt>
                <c:pt idx="17">
                  <c:v>1.1294477328799499</c:v>
                </c:pt>
                <c:pt idx="18">
                  <c:v>2.9152426134597702</c:v>
                </c:pt>
                <c:pt idx="19">
                  <c:v>1.3271388179496499</c:v>
                </c:pt>
                <c:pt idx="20">
                  <c:v>1.21878108452528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751-40A9-9929-6C8385AF733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Avatar</c:v>
                </c:pt>
              </c:strCache>
            </c:strRef>
          </c:tx>
          <c:spPr>
            <a:solidFill>
              <a:srgbClr val="FF0000"/>
            </a:solidFill>
            <a:ln w="9525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LMD</c:v>
                </c:pt>
                <c:pt idx="1">
                  <c:v>FW</c:v>
                </c:pt>
                <c:pt idx="2">
                  <c:v>GEMM</c:v>
                </c:pt>
                <c:pt idx="3">
                  <c:v>SGEM</c:v>
                </c:pt>
                <c:pt idx="4">
                  <c:v>BP</c:v>
                </c:pt>
                <c:pt idx="5">
                  <c:v>MD</c:v>
                </c:pt>
                <c:pt idx="6">
                  <c:v>HIS</c:v>
                </c:pt>
                <c:pt idx="7">
                  <c:v>PAF</c:v>
                </c:pt>
                <c:pt idx="8">
                  <c:v>LUL</c:v>
                </c:pt>
                <c:pt idx="9">
                  <c:v>GC</c:v>
                </c:pt>
                <c:pt idx="10">
                  <c:v>FDT</c:v>
                </c:pt>
                <c:pt idx="11">
                  <c:v>BET</c:v>
                </c:pt>
                <c:pt idx="12">
                  <c:v>CON</c:v>
                </c:pt>
                <c:pt idx="13">
                  <c:v>CFD</c:v>
                </c:pt>
                <c:pt idx="14">
                  <c:v>SSSP</c:v>
                </c:pt>
                <c:pt idx="15">
                  <c:v>SPMV</c:v>
                </c:pt>
                <c:pt idx="16">
                  <c:v>CC</c:v>
                </c:pt>
                <c:pt idx="17">
                  <c:v>SC</c:v>
                </c:pt>
                <c:pt idx="18">
                  <c:v>KM</c:v>
                </c:pt>
                <c:pt idx="19">
                  <c:v>XSB</c:v>
                </c:pt>
                <c:pt idx="20">
                  <c:v>Gmean</c:v>
                </c:pt>
              </c:strCache>
            </c:strRef>
          </c:cat>
          <c:val>
            <c:numRef>
              <c:f>Sheet1!$F$2:$F$22</c:f>
              <c:numCache>
                <c:formatCode>General</c:formatCode>
                <c:ptCount val="21"/>
                <c:pt idx="0">
                  <c:v>1.0012068954389599</c:v>
                </c:pt>
                <c:pt idx="1">
                  <c:v>1.0163221310528701</c:v>
                </c:pt>
                <c:pt idx="2">
                  <c:v>1.11332508981637</c:v>
                </c:pt>
                <c:pt idx="3">
                  <c:v>1.2464045444262599</c:v>
                </c:pt>
                <c:pt idx="4">
                  <c:v>1.09716952187554</c:v>
                </c:pt>
                <c:pt idx="5">
                  <c:v>1.14331366822113</c:v>
                </c:pt>
                <c:pt idx="6">
                  <c:v>1.30305115050774</c:v>
                </c:pt>
                <c:pt idx="7">
                  <c:v>1.3264792312070399</c:v>
                </c:pt>
                <c:pt idx="8">
                  <c:v>1.1432786255146601</c:v>
                </c:pt>
                <c:pt idx="9">
                  <c:v>1.1872979512777799</c:v>
                </c:pt>
                <c:pt idx="10">
                  <c:v>1.2725263430360001</c:v>
                </c:pt>
                <c:pt idx="11">
                  <c:v>1.3541136023198299</c:v>
                </c:pt>
                <c:pt idx="12">
                  <c:v>1.3779420556153199</c:v>
                </c:pt>
                <c:pt idx="13">
                  <c:v>1.369001529168</c:v>
                </c:pt>
                <c:pt idx="14">
                  <c:v>1.67490682203031</c:v>
                </c:pt>
                <c:pt idx="15">
                  <c:v>1.9428379977735899</c:v>
                </c:pt>
                <c:pt idx="16">
                  <c:v>1.19402374648623</c:v>
                </c:pt>
                <c:pt idx="17">
                  <c:v>1.50925058268413</c:v>
                </c:pt>
                <c:pt idx="18">
                  <c:v>3.7825707702857998</c:v>
                </c:pt>
                <c:pt idx="19">
                  <c:v>1.9100009120758801</c:v>
                </c:pt>
                <c:pt idx="20">
                  <c:v>1.37248946661591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51-40A9-9929-6C8385AF7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27"/>
        <c:axId val="1438447616"/>
        <c:axId val="1438453856"/>
      </c:barChart>
      <c:catAx>
        <c:axId val="143844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ko-KR"/>
          </a:p>
        </c:txPr>
        <c:crossAx val="1438453856"/>
        <c:crosses val="autoZero"/>
        <c:auto val="1"/>
        <c:lblAlgn val="ctr"/>
        <c:lblOffset val="10"/>
        <c:noMultiLvlLbl val="0"/>
      </c:catAx>
      <c:valAx>
        <c:axId val="1438453856"/>
        <c:scaling>
          <c:orientation val="minMax"/>
          <c:max val="2"/>
        </c:scaling>
        <c:delete val="0"/>
        <c:axPos val="l"/>
        <c:majorGridlines>
          <c:spPr>
            <a:ln w="19050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altLang="ko-KR" sz="1600" b="0" i="0" u="none" strike="noStrike" kern="1200" baseline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Normalized Performance</a:t>
                </a:r>
                <a:endParaRPr lang="ko-KR" altLang="en-US" sz="1600" b="0" i="0" u="none" strike="noStrike" kern="1200" baseline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6.6770833333333335E-3"/>
              <c:y val="9.176548960800048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kern="1200" baseline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-15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ko-KR"/>
          </a:p>
        </c:txPr>
        <c:crossAx val="1438447616"/>
        <c:crosses val="autoZero"/>
        <c:crossBetween val="between"/>
      </c:valAx>
      <c:spPr>
        <a:noFill/>
        <a:ln w="28575"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5.7998441601049867E-2"/>
          <c:y val="0"/>
          <c:w val="0.76646054790026241"/>
          <c:h val="0.152868206914533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847629973405647E-2"/>
          <c:y val="0.15093509160094171"/>
          <c:w val="0.89641654064765086"/>
          <c:h val="0.49629443814818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Load locality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9050">
              <a:solidFill>
                <a:schemeClr val="tx1"/>
              </a:solidFill>
            </a:ln>
            <a:effectLst/>
          </c:spPr>
          <c:invertIfNegative val="0"/>
          <c:dPt>
            <c:idx val="20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35-47D6-B4E1-0E945AC2C887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35-47D6-B4E1-0E945AC2C887}"/>
              </c:ext>
            </c:extLst>
          </c:dPt>
          <c:cat>
            <c:strRef>
              <c:f>Sheet1!$A$2:$A$23</c:f>
              <c:strCache>
                <c:ptCount val="22"/>
                <c:pt idx="0">
                  <c:v>LMD</c:v>
                </c:pt>
                <c:pt idx="1">
                  <c:v>FW</c:v>
                </c:pt>
                <c:pt idx="2">
                  <c:v>GEMM</c:v>
                </c:pt>
                <c:pt idx="3">
                  <c:v>SGEM</c:v>
                </c:pt>
                <c:pt idx="4">
                  <c:v>BP</c:v>
                </c:pt>
                <c:pt idx="5">
                  <c:v>MD</c:v>
                </c:pt>
                <c:pt idx="6">
                  <c:v>HIS</c:v>
                </c:pt>
                <c:pt idx="7">
                  <c:v>PAF</c:v>
                </c:pt>
                <c:pt idx="8">
                  <c:v>LUL</c:v>
                </c:pt>
                <c:pt idx="9">
                  <c:v>GC</c:v>
                </c:pt>
                <c:pt idx="10">
                  <c:v>FDT</c:v>
                </c:pt>
                <c:pt idx="11">
                  <c:v>BET</c:v>
                </c:pt>
                <c:pt idx="12">
                  <c:v>CON</c:v>
                </c:pt>
                <c:pt idx="13">
                  <c:v>CFD</c:v>
                </c:pt>
                <c:pt idx="14">
                  <c:v>SSSP</c:v>
                </c:pt>
                <c:pt idx="15">
                  <c:v>SPMV</c:v>
                </c:pt>
                <c:pt idx="16">
                  <c:v>CC</c:v>
                </c:pt>
                <c:pt idx="17">
                  <c:v>SC</c:v>
                </c:pt>
                <c:pt idx="18">
                  <c:v>KM</c:v>
                </c:pt>
                <c:pt idx="19">
                  <c:v>XSB</c:v>
                </c:pt>
                <c:pt idx="21">
                  <c:v>Gmean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0.99903699999999995</c:v>
                </c:pt>
                <c:pt idx="4">
                  <c:v>0.98072099999999995</c:v>
                </c:pt>
                <c:pt idx="5">
                  <c:v>0.85669799999999996</c:v>
                </c:pt>
                <c:pt idx="6">
                  <c:v>0.97204699999999999</c:v>
                </c:pt>
                <c:pt idx="7">
                  <c:v>0.95055400000000001</c:v>
                </c:pt>
                <c:pt idx="8">
                  <c:v>0.91751799999999994</c:v>
                </c:pt>
                <c:pt idx="9">
                  <c:v>0.93609200000000004</c:v>
                </c:pt>
                <c:pt idx="10">
                  <c:v>0.97469899999999998</c:v>
                </c:pt>
                <c:pt idx="11">
                  <c:v>0.96721299999999999</c:v>
                </c:pt>
                <c:pt idx="12">
                  <c:v>0.780111</c:v>
                </c:pt>
                <c:pt idx="13">
                  <c:v>0.97554200000000002</c:v>
                </c:pt>
                <c:pt idx="14">
                  <c:v>0.90116300000000005</c:v>
                </c:pt>
                <c:pt idx="15">
                  <c:v>0.89096500000000001</c:v>
                </c:pt>
                <c:pt idx="16">
                  <c:v>0.96986700000000003</c:v>
                </c:pt>
                <c:pt idx="17">
                  <c:v>0.70285600000000004</c:v>
                </c:pt>
                <c:pt idx="18">
                  <c:v>0.72255199999999997</c:v>
                </c:pt>
                <c:pt idx="19">
                  <c:v>0.51745399999999997</c:v>
                </c:pt>
                <c:pt idx="21">
                  <c:v>0.89025930124888997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35-47D6-B4E1-0E945AC2C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overlap val="-27"/>
        <c:axId val="1438447616"/>
        <c:axId val="1438453856"/>
      </c:barChart>
      <c:catAx>
        <c:axId val="143844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ko-KR"/>
          </a:p>
        </c:txPr>
        <c:crossAx val="1438453856"/>
        <c:crosses val="autoZero"/>
        <c:auto val="1"/>
        <c:lblAlgn val="ctr"/>
        <c:lblOffset val="10"/>
        <c:noMultiLvlLbl val="0"/>
      </c:catAx>
      <c:valAx>
        <c:axId val="1438453856"/>
        <c:scaling>
          <c:orientation val="minMax"/>
          <c:max val="1.05"/>
          <c:min val="0"/>
        </c:scaling>
        <c:delete val="0"/>
        <c:axPos val="l"/>
        <c:majorGridlines>
          <c:spPr>
            <a:ln w="19050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altLang="ko-KR" sz="2000" b="0" baseline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Proportion</a:t>
                </a:r>
                <a:endParaRPr lang="ko-KR" altLang="en-US" sz="20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7.8741027537303689E-3"/>
              <c:y val="0.209743282697518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spc="-15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ko-KR"/>
          </a:p>
        </c:txPr>
        <c:crossAx val="1438447616"/>
        <c:crosses val="autoZero"/>
        <c:crossBetween val="between"/>
      </c:valAx>
      <c:spPr>
        <a:noFill/>
        <a:ln w="28575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5D85-E52D-42DB-8C1F-7793C3A2F6CC}" type="datetimeFigureOut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8634E-3285-4351-9D2C-09774A5AA1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111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ko-KR" sz="1000" b="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067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BBC95-4E4D-86F0-D5E7-796176A42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BCD61A0-BF37-43A6-3A5B-4A0F89195E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B4A909D-566B-37D1-4EE0-28AF6DCE5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ko-KR" sz="12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9814337-9627-7680-342D-B86815394C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834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95192-F04B-5A55-EF32-1E486331B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3681ED9-E391-753C-A45F-1552B33F5B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62B4B3F-4D65-CA44-38B8-DD0C2AE2B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844A7E0-69A1-BC98-145A-D515496085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2531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B8F97-73E9-0413-5311-8B984DAF6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3771E6F-1CDB-927D-522A-22F265B9E2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766D4E2-A716-66B3-D2D7-79AB5CF838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800" kern="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8ACE0BB-5125-295D-EA91-2A83AB531F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6670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B4B6A-BAEE-4014-F5EA-D8C9C1AF8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9979977-E6E9-017A-9336-020F155CFC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8EAD242-30A0-F501-F452-C5781BE73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D355F3-0DB7-8131-1E39-3C651ED9C3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5797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D1586-512B-470C-730A-58D1F6A31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5B426DA-FDD2-FA2B-EFA4-158AC45A34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E801BA8-4F8C-ACF9-8D21-3981E8647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latinLnBrk="1">
              <a:spcAft>
                <a:spcPts val="800"/>
              </a:spcAft>
            </a:pP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3E35F63-82C4-987D-0E5E-75BC49FD99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5216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DB91D-16D0-3864-6278-9FA57DE62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ABEBEF1-077B-0ED5-6BD0-DCA08D4CC2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DBC28BE-AAE7-A92A-7EC8-69101D98E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800" kern="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C9980AA-AA5F-5DBA-F3D0-2F127C5E37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5873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82051-4969-8BA2-19C5-4C35508A8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91DBD88-B77F-5699-29A0-D982F7A35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A5A4076-B800-794F-DEC3-A2BB7BD80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800" kern="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278EA6D-F57A-F313-0D93-C9A36F777A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0853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2789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2893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7254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53F5F-A277-DC2A-BA26-01090F38E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BFF2F38-5304-D576-E1D0-6E958AF284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11DED36-EB63-6629-36B0-6A220F779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latinLnBrk="1">
              <a:spcAft>
                <a:spcPts val="800"/>
              </a:spcAft>
            </a:pP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B1F6001-4330-F7A7-1682-86808B05FB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91421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800" kern="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3251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1094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894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83566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1034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EEA80-08D2-4C0A-DF86-3072E7FEC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099D805-D0EB-D1B0-42EB-AD8E9FED6F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77FB10A-D622-F7DD-A386-73615D711F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D547394-ED62-116D-DE1A-58ABE4C388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66070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A5EE4-8E22-83FC-24A9-240EEB5E1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07BAC4B-1B71-036A-44C0-23586C7A36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DF9D8B9-039E-8AC5-ECB8-508FBD8350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800" kern="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7123E7C-36D7-45BA-B257-704E66A93E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51055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B0495-2854-E49B-2D4D-0E65C562E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91BAD0E-CA0E-022D-B0E6-0DBF6B8943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49482CD-8255-DEE8-DFC3-12A54B06A2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8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F3ED11B-16AB-0407-A098-E6EBA78A11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47159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2F445-0C25-D8E7-4DD4-10985086D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C9E9087-7D3E-1F09-528D-AA62D42032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C3147FE-5C75-3E7B-6E68-6B0D5D08CB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latinLnBrk="1">
              <a:spcAft>
                <a:spcPts val="800"/>
              </a:spcAft>
            </a:pPr>
            <a:endParaRPr lang="en-US" altLang="ko-KR" sz="1800" kern="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5331CC9-D744-72B0-1EC8-8F76280C4C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77184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BD203-6C13-D05C-D5F6-9A318F3D3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6718ABE-6249-89A5-86F1-FDB3FEBF6C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7B6B1E8-9819-7533-8C2F-7171565EAD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latinLnBrk="1">
              <a:spcAft>
                <a:spcPts val="800"/>
              </a:spcAft>
            </a:pPr>
            <a:endParaRPr lang="en-US" altLang="ko-KR" sz="12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61E5316-A860-4286-7294-28E260759E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466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ko-KR" altLang="en-US" sz="2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98895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D3793-2FA1-1B1B-179A-44F4FBA4E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920BA07-8FE0-B3D7-8733-EE3792F806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0DC2ADA-624C-5A68-213D-950893F5DF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2F37C82-793E-6DC5-2379-470DAA2090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96255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0722C-55BE-3C2E-575D-38F7D6BD7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EF51C5C-D7C2-D1B8-06E0-EB4B85F839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26FD9D8-7FE4-A673-8CD4-8F13CE71FB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28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4547128-FD19-6112-018D-C05F7C9D2F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31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92219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50F3B-23C9-88D7-C959-E54F7FADF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A26D6DE-1A5B-89CE-8989-B6B1D5EDAA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4E13AA9-13F1-303D-C76B-48CA62C23E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D350401-C3C9-BD5A-BDC2-6C40D6092B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32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55540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3375F-B8E3-9B91-8AEF-CC200BBDD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79A8BF9-5178-9C61-8CFA-1F7858446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B4E697E-106E-EABA-4FF2-DE32FD820C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ko-KR" altLang="ko-KR" sz="2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F81EF7F-1A51-0EC0-8F38-FB32E52069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33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67027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5A1B7-BB7D-EEA6-EC31-234A04ED8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011571B-8FB7-AAE8-61A8-0DF5C6BD39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C8BB6B8-0786-418F-511F-1C4DCCB3D0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861A253-C7F4-7177-5C85-28403D9BC4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34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10388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2F85D-FAE5-D2BB-EC48-97ABB592E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7B30008-F7EA-8CEB-CDE8-9C36CE5633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6CE710F-F3C2-73C1-5F53-9295E04155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C6E130-A3C6-DC9D-651C-0B659948D1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35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90340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ED0E6-2A0C-D91C-F3F8-36F6CC78C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E4DB463-FB08-C895-B898-A681850F32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037CD35-372B-2C7B-3624-68513D8A6D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dirty="0">
              <a:effectLst/>
              <a:ea typeface="맑은 고딕" panose="020B0503020000020004" pitchFamily="50" charset="-127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20BBAC8-6015-321D-E659-1726B6A13C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36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37357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D78E3-D9A6-273D-0115-E17F0F2CB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37DCEA1-1E52-EE37-9AD5-F4495871B8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3909C10-0531-DB96-E424-2471F8E6EB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00F087D-0550-1608-1B45-3DD9D31396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37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63672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3AEA0-C7BA-1CBC-A51A-088871B92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3082541-8209-62A3-021A-3B3FD32EE6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3A8DA35-61B1-386B-6BF1-1F879CD732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800" dirty="0">
              <a:effectLst/>
              <a:ea typeface="맑은 고딕" panose="020B0503020000020004" pitchFamily="50" charset="-127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609630A-32F3-BE6D-ABE1-DCC2775F48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38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08658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9638A-78D4-4866-B388-436271A15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78E1DA9-86CA-8375-F678-A51A33C3B3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A57A0D2-F849-4E3F-AA5D-20D19A24C0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800" dirty="0">
              <a:effectLst/>
              <a:ea typeface="맑은 고딕" panose="020B0503020000020004" pitchFamily="50" charset="-127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92F1341-5369-17C3-B307-795A70F271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39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2970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A4646-D6A7-E29E-0A86-C1928340D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F3F059A-BF15-3268-CE6B-C37173B105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62EF96C-EDCF-3254-6562-F1DE2B63D4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latinLnBrk="1">
              <a:spcAft>
                <a:spcPts val="800"/>
              </a:spcAft>
            </a:pP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BA5B20B-6A8C-4915-4C90-E32ABC0177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11741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4FB6B-A769-1DA2-C292-18421C9FF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B08A886-5633-D459-8DCF-F2387EB5CA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507C68D-FD6D-06E2-BF22-5DDFB4E119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800" kern="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93D611B-9B3B-AF4F-89F6-72788C5522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40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168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4C1B3-B14E-B0CE-ECEC-81CA2DF7D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0433F41-54EF-20AE-C57F-C237F18D79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4718239-943A-236E-9526-A9C8BF9BB6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800" kern="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94CBBF3-9B66-A6EA-E97E-836FD21E48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41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61402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3DCD3-E9C9-8A0F-4025-1B706210D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CC78A61-8CCB-F9CD-CDD8-C06D85E4CC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BC64B9B-7D14-6822-3119-F9FA70D13F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7DD0294-77DD-51D5-AB53-0A3F65A525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42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04307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67A17-9FD1-0841-07F2-B0E48845D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EC2D554-7E37-3D23-ACB4-1C495EFE1D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C682C5C-DEC4-EADA-1901-DEB1A1680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40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824B9E7-58D8-3EFF-913B-EA0DDA1B95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43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4594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44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84949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45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27326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2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46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62040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DED1C-9875-1C0F-F68B-84ED1D3FF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56FA9BF-EB58-94F1-5ADF-6E46DE85CE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5D8D285-B69C-4FD7-87B0-7BCB8A056F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98E8D1C-DF02-1F33-FB19-E6000D7986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47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91852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38B89-48C7-5978-C06F-00B87B040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15B56DB-864A-69A3-4C72-8F6C2C2F75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8A813AD-790F-3546-7E1B-9A42222D7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92D6939-A15C-8E77-EB14-95261B0F63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48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16583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5600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41518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5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50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13739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DC37C-B8D6-BE23-4382-B1BEDABEA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04A2EAA-B007-04C0-2AAB-26A40DCFFC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C9767AC-A70D-8F7F-59C2-230DE6AD04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5246777-1B76-6B6B-A83D-D333BC15B3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08921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28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341649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53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182397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4F6BA-6E75-6BAB-5D11-53B59224E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6CCEA75-697C-2DA7-1F22-430DF82CFC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ECF672A-3767-6DF1-19C3-8F631863B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0CABD0F-65D0-74D4-2094-88C71CE06D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54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415782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1F1AE-10E4-A5C9-15AC-E2456C897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0899A27-7D9E-6FA3-0A48-F388769154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548D9E0-DF40-0861-1BA8-EF57CA094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2CB231F-B048-6378-1298-7691142E8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55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061368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332261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4000" kern="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46443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9B560-B88E-70DD-5CA9-88980EC51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76F7BDD-5979-40BF-3A4D-9B3240CECF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BAB0491-7AFB-D184-54FE-6B67406AC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354EA62-4D34-AC3B-91A8-ADAEA5D2D2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87040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C2F05-89CF-B96D-9769-AAEA915A2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EFD0A36-3260-B143-4141-6825E8729A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B29A86E-134A-2DAB-8EBB-55B6DDC4C0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latinLnBrk="1">
              <a:spcAft>
                <a:spcPts val="800"/>
              </a:spcAft>
            </a:pP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4147331-B6A5-D076-EB99-AEFD4579D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59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205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D457D-F95A-01D9-08BF-78211DEAA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EC34692-5C5E-5750-C4CD-9A72D6336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32E93B3-2A32-815D-38C3-C7AAF2D5FD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D1E2ABA-A7C7-C832-DD4B-C07C7BB8DC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41820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D43DE-355B-EC66-953C-E7F770B89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17EF4E3-9229-C971-BBEA-C744F4C87C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E55A6E4-A4DB-B844-A1AC-0A1E9DDB0F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800" u="none" strike="noStrike" kern="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D968A18-BB36-8614-AD19-6828661F70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60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373985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F9BCF-37CC-2899-9C45-C33F7DD2A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071C0D3-5F94-0ADB-7B45-AA5CB32900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AE57ECB-15FB-1E97-65ED-96BD2989C1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2BDB15-4711-FB50-A73A-55A72C36DA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61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905298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928E7-DDD0-8309-3594-C0327B6A0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CAAF241-A00C-4CB8-638E-26FF091EF2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191BCE0-CCF1-279D-9CF5-3DF4E6C10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E725B13-928E-DFE0-CE64-BD8B9EF6F0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62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770831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3CC6E-BB1D-A002-49B7-271B36192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9C3D2F0-1DDD-24CE-FA8D-9BDAC7F5BB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1623AAF-CBCC-DD24-3CDF-CF945CBEE4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348249-6B47-4819-C8D8-679637EB07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63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13917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57B4A-666E-40FB-A988-EF6BA275D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37575E8-92FD-BF15-22E5-C6166B47A7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E3FFB68-6E21-C977-E435-38D69D9867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289C5B6-D699-ED4B-3E51-EAB513B2DB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64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557113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6B74A-43C6-8D4C-1FDD-7162EB6AB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585293B-A372-9848-B64D-57EBAD1EC3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9AF5F18-64CE-DAE1-E01A-AB6FC7FE72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BC119FE-B1A0-7716-0017-8A9A774E4C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65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973327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81946-78CD-A5C1-F5E8-F964F6073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8B0A96C-8E93-C43F-D74E-DFD89BC2DF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E1DDBA9-1787-0516-FF2A-DFC4DD11E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0120B8E-AE56-BE9C-85C1-D6FF4DE20F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66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916635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67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578921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57A43-6C9B-E3FE-1901-6CD0CC667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E5FD9EB-1507-D8E7-4C4D-FB1C633742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1B144A9-FB1C-DC0F-9DCC-42EA953A20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6DCF8D1-BBA0-5696-E512-D77448616E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68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007494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477D9-D711-A749-B687-1128B9195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39319FC-E719-58C3-D442-B793A957F5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FFD270C-963A-54B9-173D-2EDD471B87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3DC21AD-7474-558D-C9E2-970D740991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69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0779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1D54D-8C3E-C70A-A4B7-73D3B5B51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A44FB22-7061-AFD6-6BA3-A8C4743C7C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BA7281C-41F6-9060-4B31-83DFC9D4F9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latinLnBrk="1">
              <a:spcAft>
                <a:spcPts val="800"/>
              </a:spcAft>
            </a:pP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AD1CB0E-24D2-64C2-2B15-955F4A8518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327733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7D6BC-6878-6999-D861-92FEB6CBE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6896F80-D0BA-143E-1853-CAC287BF3A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5AEE509-49D9-AC57-77F4-4862D4AEDF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F2026D2-CAEE-F1F0-AB71-D1F4BD1A05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70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898648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0455F-8EC3-4ACC-0E78-083629D64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15E5006-4068-3498-9E4F-7DCB52BF7E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65B186F-0409-E1E6-4D36-6873ABB621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53E0E61-E7F9-C516-7ED1-B461A8DCD9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71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94551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E7E1C-E576-9779-72F0-2C520B297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AEE01FE-7594-4FF0-6A2E-AD3598D174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5AD9787-72A4-10A3-DA58-3F9111B6EA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F4F00AF-3740-3308-033F-68BE5645A7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72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4614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DA9EC-23CB-7FE6-CF3A-EB85A7AE2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6BF46EE-8CD9-E26D-E7F8-74CB8536BC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69D0A95-25A6-2B8C-27FA-8462E36343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F93716-347B-0618-7884-DA223DFC98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9588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ko-KR" sz="12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4971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854D48-A8C8-BEA7-457B-F0E8B336E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9D4C231-9180-E09C-BEDD-3838C0CA5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34AB550-E05A-344C-AFE4-A0F1A5018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D1A3-B944-4ADF-B60D-B6255F39701C}" type="datetimeFigureOut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BC78835-729D-DA85-CB3A-8A611BAED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CE909B2-65BF-A56D-7851-611C0FF2F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E521-9AD5-4B8B-BF98-191FD4A67C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592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E43F7B-07C8-58D0-3368-B4D47DD11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C2B3F4E-B195-8487-1171-FAEFB5DE4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EC531ED-E706-3101-DCCF-1CFCB47D1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D1A3-B944-4ADF-B60D-B6255F39701C}" type="datetimeFigureOut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9C4E10-0C54-AF1C-CD07-4CE8A04A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F0B852-8F7D-9DC8-8B51-EDA6F602C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E521-9AD5-4B8B-BF98-191FD4A67C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916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F65F6C6-D7CE-EB95-2060-7CBE72AD3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0B0130-6DC3-D840-DD2C-1240C6899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32B7C5F-37D2-23E3-0B5F-F3A80A43F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D1A3-B944-4ADF-B60D-B6255F39701C}" type="datetimeFigureOut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59492FD-18E6-9B67-4595-0E3690DF0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30C09E-E88B-673C-7147-1965CC71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E521-9AD5-4B8B-BF98-191FD4A67C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86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2A8C3C-11E1-A09B-D606-ADB82092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599467-C762-59AB-5BB8-2749270B0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33D1735-A41F-63B8-A612-FC612CDA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D1A3-B944-4ADF-B60D-B6255F39701C}" type="datetimeFigureOut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3952993-05E1-F540-0B74-F0E549A2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CA4CE5-2B56-0889-6BE8-B1D7CF308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E521-9AD5-4B8B-BF98-191FD4A67C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7271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C312CA-F197-E3DB-F357-148DDA936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DFE8716-FCAF-508E-3FFD-5C325D4A8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D4475FC-FCF2-FB13-0D71-A625B99A2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D1A3-B944-4ADF-B60D-B6255F39701C}" type="datetimeFigureOut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5C6DC8-9F6B-B046-5155-35B75F844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63C69C-2B30-0A67-70B7-A1387A5A8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E521-9AD5-4B8B-BF98-191FD4A67C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5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1183DB-C0F4-9895-79B6-77AD90906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A8779C-3FCB-084C-3AAC-6C7298A1CA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37A9DF1-0FC4-70C7-B377-4BED22010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BC7275B-0FCB-6F3E-9493-BF83BED24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D1A3-B944-4ADF-B60D-B6255F39701C}" type="datetimeFigureOut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3C17658-9EB9-EE1F-4778-9934BD180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D9BB483-D371-965F-6474-BA898792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E521-9AD5-4B8B-BF98-191FD4A67C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150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F7C7EE-8E23-1FFE-7B90-E17BB3BC8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1656E38-1D74-3624-7125-DD0EC745E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C486CB-7CD5-6395-143D-8CC78E46D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ACA48C-069F-2D3B-A287-B3E2C7AF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8659F5B-D385-AED6-3CED-88369E57FD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059538F-9B54-8E27-AD67-341F732A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D1A3-B944-4ADF-B60D-B6255F39701C}" type="datetimeFigureOut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D63115C-DE28-008D-FEA5-F8F1F7E8F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B0E51E1-CED9-A9BF-2209-04A4DE499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E521-9AD5-4B8B-BF98-191FD4A67C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0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D67F13-0A85-EFBA-2750-4A4F74A8D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7796F51-2B30-447F-2C20-35CD01694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D1A3-B944-4ADF-B60D-B6255F39701C}" type="datetimeFigureOut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5EF4153-4432-24FB-2F69-FAFC9408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97FA5D3-3789-8221-BCF3-6215BA3DE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E521-9AD5-4B8B-BF98-191FD4A67C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928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7557741-E052-90D5-0953-4089C3A05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D1A3-B944-4ADF-B60D-B6255F39701C}" type="datetimeFigureOut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DBC37A7-EE0D-1A63-89E9-C2ECB8656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1FCEE4E-4A79-FD40-198A-3CC1AC6E3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E521-9AD5-4B8B-BF98-191FD4A67C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3721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42FB33-30AD-31B5-B305-8D80A307D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EA3D6B8-50D6-C848-D0E1-A4F8FBCF2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DE9EBF3-8830-CF74-5A85-6040002DC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01A0884-6BDE-294E-0401-283068A3A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D1A3-B944-4ADF-B60D-B6255F39701C}" type="datetimeFigureOut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2C4E17C-CDF2-AC06-F6DC-9AF762580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9C3544C-BE61-45E3-D33D-A99D30608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E521-9AD5-4B8B-BF98-191FD4A67C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150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EB8FA8-1D52-FD15-20A0-ABD2EE1B3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72789DF-E52D-E81D-25C1-A7D8C91996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278162D-DABD-8C1F-BEC4-E9C6D0F03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22F476E-DC23-7E67-1A04-2B2F25338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D1A3-B944-4ADF-B60D-B6255F39701C}" type="datetimeFigureOut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CDC270A-B135-348D-1679-E541C29D2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62C0817-A5DD-EC82-52EB-ECC6838C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E521-9AD5-4B8B-BF98-191FD4A67C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330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7EC9672-15CE-E1CB-2124-4A9F96E2F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560F2E3-A36D-DC8A-2FA6-EE0239CCE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C610823-29CE-7E29-B9A8-E9B497334C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2D1A3-B944-4ADF-B60D-B6255F39701C}" type="datetimeFigureOut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DF6740-9987-76D2-F384-8BE558663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79956A1-0A4E-FEA0-C669-63A295829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BBE521-9AD5-4B8B-BF98-191FD4A67C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43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72.xml"/><Relationship Id="rId3" Type="http://schemas.openxmlformats.org/officeDocument/2006/relationships/slide" Target="slide67.xml"/><Relationship Id="rId7" Type="http://schemas.openxmlformats.org/officeDocument/2006/relationships/slide" Target="slide70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1.xml"/><Relationship Id="rId5" Type="http://schemas.openxmlformats.org/officeDocument/2006/relationships/slide" Target="slide68.xml"/><Relationship Id="rId4" Type="http://schemas.openxmlformats.org/officeDocument/2006/relationships/slide" Target="slide6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6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66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폰트, 그래픽, 로고이(가) 표시된 사진&#10;&#10;자동 생성된 설명">
            <a:extLst>
              <a:ext uri="{FF2B5EF4-FFF2-40B4-BE49-F238E27FC236}">
                <a16:creationId xmlns:a16="http://schemas.microsoft.com/office/drawing/2014/main" id="{8E095F3A-8DDE-DDFD-5DE8-92E63D798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839" y="5602610"/>
            <a:ext cx="3393161" cy="1164629"/>
          </a:xfrm>
          <a:prstGeom prst="rect">
            <a:avLst/>
          </a:prstGeom>
        </p:spPr>
      </p:pic>
      <p:pic>
        <p:nvPicPr>
          <p:cNvPr id="5" name="그림 4" descr="텍스트, 폰트, 로고, 상징이(가) 표시된 사진&#10;&#10;자동 생성된 설명">
            <a:extLst>
              <a:ext uri="{FF2B5EF4-FFF2-40B4-BE49-F238E27FC236}">
                <a16:creationId xmlns:a16="http://schemas.microsoft.com/office/drawing/2014/main" id="{0C281683-C3F1-5070-4732-D0EE250A3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683" y="5602611"/>
            <a:ext cx="3963918" cy="1246329"/>
          </a:xfrm>
          <a:prstGeom prst="rect">
            <a:avLst/>
          </a:prstGeom>
        </p:spPr>
      </p:pic>
      <p:sp>
        <p:nvSpPr>
          <p:cNvPr id="6" name="부제목 9">
            <a:extLst>
              <a:ext uri="{FF2B5EF4-FFF2-40B4-BE49-F238E27FC236}">
                <a16:creationId xmlns:a16="http://schemas.microsoft.com/office/drawing/2014/main" id="{702B35DF-1CF8-46C3-2C18-D9611F286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29001"/>
            <a:ext cx="12192000" cy="3428998"/>
          </a:xfrm>
        </p:spPr>
        <p:txBody>
          <a:bodyPr>
            <a:noAutofit/>
          </a:bodyPr>
          <a:lstStyle/>
          <a:p>
            <a:br>
              <a:rPr lang="en-US" altLang="ko-KR" sz="2200" b="1" i="1" u="sng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200" b="1" i="1" u="sng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Junhyeok Park</a:t>
            </a:r>
            <a:r>
              <a:rPr lang="en-US" altLang="ko-KR" sz="2200" b="1" i="1" u="sng" baseline="30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2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Osang Kwon</a:t>
            </a:r>
            <a:r>
              <a:rPr lang="en-US" altLang="ko-KR" sz="2200" baseline="30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Yongho Lee</a:t>
            </a:r>
            <a:r>
              <a:rPr lang="en-US" altLang="ko-KR" sz="2200" baseline="30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b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Seongwook Kim</a:t>
            </a:r>
            <a:r>
              <a:rPr lang="en-US" altLang="ko-KR" sz="2200" baseline="30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Gwangeun Byeon</a:t>
            </a:r>
            <a:r>
              <a:rPr lang="en-US" altLang="ko-KR" sz="2200" baseline="30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Jihun Yoon</a:t>
            </a:r>
            <a:r>
              <a:rPr lang="en-US" altLang="ko-KR" sz="2200" baseline="30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br>
              <a:rPr lang="en-US" altLang="ko-KR" sz="5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Prashant J. Nair</a:t>
            </a:r>
            <a:r>
              <a:rPr lang="en-US" altLang="ko-KR" sz="2200" baseline="30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Seokin Hong</a:t>
            </a:r>
            <a:r>
              <a:rPr lang="en-US" altLang="ko-KR" sz="2200" baseline="30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ko-KR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ko-K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B9A0344-4735-0C56-0581-56ABA540E508}"/>
              </a:ext>
            </a:extLst>
          </p:cNvPr>
          <p:cNvSpPr/>
          <p:nvPr/>
        </p:nvSpPr>
        <p:spPr>
          <a:xfrm>
            <a:off x="0" y="9060"/>
            <a:ext cx="12192000" cy="3429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349014AA-C19F-9D04-0A38-40CD0BEFD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954338"/>
          </a:xfrm>
        </p:spPr>
        <p:txBody>
          <a:bodyPr>
            <a:norm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Case for Speculative Address Translation </a:t>
            </a:r>
            <a:br>
              <a:rPr lang="en-US" altLang="ko-KR" sz="4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4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Rapid Validation for GPUs</a:t>
            </a:r>
            <a:endParaRPr lang="ko-KR" altLang="en-US" sz="45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2CF337-9E08-5618-D1D2-89838A1A736B}"/>
              </a:ext>
            </a:extLst>
          </p:cNvPr>
          <p:cNvSpPr txBox="1"/>
          <p:nvPr/>
        </p:nvSpPr>
        <p:spPr>
          <a:xfrm>
            <a:off x="2771693" y="5697041"/>
            <a:ext cx="31323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 baseline="30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ko-KR" altLang="en-US" sz="2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289917-FF29-0F50-94F9-34188878C0E9}"/>
              </a:ext>
            </a:extLst>
          </p:cNvPr>
          <p:cNvSpPr txBox="1"/>
          <p:nvPr/>
        </p:nvSpPr>
        <p:spPr>
          <a:xfrm>
            <a:off x="6330966" y="5685429"/>
            <a:ext cx="31323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 baseline="30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ko-KR" altLang="en-US" sz="2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50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6F03B-2D49-692B-17A6-60E344345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E93D13-B2E9-27A0-9349-3DC7D9683D08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Address Translation in GPUs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87CE3D58-9758-9F13-892E-C03C170D9CC0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3F7DCC8A-5099-53B5-A1AC-F64F10660CF5}"/>
              </a:ext>
            </a:extLst>
          </p:cNvPr>
          <p:cNvSpPr/>
          <p:nvPr/>
        </p:nvSpPr>
        <p:spPr>
          <a:xfrm>
            <a:off x="1047749" y="920619"/>
            <a:ext cx="10083801" cy="861774"/>
          </a:xfrm>
          <a:prstGeom prst="roundRect">
            <a:avLst>
              <a:gd name="adj" fmla="val 8964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 translation (page walk) increase </a:t>
            </a:r>
            <a:r>
              <a:rPr lang="en-US" altLang="ko-K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access latency up to 1.96x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4D0F43-2CE6-D46E-EFA1-80CD0535CDEC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0CA69C09-3903-031A-D987-BDB711FAE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531" y="1965761"/>
            <a:ext cx="9614225" cy="4889416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D6869331-717D-B9E4-1660-CFC5F7E6D57A}"/>
              </a:ext>
            </a:extLst>
          </p:cNvPr>
          <p:cNvSpPr/>
          <p:nvPr/>
        </p:nvSpPr>
        <p:spPr>
          <a:xfrm>
            <a:off x="0" y="895108"/>
            <a:ext cx="12192000" cy="5683487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3000" dirty="0">
              <a:solidFill>
                <a:srgbClr val="BFBFB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3EB39DAD-7A2C-0A76-6B18-E840EFC3C159}"/>
              </a:ext>
            </a:extLst>
          </p:cNvPr>
          <p:cNvSpPr/>
          <p:nvPr/>
        </p:nvSpPr>
        <p:spPr>
          <a:xfrm>
            <a:off x="1357355" y="2721280"/>
            <a:ext cx="9477289" cy="1008249"/>
          </a:xfrm>
          <a:prstGeom prst="roundRect">
            <a:avLst>
              <a:gd name="adj" fmla="val 14416"/>
            </a:avLst>
          </a:prstGeom>
          <a:solidFill>
            <a:srgbClr val="F9F8E1"/>
          </a:solidFill>
          <a:ln w="28575">
            <a:solidFill>
              <a:schemeClr val="accent1">
                <a:lumMod val="50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Needs efficient address translation support for GPUs </a:t>
            </a:r>
          </a:p>
        </p:txBody>
      </p:sp>
    </p:spTree>
    <p:extLst>
      <p:ext uri="{BB962C8B-B14F-4D97-AF65-F5344CB8AC3E}">
        <p14:creationId xmlns:p14="http://schemas.microsoft.com/office/powerpoint/2010/main" val="87965453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C5693-0720-119B-44D9-EBC737AEE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41F724-79AC-CC0F-4B6B-E8B1C7D3D4DF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032E1B7-6A0D-DF53-8A50-5CC31D4374CA}"/>
              </a:ext>
            </a:extLst>
          </p:cNvPr>
          <p:cNvSpPr/>
          <p:nvPr/>
        </p:nvSpPr>
        <p:spPr>
          <a:xfrm>
            <a:off x="0" y="1268450"/>
            <a:ext cx="12192000" cy="68503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000" dirty="0">
                <a:solidFill>
                  <a:srgbClr val="BFBF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1. Virtual Memory in GPUs – Challenges</a:t>
            </a:r>
            <a:endParaRPr lang="ko-KR" altLang="en-US" sz="3000" dirty="0">
              <a:solidFill>
                <a:srgbClr val="BFBFB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477B4A-97B6-524C-0596-D8609BE9385D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7D32EAE-6157-A48F-7926-81483BBB0257}"/>
              </a:ext>
            </a:extLst>
          </p:cNvPr>
          <p:cNvSpPr/>
          <p:nvPr/>
        </p:nvSpPr>
        <p:spPr>
          <a:xfrm>
            <a:off x="0" y="2258225"/>
            <a:ext cx="12192000" cy="1537383"/>
          </a:xfrm>
          <a:prstGeom prst="rect">
            <a:avLst/>
          </a:prstGeom>
          <a:solidFill>
            <a:srgbClr val="0B30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2. Avatar ☜</a:t>
            </a:r>
            <a:br>
              <a:rPr lang="en-US" altLang="ko-K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• Speculative address translation</a:t>
            </a:r>
            <a:br>
              <a:rPr lang="en-US" altLang="ko-K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• Rapid Validation</a:t>
            </a:r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67C4EAE-2EC6-4C41-1FD7-FF932B9609C9}"/>
              </a:ext>
            </a:extLst>
          </p:cNvPr>
          <p:cNvSpPr/>
          <p:nvPr/>
        </p:nvSpPr>
        <p:spPr>
          <a:xfrm>
            <a:off x="0" y="4100352"/>
            <a:ext cx="12192000" cy="6850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3. Evaluation</a:t>
            </a:r>
            <a:endParaRPr lang="ko-KR" altLang="en-US" sz="3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5B2398CE-4433-D3AC-231E-9DD94CD7E3B7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4E2610D3-1E3F-24D8-F275-6DC739E9851E}"/>
              </a:ext>
            </a:extLst>
          </p:cNvPr>
          <p:cNvSpPr/>
          <p:nvPr/>
        </p:nvSpPr>
        <p:spPr>
          <a:xfrm>
            <a:off x="0" y="5090127"/>
            <a:ext cx="12192000" cy="6850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4. Summary</a:t>
            </a:r>
            <a:endParaRPr lang="ko-KR" altLang="en-US" sz="3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482249"/>
      </p:ext>
    </p:ext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5E7C9-C012-12CC-76B3-AA6A4FC59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27F0689E-005B-A7C4-4C28-4CEB44309A32}"/>
              </a:ext>
            </a:extLst>
          </p:cNvPr>
          <p:cNvCxnSpPr>
            <a:cxnSpLocks/>
          </p:cNvCxnSpPr>
          <p:nvPr/>
        </p:nvCxnSpPr>
        <p:spPr>
          <a:xfrm>
            <a:off x="6310826" y="3501550"/>
            <a:ext cx="0" cy="248777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63BCD59E-3618-A184-C436-AAD0DC16DD24}"/>
              </a:ext>
            </a:extLst>
          </p:cNvPr>
          <p:cNvCxnSpPr>
            <a:cxnSpLocks/>
          </p:cNvCxnSpPr>
          <p:nvPr/>
        </p:nvCxnSpPr>
        <p:spPr>
          <a:xfrm>
            <a:off x="1228276" y="3525520"/>
            <a:ext cx="0" cy="246380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64755450-3D63-64B7-EAB6-050BA7D60113}"/>
              </a:ext>
            </a:extLst>
          </p:cNvPr>
          <p:cNvCxnSpPr>
            <a:cxnSpLocks/>
          </p:cNvCxnSpPr>
          <p:nvPr/>
        </p:nvCxnSpPr>
        <p:spPr>
          <a:xfrm>
            <a:off x="10711224" y="3262735"/>
            <a:ext cx="0" cy="2726585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2EE83B-BE29-0B8D-A5E0-E873174CD265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Avatar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A3AD64-453A-738A-6E78-D040A23774CC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FC30EB1-351A-8691-3600-C3CD6DDDA762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93748583-F8FE-7EF7-7B82-19F01262602D}"/>
              </a:ext>
            </a:extLst>
          </p:cNvPr>
          <p:cNvSpPr/>
          <p:nvPr/>
        </p:nvSpPr>
        <p:spPr>
          <a:xfrm>
            <a:off x="0" y="705651"/>
            <a:ext cx="12192000" cy="818349"/>
          </a:xfrm>
          <a:prstGeom prst="roundRect">
            <a:avLst>
              <a:gd name="adj" fmla="val 21324"/>
            </a:avLst>
          </a:prstGeom>
          <a:noFill/>
          <a:ln w="38100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i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ko-KR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ccelerated </a:t>
            </a:r>
            <a:r>
              <a:rPr lang="en-US" altLang="ko-KR" sz="2500" b="1" i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altLang="ko-KR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irtual </a:t>
            </a:r>
            <a:r>
              <a:rPr lang="en-US" altLang="ko-KR" sz="2500" b="1" i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ko-KR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ddress </a:t>
            </a:r>
            <a:r>
              <a:rPr lang="en-US" altLang="ko-KR" sz="2500" b="1" i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ko-KR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ranslation with </a:t>
            </a:r>
            <a:r>
              <a:rPr lang="en-US" altLang="ko-KR" sz="2500" b="1" i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ko-KR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ddress Speculation and </a:t>
            </a:r>
            <a:r>
              <a:rPr lang="en-US" altLang="ko-KR" sz="2500" b="1" i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ko-KR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apid Validation</a:t>
            </a:r>
            <a:endParaRPr lang="en-US" altLang="ko-KR" sz="2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FC959DF0-4740-9BC3-1C4F-A1678C7DC188}"/>
              </a:ext>
            </a:extLst>
          </p:cNvPr>
          <p:cNvGrpSpPr/>
          <p:nvPr/>
        </p:nvGrpSpPr>
        <p:grpSpPr>
          <a:xfrm>
            <a:off x="1252339" y="2263128"/>
            <a:ext cx="5268777" cy="1134183"/>
            <a:chOff x="1252339" y="2263128"/>
            <a:chExt cx="5268777" cy="1134183"/>
          </a:xfrm>
        </p:grpSpPr>
        <p:sp>
          <p:nvSpPr>
            <p:cNvPr id="34" name="화살표: 아래로 구부러짐 33">
              <a:extLst>
                <a:ext uri="{FF2B5EF4-FFF2-40B4-BE49-F238E27FC236}">
                  <a16:creationId xmlns:a16="http://schemas.microsoft.com/office/drawing/2014/main" id="{61033BA0-4E61-F50E-44EC-E1F61DA7A94F}"/>
                </a:ext>
              </a:extLst>
            </p:cNvPr>
            <p:cNvSpPr/>
            <p:nvPr/>
          </p:nvSpPr>
          <p:spPr>
            <a:xfrm>
              <a:off x="1252339" y="2468473"/>
              <a:ext cx="5268777" cy="928838"/>
            </a:xfrm>
            <a:prstGeom prst="curvedDownArrow">
              <a:avLst>
                <a:gd name="adj1" fmla="val 18857"/>
                <a:gd name="adj2" fmla="val 50000"/>
                <a:gd name="adj3" fmla="val 20337"/>
              </a:avLst>
            </a:prstGeom>
            <a:solidFill>
              <a:schemeClr val="accent1">
                <a:lumMod val="75000"/>
              </a:schemeClr>
            </a:solidFill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사각형: 둥근 모서리 35">
              <a:extLst>
                <a:ext uri="{FF2B5EF4-FFF2-40B4-BE49-F238E27FC236}">
                  <a16:creationId xmlns:a16="http://schemas.microsoft.com/office/drawing/2014/main" id="{9611B51F-0A8B-D747-D862-1D5EF8D5CF28}"/>
                </a:ext>
              </a:extLst>
            </p:cNvPr>
            <p:cNvSpPr/>
            <p:nvPr/>
          </p:nvSpPr>
          <p:spPr>
            <a:xfrm>
              <a:off x="2793593" y="2263128"/>
              <a:ext cx="2094827" cy="580852"/>
            </a:xfrm>
            <a:prstGeom prst="roundRect">
              <a:avLst>
                <a:gd name="adj" fmla="val 15174"/>
              </a:avLst>
            </a:prstGeom>
            <a:solidFill>
              <a:schemeClr val="tx2">
                <a:lumMod val="90000"/>
                <a:lumOff val="10000"/>
              </a:schemeClr>
            </a:solidFill>
            <a:ln w="28575">
              <a:solidFill>
                <a:schemeClr val="bg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i="1" dirty="0">
                  <a:solidFill>
                    <a:schemeClr val="bg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Speculative</a:t>
              </a:r>
              <a:br>
                <a:rPr lang="en-US" altLang="ko-KR" b="1" dirty="0">
                  <a:solidFill>
                    <a:schemeClr val="bg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</a:br>
              <a:r>
                <a:rPr lang="en-US" altLang="ko-KR" dirty="0">
                  <a:solidFill>
                    <a:schemeClr val="bg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Address Translation</a:t>
              </a:r>
              <a:endParaRPr lang="ko-KR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4FE175A4-E2D5-3E93-D682-88B79F83F641}"/>
              </a:ext>
            </a:extLst>
          </p:cNvPr>
          <p:cNvGrpSpPr/>
          <p:nvPr/>
        </p:nvGrpSpPr>
        <p:grpSpPr>
          <a:xfrm>
            <a:off x="8618941" y="2245986"/>
            <a:ext cx="2094827" cy="1151325"/>
            <a:chOff x="8618941" y="2245986"/>
            <a:chExt cx="2094827" cy="1151325"/>
          </a:xfrm>
        </p:grpSpPr>
        <p:sp>
          <p:nvSpPr>
            <p:cNvPr id="45" name="화살표: 아래쪽 44">
              <a:extLst>
                <a:ext uri="{FF2B5EF4-FFF2-40B4-BE49-F238E27FC236}">
                  <a16:creationId xmlns:a16="http://schemas.microsoft.com/office/drawing/2014/main" id="{F70CF3EB-32CB-A3CD-D3F6-149F4695F023}"/>
                </a:ext>
              </a:extLst>
            </p:cNvPr>
            <p:cNvSpPr/>
            <p:nvPr/>
          </p:nvSpPr>
          <p:spPr>
            <a:xfrm>
              <a:off x="9493055" y="2543260"/>
              <a:ext cx="346600" cy="854051"/>
            </a:xfrm>
            <a:prstGeom prst="downArrow">
              <a:avLst>
                <a:gd name="adj1" fmla="val 45556"/>
                <a:gd name="adj2" fmla="val 58889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사각형: 둥근 모서리 40">
              <a:extLst>
                <a:ext uri="{FF2B5EF4-FFF2-40B4-BE49-F238E27FC236}">
                  <a16:creationId xmlns:a16="http://schemas.microsoft.com/office/drawing/2014/main" id="{055A6DE9-C954-52D4-03BD-9C6D4BFD4AE8}"/>
                </a:ext>
              </a:extLst>
            </p:cNvPr>
            <p:cNvSpPr/>
            <p:nvPr/>
          </p:nvSpPr>
          <p:spPr>
            <a:xfrm>
              <a:off x="8618941" y="2245986"/>
              <a:ext cx="2094827" cy="580852"/>
            </a:xfrm>
            <a:prstGeom prst="roundRect">
              <a:avLst>
                <a:gd name="adj" fmla="val 15174"/>
              </a:avLst>
            </a:prstGeom>
            <a:solidFill>
              <a:schemeClr val="accent3">
                <a:lumMod val="50000"/>
              </a:schemeClr>
            </a:solidFill>
            <a:ln w="28575">
              <a:solidFill>
                <a:schemeClr val="bg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i="1" dirty="0">
                  <a:solidFill>
                    <a:schemeClr val="bg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Rapid Validation </a:t>
              </a:r>
            </a:p>
            <a:p>
              <a:pPr algn="ctr"/>
              <a:r>
                <a:rPr lang="en-US" altLang="ko-KR" dirty="0">
                  <a:solidFill>
                    <a:schemeClr val="bg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for speculation</a:t>
              </a:r>
              <a:endParaRPr lang="ko-KR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A4C49374-BF48-90D5-021D-0A6CB18EDCD5}"/>
              </a:ext>
            </a:extLst>
          </p:cNvPr>
          <p:cNvGrpSpPr/>
          <p:nvPr/>
        </p:nvGrpSpPr>
        <p:grpSpPr>
          <a:xfrm>
            <a:off x="1213036" y="2906426"/>
            <a:ext cx="10604314" cy="1099753"/>
            <a:chOff x="1213036" y="2906426"/>
            <a:chExt cx="10604314" cy="1099753"/>
          </a:xfrm>
        </p:grpSpPr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B5C570B6-C247-F505-D6AA-1C4AB67C4A48}"/>
                </a:ext>
              </a:extLst>
            </p:cNvPr>
            <p:cNvGrpSpPr/>
            <p:nvPr/>
          </p:nvGrpSpPr>
          <p:grpSpPr>
            <a:xfrm>
              <a:off x="10688562" y="2906426"/>
              <a:ext cx="1128788" cy="522627"/>
              <a:chOff x="10308455" y="5404213"/>
              <a:chExt cx="892743" cy="522627"/>
            </a:xfrm>
          </p:grpSpPr>
          <p:cxnSp>
            <p:nvCxnSpPr>
              <p:cNvPr id="43" name="직선 연결선 42">
                <a:extLst>
                  <a:ext uri="{FF2B5EF4-FFF2-40B4-BE49-F238E27FC236}">
                    <a16:creationId xmlns:a16="http://schemas.microsoft.com/office/drawing/2014/main" id="{A82A8AF5-E8E7-E51B-18A9-FA7917987F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6378" y="5404213"/>
                <a:ext cx="0" cy="52262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arrow" w="lg" len="lg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사각형: 둥근 모서리 43">
                <a:extLst>
                  <a:ext uri="{FF2B5EF4-FFF2-40B4-BE49-F238E27FC236}">
                    <a16:creationId xmlns:a16="http://schemas.microsoft.com/office/drawing/2014/main" id="{1694042F-88C9-7574-C9C5-D4349FD22514}"/>
                  </a:ext>
                </a:extLst>
              </p:cNvPr>
              <p:cNvSpPr/>
              <p:nvPr/>
            </p:nvSpPr>
            <p:spPr>
              <a:xfrm>
                <a:off x="10308455" y="5454507"/>
                <a:ext cx="892743" cy="306015"/>
              </a:xfrm>
              <a:prstGeom prst="roundRect">
                <a:avLst>
                  <a:gd name="adj" fmla="val 0"/>
                </a:avLst>
              </a:prstGeom>
              <a:noFill/>
              <a:ln w="28575">
                <a:noFill/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Return to GPU core</a:t>
                </a:r>
                <a:endParaRPr lang="ko-KR" altLang="en-US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id="{7E60A381-BA5F-148C-F0E4-F95E29074CF2}"/>
                </a:ext>
              </a:extLst>
            </p:cNvPr>
            <p:cNvGrpSpPr/>
            <p:nvPr/>
          </p:nvGrpSpPr>
          <p:grpSpPr>
            <a:xfrm>
              <a:off x="1213036" y="3443241"/>
              <a:ext cx="10291595" cy="562938"/>
              <a:chOff x="1213036" y="3443241"/>
              <a:chExt cx="10291595" cy="562938"/>
            </a:xfrm>
          </p:grpSpPr>
          <p:grpSp>
            <p:nvGrpSpPr>
              <p:cNvPr id="32" name="그룹 31">
                <a:extLst>
                  <a:ext uri="{FF2B5EF4-FFF2-40B4-BE49-F238E27FC236}">
                    <a16:creationId xmlns:a16="http://schemas.microsoft.com/office/drawing/2014/main" id="{326FE221-64E4-977B-5D58-F336394F0EAF}"/>
                  </a:ext>
                </a:extLst>
              </p:cNvPr>
              <p:cNvGrpSpPr/>
              <p:nvPr/>
            </p:nvGrpSpPr>
            <p:grpSpPr>
              <a:xfrm>
                <a:off x="1228276" y="3443241"/>
                <a:ext cx="9485686" cy="562605"/>
                <a:chOff x="1049496" y="3919710"/>
                <a:chExt cx="9485686" cy="562605"/>
              </a:xfrm>
            </p:grpSpPr>
            <p:sp>
              <p:nvSpPr>
                <p:cNvPr id="24" name="사각형: 둥근 모서리 23">
                  <a:extLst>
                    <a:ext uri="{FF2B5EF4-FFF2-40B4-BE49-F238E27FC236}">
                      <a16:creationId xmlns:a16="http://schemas.microsoft.com/office/drawing/2014/main" id="{730403F7-1BD6-4EF1-2199-EAB477748F0B}"/>
                    </a:ext>
                  </a:extLst>
                </p:cNvPr>
                <p:cNvSpPr/>
                <p:nvPr/>
              </p:nvSpPr>
              <p:spPr>
                <a:xfrm>
                  <a:off x="1049496" y="3919813"/>
                  <a:ext cx="1102416" cy="559717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bg2">
                      <a:lumMod val="25000"/>
                    </a:schemeClr>
                  </a:solidFill>
                </a:ln>
                <a:scene3d>
                  <a:camera prst="obliqueTopRight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ko-KR" sz="160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L1 TLB •</a:t>
                  </a:r>
                </a:p>
                <a:p>
                  <a:pPr algn="ctr"/>
                  <a:r>
                    <a:rPr lang="en-US" altLang="ko-KR" sz="160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L1 Cache </a:t>
                  </a:r>
                  <a:endParaRPr lang="ko-KR" altLang="en-US" sz="16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" name="사각형: 둥근 모서리 24">
                  <a:extLst>
                    <a:ext uri="{FF2B5EF4-FFF2-40B4-BE49-F238E27FC236}">
                      <a16:creationId xmlns:a16="http://schemas.microsoft.com/office/drawing/2014/main" id="{B34EBA0D-826E-C621-F2CA-F020DFB8D90A}"/>
                    </a:ext>
                  </a:extLst>
                </p:cNvPr>
                <p:cNvSpPr/>
                <p:nvPr/>
              </p:nvSpPr>
              <p:spPr>
                <a:xfrm>
                  <a:off x="2151911" y="3919812"/>
                  <a:ext cx="3978000" cy="562503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 w="28575">
                  <a:solidFill>
                    <a:schemeClr val="bg2">
                      <a:lumMod val="25000"/>
                    </a:schemeClr>
                  </a:solidFill>
                </a:ln>
                <a:scene3d>
                  <a:camera prst="obliqueTopRight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ko-KR" sz="160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L2 TLB • Page Walk</a:t>
                  </a:r>
                  <a:endParaRPr lang="ko-KR" altLang="en-US" sz="16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" name="사각형: 둥근 모서리 26">
                  <a:extLst>
                    <a:ext uri="{FF2B5EF4-FFF2-40B4-BE49-F238E27FC236}">
                      <a16:creationId xmlns:a16="http://schemas.microsoft.com/office/drawing/2014/main" id="{EC598AB6-184F-BD5F-A5FD-C28069AD0477}"/>
                    </a:ext>
                  </a:extLst>
                </p:cNvPr>
                <p:cNvSpPr/>
                <p:nvPr/>
              </p:nvSpPr>
              <p:spPr>
                <a:xfrm>
                  <a:off x="6129418" y="3921015"/>
                  <a:ext cx="1098330" cy="558076"/>
                </a:xfrm>
                <a:prstGeom prst="roundRect">
                  <a:avLst>
                    <a:gd name="adj" fmla="val 0"/>
                  </a:avLst>
                </a:prstGeom>
                <a:solidFill>
                  <a:srgbClr val="C7C7C7"/>
                </a:solidFill>
                <a:ln w="28575">
                  <a:solidFill>
                    <a:schemeClr val="bg2">
                      <a:lumMod val="25000"/>
                    </a:schemeClr>
                  </a:solidFill>
                </a:ln>
                <a:scene3d>
                  <a:camera prst="obliqueTopRight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ko-KR" sz="160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L1 TLB •</a:t>
                  </a:r>
                </a:p>
                <a:p>
                  <a:pPr algn="ctr"/>
                  <a:r>
                    <a:rPr lang="en-US" altLang="ko-KR" sz="160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L1 Cache </a:t>
                  </a:r>
                  <a:endParaRPr lang="ko-KR" altLang="en-US" sz="16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" name="사각형: 둥근 모서리 27">
                  <a:extLst>
                    <a:ext uri="{FF2B5EF4-FFF2-40B4-BE49-F238E27FC236}">
                      <a16:creationId xmlns:a16="http://schemas.microsoft.com/office/drawing/2014/main" id="{005CC020-56A2-898A-BF43-138F502FFE96}"/>
                    </a:ext>
                  </a:extLst>
                </p:cNvPr>
                <p:cNvSpPr/>
                <p:nvPr/>
              </p:nvSpPr>
              <p:spPr>
                <a:xfrm>
                  <a:off x="7233976" y="3919710"/>
                  <a:ext cx="2253600" cy="55779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chemeClr val="bg2">
                      <a:lumMod val="25000"/>
                    </a:schemeClr>
                  </a:solidFill>
                </a:ln>
                <a:scene3d>
                  <a:camera prst="obliqueTopRight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ko-KR" sz="160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L2 Cache • Memory</a:t>
                  </a:r>
                  <a:endParaRPr lang="ko-KR" altLang="en-US" sz="16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" name="사각형: 둥근 모서리 28">
                  <a:extLst>
                    <a:ext uri="{FF2B5EF4-FFF2-40B4-BE49-F238E27FC236}">
                      <a16:creationId xmlns:a16="http://schemas.microsoft.com/office/drawing/2014/main" id="{27F7A0C8-BC36-8477-3743-D4F95D5D5930}"/>
                    </a:ext>
                  </a:extLst>
                </p:cNvPr>
                <p:cNvSpPr/>
                <p:nvPr/>
              </p:nvSpPr>
              <p:spPr>
                <a:xfrm>
                  <a:off x="9491878" y="3920606"/>
                  <a:ext cx="1043304" cy="555699"/>
                </a:xfrm>
                <a:prstGeom prst="roundRect">
                  <a:avLst>
                    <a:gd name="adj" fmla="val 0"/>
                  </a:avLst>
                </a:prstGeom>
                <a:solidFill>
                  <a:srgbClr val="D0D0D0"/>
                </a:solidFill>
                <a:ln w="28575">
                  <a:solidFill>
                    <a:schemeClr val="bg2">
                      <a:lumMod val="25000"/>
                    </a:schemeClr>
                  </a:solidFill>
                </a:ln>
                <a:scene3d>
                  <a:camera prst="obliqueTopRight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ko-KR" sz="160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L1 TLB •</a:t>
                  </a:r>
                </a:p>
                <a:p>
                  <a:pPr algn="ctr"/>
                  <a:r>
                    <a:rPr lang="en-US" altLang="ko-KR" sz="160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L1 Cache </a:t>
                  </a:r>
                  <a:endParaRPr lang="ko-KR" altLang="en-US" sz="16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53" name="직선 연결선 52">
                <a:extLst>
                  <a:ext uri="{FF2B5EF4-FFF2-40B4-BE49-F238E27FC236}">
                    <a16:creationId xmlns:a16="http://schemas.microsoft.com/office/drawing/2014/main" id="{FC73C298-F30E-1A0D-5D62-8C777F1E3F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3036" y="4006179"/>
                <a:ext cx="10291595" cy="0"/>
              </a:xfrm>
              <a:prstGeom prst="line">
                <a:avLst/>
              </a:prstGeom>
              <a:ln w="38100">
                <a:solidFill>
                  <a:schemeClr val="bg2">
                    <a:lumMod val="10000"/>
                  </a:schemeClr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F7D01BC6-E134-2D14-71D4-F059E4374F6C}"/>
              </a:ext>
            </a:extLst>
          </p:cNvPr>
          <p:cNvGrpSpPr/>
          <p:nvPr/>
        </p:nvGrpSpPr>
        <p:grpSpPr>
          <a:xfrm>
            <a:off x="1228276" y="4773667"/>
            <a:ext cx="5078554" cy="477054"/>
            <a:chOff x="1228276" y="4773667"/>
            <a:chExt cx="5078554" cy="477054"/>
          </a:xfrm>
        </p:grpSpPr>
        <p:cxnSp>
          <p:nvCxnSpPr>
            <p:cNvPr id="61" name="직선 화살표 연결선 60">
              <a:extLst>
                <a:ext uri="{FF2B5EF4-FFF2-40B4-BE49-F238E27FC236}">
                  <a16:creationId xmlns:a16="http://schemas.microsoft.com/office/drawing/2014/main" id="{F0238A83-98C4-2BE2-FA41-B6D0FDEFAE02}"/>
                </a:ext>
              </a:extLst>
            </p:cNvPr>
            <p:cNvCxnSpPr>
              <a:cxnSpLocks/>
              <a:endCxn id="50" idx="1"/>
            </p:cNvCxnSpPr>
            <p:nvPr/>
          </p:nvCxnSpPr>
          <p:spPr>
            <a:xfrm flipV="1">
              <a:off x="1228276" y="5013793"/>
              <a:ext cx="5078554" cy="18430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headEnd type="arrow" w="lg" len="lg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사각형: 둥근 모서리 62">
              <a:extLst>
                <a:ext uri="{FF2B5EF4-FFF2-40B4-BE49-F238E27FC236}">
                  <a16:creationId xmlns:a16="http://schemas.microsoft.com/office/drawing/2014/main" id="{5E383619-D20F-55EB-1DB5-720B9D9C8699}"/>
                </a:ext>
              </a:extLst>
            </p:cNvPr>
            <p:cNvSpPr/>
            <p:nvPr/>
          </p:nvSpPr>
          <p:spPr>
            <a:xfrm>
              <a:off x="3295408" y="4773667"/>
              <a:ext cx="1068086" cy="477054"/>
            </a:xfrm>
            <a:prstGeom prst="roundRect">
              <a:avLst>
                <a:gd name="adj" fmla="val 22171"/>
              </a:avLst>
            </a:prstGeom>
            <a:solidFill>
              <a:schemeClr val="accent5">
                <a:lumMod val="50000"/>
              </a:schemeClr>
            </a:solidFill>
            <a:ln w="28575">
              <a:noFill/>
              <a:prstDash val="sysDash"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Saved</a:t>
              </a:r>
              <a:endParaRPr lang="ko-KR" alt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B1F385C6-80E9-9108-8284-983223869FCB}"/>
              </a:ext>
            </a:extLst>
          </p:cNvPr>
          <p:cNvGrpSpPr/>
          <p:nvPr/>
        </p:nvGrpSpPr>
        <p:grpSpPr>
          <a:xfrm>
            <a:off x="6306830" y="4727106"/>
            <a:ext cx="4427054" cy="565725"/>
            <a:chOff x="6306830" y="4727106"/>
            <a:chExt cx="4427054" cy="565725"/>
          </a:xfrm>
        </p:grpSpPr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14F1E038-AC47-75DE-D666-50C5E1594E86}"/>
                </a:ext>
              </a:extLst>
            </p:cNvPr>
            <p:cNvGrpSpPr/>
            <p:nvPr/>
          </p:nvGrpSpPr>
          <p:grpSpPr>
            <a:xfrm>
              <a:off x="6306830" y="4733450"/>
              <a:ext cx="4405764" cy="559381"/>
              <a:chOff x="6348838" y="4790503"/>
              <a:chExt cx="4405764" cy="559381"/>
            </a:xfrm>
          </p:grpSpPr>
          <p:sp>
            <p:nvSpPr>
              <p:cNvPr id="50" name="사각형: 둥근 모서리 49">
                <a:extLst>
                  <a:ext uri="{FF2B5EF4-FFF2-40B4-BE49-F238E27FC236}">
                    <a16:creationId xmlns:a16="http://schemas.microsoft.com/office/drawing/2014/main" id="{59ACBDE2-161E-7326-0CDB-DA9793BA0B1A}"/>
                  </a:ext>
                </a:extLst>
              </p:cNvPr>
              <p:cNvSpPr/>
              <p:nvPr/>
            </p:nvSpPr>
            <p:spPr>
              <a:xfrm>
                <a:off x="6348838" y="4791808"/>
                <a:ext cx="1098330" cy="558076"/>
              </a:xfrm>
              <a:prstGeom prst="roundRect">
                <a:avLst>
                  <a:gd name="adj" fmla="val 0"/>
                </a:avLst>
              </a:prstGeom>
              <a:solidFill>
                <a:srgbClr val="C7C7C7"/>
              </a:solidFill>
              <a:ln w="28575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L1 TLB •</a:t>
                </a:r>
              </a:p>
              <a:p>
                <a:pPr algn="ctr"/>
                <a:r>
                  <a:rPr lang="en-US" altLang="ko-KR" sz="16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L1 Cache </a:t>
                </a:r>
                <a:endParaRPr lang="ko-KR" altLang="en-US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사각형: 둥근 모서리 50">
                <a:extLst>
                  <a:ext uri="{FF2B5EF4-FFF2-40B4-BE49-F238E27FC236}">
                    <a16:creationId xmlns:a16="http://schemas.microsoft.com/office/drawing/2014/main" id="{E2810ACD-257B-08EA-A213-2164A82574BE}"/>
                  </a:ext>
                </a:extLst>
              </p:cNvPr>
              <p:cNvSpPr/>
              <p:nvPr/>
            </p:nvSpPr>
            <p:spPr>
              <a:xfrm>
                <a:off x="7453396" y="4790503"/>
                <a:ext cx="2253600" cy="557791"/>
              </a:xfrm>
              <a:prstGeom prst="roundRect">
                <a:avLst>
                  <a:gd name="adj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28575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L2 Cache • Memory</a:t>
                </a:r>
                <a:endParaRPr lang="ko-KR" altLang="en-US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사각형: 둥근 모서리 51">
                <a:extLst>
                  <a:ext uri="{FF2B5EF4-FFF2-40B4-BE49-F238E27FC236}">
                    <a16:creationId xmlns:a16="http://schemas.microsoft.com/office/drawing/2014/main" id="{34440893-18BC-7ECC-8E76-BD0244ABB9F2}"/>
                  </a:ext>
                </a:extLst>
              </p:cNvPr>
              <p:cNvSpPr/>
              <p:nvPr/>
            </p:nvSpPr>
            <p:spPr>
              <a:xfrm>
                <a:off x="9711298" y="4791399"/>
                <a:ext cx="1043304" cy="555699"/>
              </a:xfrm>
              <a:prstGeom prst="roundRect">
                <a:avLst>
                  <a:gd name="adj" fmla="val 0"/>
                </a:avLst>
              </a:prstGeom>
              <a:solidFill>
                <a:srgbClr val="D0D0D0"/>
              </a:solidFill>
              <a:ln w="28575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L1 TLB •</a:t>
                </a:r>
              </a:p>
              <a:p>
                <a:pPr algn="ctr"/>
                <a:r>
                  <a:rPr lang="en-US" altLang="ko-KR" sz="16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L1 Cache </a:t>
                </a:r>
                <a:endParaRPr lang="ko-KR" altLang="en-US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8A7788B8-E05E-AF9F-B509-4958453D690B}"/>
                </a:ext>
              </a:extLst>
            </p:cNvPr>
            <p:cNvSpPr/>
            <p:nvPr/>
          </p:nvSpPr>
          <p:spPr>
            <a:xfrm>
              <a:off x="6306830" y="4727106"/>
              <a:ext cx="4427054" cy="557792"/>
            </a:xfrm>
            <a:prstGeom prst="rect">
              <a:avLst/>
            </a:prstGeom>
            <a:solidFill>
              <a:srgbClr val="FAF8DF">
                <a:alpha val="40000"/>
              </a:srgb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사각형: 둥근 모서리 66">
              <a:extLst>
                <a:ext uri="{FF2B5EF4-FFF2-40B4-BE49-F238E27FC236}">
                  <a16:creationId xmlns:a16="http://schemas.microsoft.com/office/drawing/2014/main" id="{BFAEF757-50A2-A4AD-1ADE-7379304C8D4F}"/>
                </a:ext>
              </a:extLst>
            </p:cNvPr>
            <p:cNvSpPr/>
            <p:nvPr/>
          </p:nvSpPr>
          <p:spPr>
            <a:xfrm>
              <a:off x="7615591" y="4767413"/>
              <a:ext cx="1877463" cy="483308"/>
            </a:xfrm>
            <a:prstGeom prst="roundRect">
              <a:avLst>
                <a:gd name="adj" fmla="val 22171"/>
              </a:avLst>
            </a:prstGeom>
            <a:solidFill>
              <a:srgbClr val="F9F8E1"/>
            </a:solidFill>
            <a:ln w="28575">
              <a:noFill/>
              <a:prstDash val="sysDash"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200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Our Goal</a:t>
              </a:r>
              <a:endParaRPr lang="ko-KR" altLang="en-US" sz="32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053D5EFD-6D19-9986-77F1-AADCDD00B2E3}"/>
              </a:ext>
            </a:extLst>
          </p:cNvPr>
          <p:cNvSpPr/>
          <p:nvPr/>
        </p:nvSpPr>
        <p:spPr>
          <a:xfrm rot="5400000">
            <a:off x="3441150" y="1151233"/>
            <a:ext cx="641288" cy="5133447"/>
          </a:xfrm>
          <a:prstGeom prst="roundRect">
            <a:avLst>
              <a:gd name="adj" fmla="val 5269"/>
            </a:avLst>
          </a:prstGeom>
          <a:solidFill>
            <a:schemeClr val="bg1">
              <a:lumMod val="95000"/>
              <a:alpha val="50000"/>
            </a:schemeClr>
          </a:solidFill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99842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70033-7A1D-B0F2-7ABE-EEA97CB5E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434B305C-4EF9-CCA5-8776-3449AD21ABAE}"/>
              </a:ext>
            </a:extLst>
          </p:cNvPr>
          <p:cNvCxnSpPr>
            <a:cxnSpLocks/>
          </p:cNvCxnSpPr>
          <p:nvPr/>
        </p:nvCxnSpPr>
        <p:spPr>
          <a:xfrm>
            <a:off x="6310826" y="3501550"/>
            <a:ext cx="0" cy="248777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2A951A8B-B391-6B62-45BE-BB771744ECA9}"/>
              </a:ext>
            </a:extLst>
          </p:cNvPr>
          <p:cNvCxnSpPr>
            <a:cxnSpLocks/>
          </p:cNvCxnSpPr>
          <p:nvPr/>
        </p:nvCxnSpPr>
        <p:spPr>
          <a:xfrm>
            <a:off x="1228276" y="3525520"/>
            <a:ext cx="0" cy="246380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4CCF7130-E915-1115-AD62-F407100DF0B6}"/>
              </a:ext>
            </a:extLst>
          </p:cNvPr>
          <p:cNvCxnSpPr>
            <a:cxnSpLocks/>
          </p:cNvCxnSpPr>
          <p:nvPr/>
        </p:nvCxnSpPr>
        <p:spPr>
          <a:xfrm>
            <a:off x="10711224" y="3262735"/>
            <a:ext cx="0" cy="2726585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E656DD8-EA44-AD3C-7384-F18E327E1D2B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Avatar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776E0E-F4BC-E198-AFFF-F38AE8735600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7980F108-AB87-8130-4EC3-81403A9E81A8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06732813-94FB-BC23-ADA2-0603320DD5CD}"/>
              </a:ext>
            </a:extLst>
          </p:cNvPr>
          <p:cNvSpPr/>
          <p:nvPr/>
        </p:nvSpPr>
        <p:spPr>
          <a:xfrm>
            <a:off x="0" y="705651"/>
            <a:ext cx="12192000" cy="818349"/>
          </a:xfrm>
          <a:prstGeom prst="roundRect">
            <a:avLst>
              <a:gd name="adj" fmla="val 21324"/>
            </a:avLst>
          </a:prstGeom>
          <a:noFill/>
          <a:ln w="38100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i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ko-KR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ccelerated </a:t>
            </a:r>
            <a:r>
              <a:rPr lang="en-US" altLang="ko-KR" sz="2500" b="1" i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altLang="ko-KR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irtual </a:t>
            </a:r>
            <a:r>
              <a:rPr lang="en-US" altLang="ko-KR" sz="2500" b="1" i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ko-KR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ddress </a:t>
            </a:r>
            <a:r>
              <a:rPr lang="en-US" altLang="ko-KR" sz="2500" b="1" i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ko-KR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ranslation with </a:t>
            </a:r>
            <a:r>
              <a:rPr lang="en-US" altLang="ko-KR" sz="2500" b="1" i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ko-KR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ddress Speculation and </a:t>
            </a:r>
            <a:r>
              <a:rPr lang="en-US" altLang="ko-KR" sz="2500" b="1" i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ko-KR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apid Validation</a:t>
            </a:r>
            <a:endParaRPr lang="en-US" altLang="ko-KR" sz="2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2E89F206-9621-A8DE-F6B9-D94A2DA991DA}"/>
              </a:ext>
            </a:extLst>
          </p:cNvPr>
          <p:cNvGrpSpPr/>
          <p:nvPr/>
        </p:nvGrpSpPr>
        <p:grpSpPr>
          <a:xfrm>
            <a:off x="1252339" y="2263128"/>
            <a:ext cx="5268777" cy="1134183"/>
            <a:chOff x="1252339" y="2263128"/>
            <a:chExt cx="5268777" cy="1134183"/>
          </a:xfrm>
        </p:grpSpPr>
        <p:sp>
          <p:nvSpPr>
            <p:cNvPr id="34" name="화살표: 아래로 구부러짐 33">
              <a:extLst>
                <a:ext uri="{FF2B5EF4-FFF2-40B4-BE49-F238E27FC236}">
                  <a16:creationId xmlns:a16="http://schemas.microsoft.com/office/drawing/2014/main" id="{1E29E13E-2C75-E60C-F15A-DBA3C349E3E1}"/>
                </a:ext>
              </a:extLst>
            </p:cNvPr>
            <p:cNvSpPr/>
            <p:nvPr/>
          </p:nvSpPr>
          <p:spPr>
            <a:xfrm>
              <a:off x="1252339" y="2468473"/>
              <a:ext cx="5268777" cy="928838"/>
            </a:xfrm>
            <a:prstGeom prst="curvedDownArrow">
              <a:avLst>
                <a:gd name="adj1" fmla="val 18857"/>
                <a:gd name="adj2" fmla="val 50000"/>
                <a:gd name="adj3" fmla="val 20337"/>
              </a:avLst>
            </a:prstGeom>
            <a:solidFill>
              <a:schemeClr val="accent1">
                <a:lumMod val="75000"/>
              </a:schemeClr>
            </a:solidFill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사각형: 둥근 모서리 35">
              <a:extLst>
                <a:ext uri="{FF2B5EF4-FFF2-40B4-BE49-F238E27FC236}">
                  <a16:creationId xmlns:a16="http://schemas.microsoft.com/office/drawing/2014/main" id="{F3170014-0842-DE0B-25F8-B1062910E3C6}"/>
                </a:ext>
              </a:extLst>
            </p:cNvPr>
            <p:cNvSpPr/>
            <p:nvPr/>
          </p:nvSpPr>
          <p:spPr>
            <a:xfrm>
              <a:off x="2793593" y="2263128"/>
              <a:ext cx="2094827" cy="580852"/>
            </a:xfrm>
            <a:prstGeom prst="roundRect">
              <a:avLst>
                <a:gd name="adj" fmla="val 15174"/>
              </a:avLst>
            </a:prstGeom>
            <a:solidFill>
              <a:schemeClr val="tx2">
                <a:lumMod val="90000"/>
                <a:lumOff val="10000"/>
              </a:schemeClr>
            </a:solidFill>
            <a:ln w="28575">
              <a:solidFill>
                <a:schemeClr val="bg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i="1" dirty="0">
                  <a:solidFill>
                    <a:schemeClr val="bg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Speculative</a:t>
              </a:r>
              <a:br>
                <a:rPr lang="en-US" altLang="ko-KR" b="1" dirty="0">
                  <a:solidFill>
                    <a:schemeClr val="bg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</a:br>
              <a:r>
                <a:rPr lang="en-US" altLang="ko-KR" dirty="0">
                  <a:solidFill>
                    <a:schemeClr val="bg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Address Translation</a:t>
              </a:r>
              <a:endParaRPr lang="ko-KR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FC263BA5-520C-FC27-CB2C-C5C538539518}"/>
              </a:ext>
            </a:extLst>
          </p:cNvPr>
          <p:cNvGrpSpPr/>
          <p:nvPr/>
        </p:nvGrpSpPr>
        <p:grpSpPr>
          <a:xfrm>
            <a:off x="8618941" y="2245986"/>
            <a:ext cx="2094827" cy="1151325"/>
            <a:chOff x="8618941" y="2245986"/>
            <a:chExt cx="2094827" cy="1151325"/>
          </a:xfrm>
        </p:grpSpPr>
        <p:sp>
          <p:nvSpPr>
            <p:cNvPr id="45" name="화살표: 아래쪽 44">
              <a:extLst>
                <a:ext uri="{FF2B5EF4-FFF2-40B4-BE49-F238E27FC236}">
                  <a16:creationId xmlns:a16="http://schemas.microsoft.com/office/drawing/2014/main" id="{BAF95A20-BE76-2820-88AB-6EF717CCD999}"/>
                </a:ext>
              </a:extLst>
            </p:cNvPr>
            <p:cNvSpPr/>
            <p:nvPr/>
          </p:nvSpPr>
          <p:spPr>
            <a:xfrm>
              <a:off x="9493055" y="2543260"/>
              <a:ext cx="346600" cy="854051"/>
            </a:xfrm>
            <a:prstGeom prst="downArrow">
              <a:avLst>
                <a:gd name="adj1" fmla="val 45556"/>
                <a:gd name="adj2" fmla="val 58889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사각형: 둥근 모서리 40">
              <a:extLst>
                <a:ext uri="{FF2B5EF4-FFF2-40B4-BE49-F238E27FC236}">
                  <a16:creationId xmlns:a16="http://schemas.microsoft.com/office/drawing/2014/main" id="{24E64BC3-C4C0-3360-8041-635108BB4498}"/>
                </a:ext>
              </a:extLst>
            </p:cNvPr>
            <p:cNvSpPr/>
            <p:nvPr/>
          </p:nvSpPr>
          <p:spPr>
            <a:xfrm>
              <a:off x="8618941" y="2245986"/>
              <a:ext cx="2094827" cy="580852"/>
            </a:xfrm>
            <a:prstGeom prst="roundRect">
              <a:avLst>
                <a:gd name="adj" fmla="val 15174"/>
              </a:avLst>
            </a:prstGeom>
            <a:solidFill>
              <a:schemeClr val="accent3">
                <a:lumMod val="50000"/>
              </a:schemeClr>
            </a:solidFill>
            <a:ln w="28575">
              <a:solidFill>
                <a:schemeClr val="bg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i="1" dirty="0">
                  <a:solidFill>
                    <a:schemeClr val="bg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Rapid Validation </a:t>
              </a:r>
            </a:p>
            <a:p>
              <a:pPr algn="ctr"/>
              <a:r>
                <a:rPr lang="en-US" altLang="ko-KR" dirty="0">
                  <a:solidFill>
                    <a:schemeClr val="bg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for speculation</a:t>
              </a:r>
              <a:endParaRPr lang="ko-KR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74CE95C4-3FAB-9669-A287-07EE699BF20E}"/>
              </a:ext>
            </a:extLst>
          </p:cNvPr>
          <p:cNvGrpSpPr/>
          <p:nvPr/>
        </p:nvGrpSpPr>
        <p:grpSpPr>
          <a:xfrm>
            <a:off x="1213036" y="2906426"/>
            <a:ext cx="10604314" cy="1099753"/>
            <a:chOff x="1213036" y="2906426"/>
            <a:chExt cx="10604314" cy="1099753"/>
          </a:xfrm>
        </p:grpSpPr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013084A0-4F4C-9DDA-136E-4D5D68682B55}"/>
                </a:ext>
              </a:extLst>
            </p:cNvPr>
            <p:cNvGrpSpPr/>
            <p:nvPr/>
          </p:nvGrpSpPr>
          <p:grpSpPr>
            <a:xfrm>
              <a:off x="10688562" y="2906426"/>
              <a:ext cx="1128788" cy="522627"/>
              <a:chOff x="10308455" y="5404213"/>
              <a:chExt cx="892743" cy="522627"/>
            </a:xfrm>
          </p:grpSpPr>
          <p:cxnSp>
            <p:nvCxnSpPr>
              <p:cNvPr id="43" name="직선 연결선 42">
                <a:extLst>
                  <a:ext uri="{FF2B5EF4-FFF2-40B4-BE49-F238E27FC236}">
                    <a16:creationId xmlns:a16="http://schemas.microsoft.com/office/drawing/2014/main" id="{977BC339-A4D5-A9F2-181D-3CB3E7B1D4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6378" y="5404213"/>
                <a:ext cx="0" cy="52262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arrow" w="lg" len="lg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사각형: 둥근 모서리 43">
                <a:extLst>
                  <a:ext uri="{FF2B5EF4-FFF2-40B4-BE49-F238E27FC236}">
                    <a16:creationId xmlns:a16="http://schemas.microsoft.com/office/drawing/2014/main" id="{A66DFDB6-256B-E93E-203B-5F5B97AA07F8}"/>
                  </a:ext>
                </a:extLst>
              </p:cNvPr>
              <p:cNvSpPr/>
              <p:nvPr/>
            </p:nvSpPr>
            <p:spPr>
              <a:xfrm>
                <a:off x="10308455" y="5454507"/>
                <a:ext cx="892743" cy="306015"/>
              </a:xfrm>
              <a:prstGeom prst="roundRect">
                <a:avLst>
                  <a:gd name="adj" fmla="val 0"/>
                </a:avLst>
              </a:prstGeom>
              <a:noFill/>
              <a:ln w="28575">
                <a:noFill/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Return to GPU core</a:t>
                </a:r>
                <a:endParaRPr lang="ko-KR" altLang="en-US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id="{0DEBAA54-FDD8-260B-E338-FD8012D6FFEE}"/>
                </a:ext>
              </a:extLst>
            </p:cNvPr>
            <p:cNvGrpSpPr/>
            <p:nvPr/>
          </p:nvGrpSpPr>
          <p:grpSpPr>
            <a:xfrm>
              <a:off x="1213036" y="3443241"/>
              <a:ext cx="10291595" cy="562938"/>
              <a:chOff x="1213036" y="3443241"/>
              <a:chExt cx="10291595" cy="562938"/>
            </a:xfrm>
          </p:grpSpPr>
          <p:grpSp>
            <p:nvGrpSpPr>
              <p:cNvPr id="32" name="그룹 31">
                <a:extLst>
                  <a:ext uri="{FF2B5EF4-FFF2-40B4-BE49-F238E27FC236}">
                    <a16:creationId xmlns:a16="http://schemas.microsoft.com/office/drawing/2014/main" id="{262F8B43-7A3C-34DD-CFF0-029F41A30509}"/>
                  </a:ext>
                </a:extLst>
              </p:cNvPr>
              <p:cNvGrpSpPr/>
              <p:nvPr/>
            </p:nvGrpSpPr>
            <p:grpSpPr>
              <a:xfrm>
                <a:off x="1228276" y="3443241"/>
                <a:ext cx="9485686" cy="562605"/>
                <a:chOff x="1049496" y="3919710"/>
                <a:chExt cx="9485686" cy="562605"/>
              </a:xfrm>
            </p:grpSpPr>
            <p:sp>
              <p:nvSpPr>
                <p:cNvPr id="24" name="사각형: 둥근 모서리 23">
                  <a:extLst>
                    <a:ext uri="{FF2B5EF4-FFF2-40B4-BE49-F238E27FC236}">
                      <a16:creationId xmlns:a16="http://schemas.microsoft.com/office/drawing/2014/main" id="{2E9E3428-5C49-EBEA-818A-BC43C8786A09}"/>
                    </a:ext>
                  </a:extLst>
                </p:cNvPr>
                <p:cNvSpPr/>
                <p:nvPr/>
              </p:nvSpPr>
              <p:spPr>
                <a:xfrm>
                  <a:off x="1049496" y="3919813"/>
                  <a:ext cx="1102416" cy="559717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bg2">
                      <a:lumMod val="25000"/>
                    </a:schemeClr>
                  </a:solidFill>
                </a:ln>
                <a:scene3d>
                  <a:camera prst="obliqueTopRight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ko-KR" sz="160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L1 TLB •</a:t>
                  </a:r>
                </a:p>
                <a:p>
                  <a:pPr algn="ctr"/>
                  <a:r>
                    <a:rPr lang="en-US" altLang="ko-KR" sz="160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L1 Cache </a:t>
                  </a:r>
                  <a:endParaRPr lang="ko-KR" altLang="en-US" sz="16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" name="사각형: 둥근 모서리 24">
                  <a:extLst>
                    <a:ext uri="{FF2B5EF4-FFF2-40B4-BE49-F238E27FC236}">
                      <a16:creationId xmlns:a16="http://schemas.microsoft.com/office/drawing/2014/main" id="{90664134-54C7-67C7-DB02-C01583DD3377}"/>
                    </a:ext>
                  </a:extLst>
                </p:cNvPr>
                <p:cNvSpPr/>
                <p:nvPr/>
              </p:nvSpPr>
              <p:spPr>
                <a:xfrm>
                  <a:off x="2151911" y="3919812"/>
                  <a:ext cx="3978000" cy="562503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 w="28575">
                  <a:solidFill>
                    <a:schemeClr val="bg2">
                      <a:lumMod val="25000"/>
                    </a:schemeClr>
                  </a:solidFill>
                </a:ln>
                <a:scene3d>
                  <a:camera prst="obliqueTopRight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ko-KR" sz="160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L2 TLB • Page Walk</a:t>
                  </a:r>
                  <a:endParaRPr lang="ko-KR" altLang="en-US" sz="16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" name="사각형: 둥근 모서리 26">
                  <a:extLst>
                    <a:ext uri="{FF2B5EF4-FFF2-40B4-BE49-F238E27FC236}">
                      <a16:creationId xmlns:a16="http://schemas.microsoft.com/office/drawing/2014/main" id="{D9931D0F-5993-A41A-8277-3FFFE0EB0AE1}"/>
                    </a:ext>
                  </a:extLst>
                </p:cNvPr>
                <p:cNvSpPr/>
                <p:nvPr/>
              </p:nvSpPr>
              <p:spPr>
                <a:xfrm>
                  <a:off x="6129418" y="3921015"/>
                  <a:ext cx="1098330" cy="558076"/>
                </a:xfrm>
                <a:prstGeom prst="roundRect">
                  <a:avLst>
                    <a:gd name="adj" fmla="val 0"/>
                  </a:avLst>
                </a:prstGeom>
                <a:solidFill>
                  <a:srgbClr val="C7C7C7"/>
                </a:solidFill>
                <a:ln w="28575">
                  <a:solidFill>
                    <a:schemeClr val="bg2">
                      <a:lumMod val="25000"/>
                    </a:schemeClr>
                  </a:solidFill>
                </a:ln>
                <a:scene3d>
                  <a:camera prst="obliqueTopRight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ko-KR" sz="160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L1 TLB •</a:t>
                  </a:r>
                </a:p>
                <a:p>
                  <a:pPr algn="ctr"/>
                  <a:r>
                    <a:rPr lang="en-US" altLang="ko-KR" sz="160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L1 Cache </a:t>
                  </a:r>
                  <a:endParaRPr lang="ko-KR" altLang="en-US" sz="16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" name="사각형: 둥근 모서리 27">
                  <a:extLst>
                    <a:ext uri="{FF2B5EF4-FFF2-40B4-BE49-F238E27FC236}">
                      <a16:creationId xmlns:a16="http://schemas.microsoft.com/office/drawing/2014/main" id="{6DA338E3-A404-7445-F922-F25BD1F20E8F}"/>
                    </a:ext>
                  </a:extLst>
                </p:cNvPr>
                <p:cNvSpPr/>
                <p:nvPr/>
              </p:nvSpPr>
              <p:spPr>
                <a:xfrm>
                  <a:off x="7233976" y="3919710"/>
                  <a:ext cx="2253600" cy="55779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chemeClr val="bg2">
                      <a:lumMod val="25000"/>
                    </a:schemeClr>
                  </a:solidFill>
                </a:ln>
                <a:scene3d>
                  <a:camera prst="obliqueTopRight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ko-KR" sz="160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L2 Cache • Memory</a:t>
                  </a:r>
                  <a:endParaRPr lang="ko-KR" altLang="en-US" sz="16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" name="사각형: 둥근 모서리 28">
                  <a:extLst>
                    <a:ext uri="{FF2B5EF4-FFF2-40B4-BE49-F238E27FC236}">
                      <a16:creationId xmlns:a16="http://schemas.microsoft.com/office/drawing/2014/main" id="{EB7E5ED1-1744-2B35-86C6-78FC058185B7}"/>
                    </a:ext>
                  </a:extLst>
                </p:cNvPr>
                <p:cNvSpPr/>
                <p:nvPr/>
              </p:nvSpPr>
              <p:spPr>
                <a:xfrm>
                  <a:off x="9491878" y="3920606"/>
                  <a:ext cx="1043304" cy="555699"/>
                </a:xfrm>
                <a:prstGeom prst="roundRect">
                  <a:avLst>
                    <a:gd name="adj" fmla="val 0"/>
                  </a:avLst>
                </a:prstGeom>
                <a:solidFill>
                  <a:srgbClr val="D0D0D0"/>
                </a:solidFill>
                <a:ln w="28575">
                  <a:solidFill>
                    <a:schemeClr val="bg2">
                      <a:lumMod val="25000"/>
                    </a:schemeClr>
                  </a:solidFill>
                </a:ln>
                <a:scene3d>
                  <a:camera prst="obliqueTopRight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ko-KR" sz="160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L1 TLB •</a:t>
                  </a:r>
                </a:p>
                <a:p>
                  <a:pPr algn="ctr"/>
                  <a:r>
                    <a:rPr lang="en-US" altLang="ko-KR" sz="160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L1 Cache </a:t>
                  </a:r>
                  <a:endParaRPr lang="ko-KR" altLang="en-US" sz="16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53" name="직선 연결선 52">
                <a:extLst>
                  <a:ext uri="{FF2B5EF4-FFF2-40B4-BE49-F238E27FC236}">
                    <a16:creationId xmlns:a16="http://schemas.microsoft.com/office/drawing/2014/main" id="{74B7CE37-B883-1954-BB7C-F49A7559BE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3036" y="4006179"/>
                <a:ext cx="10291595" cy="0"/>
              </a:xfrm>
              <a:prstGeom prst="line">
                <a:avLst/>
              </a:prstGeom>
              <a:ln w="38100">
                <a:solidFill>
                  <a:schemeClr val="bg2">
                    <a:lumMod val="10000"/>
                  </a:schemeClr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0F6B8712-16E3-5ACD-DD85-904F529C978E}"/>
              </a:ext>
            </a:extLst>
          </p:cNvPr>
          <p:cNvGrpSpPr/>
          <p:nvPr/>
        </p:nvGrpSpPr>
        <p:grpSpPr>
          <a:xfrm>
            <a:off x="1228276" y="4773667"/>
            <a:ext cx="5078554" cy="477054"/>
            <a:chOff x="1228276" y="4773667"/>
            <a:chExt cx="5078554" cy="477054"/>
          </a:xfrm>
        </p:grpSpPr>
        <p:cxnSp>
          <p:nvCxnSpPr>
            <p:cNvPr id="61" name="직선 화살표 연결선 60">
              <a:extLst>
                <a:ext uri="{FF2B5EF4-FFF2-40B4-BE49-F238E27FC236}">
                  <a16:creationId xmlns:a16="http://schemas.microsoft.com/office/drawing/2014/main" id="{94947E01-0E81-4819-2C02-8D8BBBCD0033}"/>
                </a:ext>
              </a:extLst>
            </p:cNvPr>
            <p:cNvCxnSpPr>
              <a:cxnSpLocks/>
              <a:endCxn id="50" idx="1"/>
            </p:cNvCxnSpPr>
            <p:nvPr/>
          </p:nvCxnSpPr>
          <p:spPr>
            <a:xfrm flipV="1">
              <a:off x="1228276" y="5013793"/>
              <a:ext cx="5078554" cy="18430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headEnd type="arrow" w="lg" len="lg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사각형: 둥근 모서리 62">
              <a:extLst>
                <a:ext uri="{FF2B5EF4-FFF2-40B4-BE49-F238E27FC236}">
                  <a16:creationId xmlns:a16="http://schemas.microsoft.com/office/drawing/2014/main" id="{355E947A-0B3C-AAB2-6B3D-77CBBB5AC11F}"/>
                </a:ext>
              </a:extLst>
            </p:cNvPr>
            <p:cNvSpPr/>
            <p:nvPr/>
          </p:nvSpPr>
          <p:spPr>
            <a:xfrm>
              <a:off x="3295408" y="4773667"/>
              <a:ext cx="1068086" cy="477054"/>
            </a:xfrm>
            <a:prstGeom prst="roundRect">
              <a:avLst>
                <a:gd name="adj" fmla="val 22171"/>
              </a:avLst>
            </a:prstGeom>
            <a:solidFill>
              <a:schemeClr val="accent5">
                <a:lumMod val="50000"/>
              </a:schemeClr>
            </a:solidFill>
            <a:ln w="28575">
              <a:noFill/>
              <a:prstDash val="sysDash"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Saved</a:t>
              </a:r>
              <a:endParaRPr lang="ko-KR" alt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525395DD-E4BB-0DA2-99B3-142FED63AC8F}"/>
              </a:ext>
            </a:extLst>
          </p:cNvPr>
          <p:cNvGrpSpPr/>
          <p:nvPr/>
        </p:nvGrpSpPr>
        <p:grpSpPr>
          <a:xfrm>
            <a:off x="6306830" y="4727106"/>
            <a:ext cx="4427054" cy="565725"/>
            <a:chOff x="6306830" y="4727106"/>
            <a:chExt cx="4427054" cy="565725"/>
          </a:xfrm>
        </p:grpSpPr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F248DE52-1578-329B-35D6-178845CA17E1}"/>
                </a:ext>
              </a:extLst>
            </p:cNvPr>
            <p:cNvGrpSpPr/>
            <p:nvPr/>
          </p:nvGrpSpPr>
          <p:grpSpPr>
            <a:xfrm>
              <a:off x="6306830" y="4733450"/>
              <a:ext cx="4405764" cy="559381"/>
              <a:chOff x="6348838" y="4790503"/>
              <a:chExt cx="4405764" cy="559381"/>
            </a:xfrm>
          </p:grpSpPr>
          <p:sp>
            <p:nvSpPr>
              <p:cNvPr id="50" name="사각형: 둥근 모서리 49">
                <a:extLst>
                  <a:ext uri="{FF2B5EF4-FFF2-40B4-BE49-F238E27FC236}">
                    <a16:creationId xmlns:a16="http://schemas.microsoft.com/office/drawing/2014/main" id="{56C2A4F0-4A44-BB08-A14C-6330852181B9}"/>
                  </a:ext>
                </a:extLst>
              </p:cNvPr>
              <p:cNvSpPr/>
              <p:nvPr/>
            </p:nvSpPr>
            <p:spPr>
              <a:xfrm>
                <a:off x="6348838" y="4791808"/>
                <a:ext cx="1098330" cy="558076"/>
              </a:xfrm>
              <a:prstGeom prst="roundRect">
                <a:avLst>
                  <a:gd name="adj" fmla="val 0"/>
                </a:avLst>
              </a:prstGeom>
              <a:solidFill>
                <a:srgbClr val="C7C7C7"/>
              </a:solidFill>
              <a:ln w="28575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L1 TLB •</a:t>
                </a:r>
              </a:p>
              <a:p>
                <a:pPr algn="ctr"/>
                <a:r>
                  <a:rPr lang="en-US" altLang="ko-KR" sz="16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L1 Cache </a:t>
                </a:r>
                <a:endParaRPr lang="ko-KR" altLang="en-US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사각형: 둥근 모서리 50">
                <a:extLst>
                  <a:ext uri="{FF2B5EF4-FFF2-40B4-BE49-F238E27FC236}">
                    <a16:creationId xmlns:a16="http://schemas.microsoft.com/office/drawing/2014/main" id="{6AA20440-4817-FEBB-6222-A94CB10ECDA7}"/>
                  </a:ext>
                </a:extLst>
              </p:cNvPr>
              <p:cNvSpPr/>
              <p:nvPr/>
            </p:nvSpPr>
            <p:spPr>
              <a:xfrm>
                <a:off x="7453396" y="4790503"/>
                <a:ext cx="2253600" cy="557791"/>
              </a:xfrm>
              <a:prstGeom prst="roundRect">
                <a:avLst>
                  <a:gd name="adj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28575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L2 Cache • Memory</a:t>
                </a:r>
                <a:endParaRPr lang="ko-KR" altLang="en-US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사각형: 둥근 모서리 51">
                <a:extLst>
                  <a:ext uri="{FF2B5EF4-FFF2-40B4-BE49-F238E27FC236}">
                    <a16:creationId xmlns:a16="http://schemas.microsoft.com/office/drawing/2014/main" id="{58EA733A-1B04-135A-702C-37EB2C642B00}"/>
                  </a:ext>
                </a:extLst>
              </p:cNvPr>
              <p:cNvSpPr/>
              <p:nvPr/>
            </p:nvSpPr>
            <p:spPr>
              <a:xfrm>
                <a:off x="9711298" y="4791399"/>
                <a:ext cx="1043304" cy="555699"/>
              </a:xfrm>
              <a:prstGeom prst="roundRect">
                <a:avLst>
                  <a:gd name="adj" fmla="val 0"/>
                </a:avLst>
              </a:prstGeom>
              <a:solidFill>
                <a:srgbClr val="D0D0D0"/>
              </a:solidFill>
              <a:ln w="28575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L1 TLB •</a:t>
                </a:r>
              </a:p>
              <a:p>
                <a:pPr algn="ctr"/>
                <a:r>
                  <a:rPr lang="en-US" altLang="ko-KR" sz="16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L1 Cache </a:t>
                </a:r>
                <a:endParaRPr lang="ko-KR" altLang="en-US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B1E629A6-E2CC-860F-441C-40BC44EEF0BE}"/>
                </a:ext>
              </a:extLst>
            </p:cNvPr>
            <p:cNvSpPr/>
            <p:nvPr/>
          </p:nvSpPr>
          <p:spPr>
            <a:xfrm>
              <a:off x="6306830" y="4727106"/>
              <a:ext cx="4427054" cy="557792"/>
            </a:xfrm>
            <a:prstGeom prst="rect">
              <a:avLst/>
            </a:prstGeom>
            <a:solidFill>
              <a:srgbClr val="FAF8DF">
                <a:alpha val="40000"/>
              </a:srgb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사각형: 둥근 모서리 66">
              <a:extLst>
                <a:ext uri="{FF2B5EF4-FFF2-40B4-BE49-F238E27FC236}">
                  <a16:creationId xmlns:a16="http://schemas.microsoft.com/office/drawing/2014/main" id="{78EF5610-7FE9-BCF6-8CE6-7CA5D9A91E68}"/>
                </a:ext>
              </a:extLst>
            </p:cNvPr>
            <p:cNvSpPr/>
            <p:nvPr/>
          </p:nvSpPr>
          <p:spPr>
            <a:xfrm>
              <a:off x="7615591" y="4767413"/>
              <a:ext cx="1877463" cy="483308"/>
            </a:xfrm>
            <a:prstGeom prst="roundRect">
              <a:avLst>
                <a:gd name="adj" fmla="val 22171"/>
              </a:avLst>
            </a:prstGeom>
            <a:solidFill>
              <a:srgbClr val="F9F8E1"/>
            </a:solidFill>
            <a:ln w="28575">
              <a:noFill/>
              <a:prstDash val="sysDash"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200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Our Goal</a:t>
              </a:r>
              <a:endParaRPr lang="ko-KR" altLang="en-US" sz="32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6899FA25-6ED4-E845-9F55-DFD73EFD4166}"/>
              </a:ext>
            </a:extLst>
          </p:cNvPr>
          <p:cNvSpPr/>
          <p:nvPr/>
        </p:nvSpPr>
        <p:spPr>
          <a:xfrm rot="5400000">
            <a:off x="3441150" y="1151233"/>
            <a:ext cx="641288" cy="5133447"/>
          </a:xfrm>
          <a:prstGeom prst="roundRect">
            <a:avLst>
              <a:gd name="adj" fmla="val 5269"/>
            </a:avLst>
          </a:prstGeom>
          <a:solidFill>
            <a:schemeClr val="bg1">
              <a:lumMod val="95000"/>
              <a:alpha val="50000"/>
            </a:schemeClr>
          </a:solidFill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3CA3061-D8E4-672A-1D43-94CA234DF6A0}"/>
              </a:ext>
            </a:extLst>
          </p:cNvPr>
          <p:cNvSpPr/>
          <p:nvPr/>
        </p:nvSpPr>
        <p:spPr>
          <a:xfrm>
            <a:off x="0" y="868680"/>
            <a:ext cx="12192000" cy="5683487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3000" dirty="0">
              <a:solidFill>
                <a:srgbClr val="BFBFB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8ED17B04-F7FE-2591-691D-3B98EB3C388B}"/>
              </a:ext>
            </a:extLst>
          </p:cNvPr>
          <p:cNvSpPr/>
          <p:nvPr/>
        </p:nvSpPr>
        <p:spPr>
          <a:xfrm>
            <a:off x="2527012" y="2506610"/>
            <a:ext cx="7137976" cy="909025"/>
          </a:xfrm>
          <a:prstGeom prst="roundRect">
            <a:avLst>
              <a:gd name="adj" fmla="val 14416"/>
            </a:avLst>
          </a:prstGeom>
          <a:solidFill>
            <a:srgbClr val="F9F8E1"/>
          </a:solidFill>
          <a:ln w="28575">
            <a:solidFill>
              <a:schemeClr val="accent1">
                <a:lumMod val="50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  <a:latin typeface="Abadi" panose="020F0502020204030204" pitchFamily="34" charset="0"/>
                <a:ea typeface="함초롬바탕" panose="02030604000101010101" pitchFamily="18" charset="-127"/>
                <a:cs typeface="함초롬바탕" panose="02030604000101010101" pitchFamily="18" charset="-127"/>
              </a:rPr>
              <a:t>➊ </a:t>
            </a:r>
            <a:r>
              <a:rPr lang="en-US" altLang="ko-K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speculate?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7905FC9F-BCE6-C885-9E34-82E2622AEA35}"/>
              </a:ext>
            </a:extLst>
          </p:cNvPr>
          <p:cNvSpPr/>
          <p:nvPr/>
        </p:nvSpPr>
        <p:spPr>
          <a:xfrm>
            <a:off x="2527012" y="4048266"/>
            <a:ext cx="7137976" cy="909025"/>
          </a:xfrm>
          <a:prstGeom prst="roundRect">
            <a:avLst>
              <a:gd name="adj" fmla="val 14416"/>
            </a:avLst>
          </a:prstGeom>
          <a:solidFill>
            <a:srgbClr val="F9F8E1"/>
          </a:solidFill>
          <a:ln w="28575">
            <a:solidFill>
              <a:schemeClr val="accent1">
                <a:lumMod val="50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  <a:latin typeface="Abadi" panose="020F0502020204030204" pitchFamily="34" charset="0"/>
                <a:ea typeface="함초롬바탕" panose="02030604000101010101" pitchFamily="18" charset="-127"/>
                <a:cs typeface="함초롬바탕" panose="02030604000101010101" pitchFamily="18" charset="-127"/>
              </a:rPr>
              <a:t>➋ </a:t>
            </a:r>
            <a:r>
              <a:rPr lang="en-US" altLang="ko-K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validate rapidly?</a:t>
            </a:r>
          </a:p>
        </p:txBody>
      </p:sp>
    </p:spTree>
    <p:extLst>
      <p:ext uri="{BB962C8B-B14F-4D97-AF65-F5344CB8AC3E}">
        <p14:creationId xmlns:p14="http://schemas.microsoft.com/office/powerpoint/2010/main" val="144583005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96A00-27AC-519F-79C7-3A2ECC25C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E9F33E1-5A7A-A302-67C8-1CEC46D8AD93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142ABBD-98B1-9BD2-BC16-1F49FB8D3EE3}"/>
              </a:ext>
            </a:extLst>
          </p:cNvPr>
          <p:cNvSpPr/>
          <p:nvPr/>
        </p:nvSpPr>
        <p:spPr>
          <a:xfrm>
            <a:off x="0" y="1268450"/>
            <a:ext cx="12192000" cy="68503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000" dirty="0">
                <a:solidFill>
                  <a:srgbClr val="BFBF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1. Virtual Memory in GPUs – Challenges</a:t>
            </a:r>
            <a:endParaRPr lang="ko-KR" altLang="en-US" sz="3000" dirty="0">
              <a:solidFill>
                <a:srgbClr val="BFBFB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B4107D-ABC6-365C-9927-0A5F0F6CDF66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88F933A-0212-301E-7A9D-6CAD1F23FDA0}"/>
              </a:ext>
            </a:extLst>
          </p:cNvPr>
          <p:cNvSpPr/>
          <p:nvPr/>
        </p:nvSpPr>
        <p:spPr>
          <a:xfrm>
            <a:off x="0" y="2258225"/>
            <a:ext cx="12192000" cy="1537383"/>
          </a:xfrm>
          <a:prstGeom prst="rect">
            <a:avLst/>
          </a:prstGeom>
          <a:solidFill>
            <a:srgbClr val="0B30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2. Avatar</a:t>
            </a:r>
            <a:br>
              <a:rPr lang="en-US" altLang="ko-K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• Speculative address translation ☜</a:t>
            </a:r>
            <a:br>
              <a:rPr lang="en-US" altLang="ko-K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• Rapid Validation</a:t>
            </a:r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711024B-CE4A-993A-306B-5CF9F6DB5B51}"/>
              </a:ext>
            </a:extLst>
          </p:cNvPr>
          <p:cNvSpPr/>
          <p:nvPr/>
        </p:nvSpPr>
        <p:spPr>
          <a:xfrm>
            <a:off x="0" y="4100352"/>
            <a:ext cx="12192000" cy="6850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3. Evaluation</a:t>
            </a:r>
            <a:endParaRPr lang="ko-KR" altLang="en-US" sz="3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C180CDDD-B8AD-F8BD-24A1-3E35A51A2372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F75F5D9C-57AA-8241-A23B-220B51ED5F0C}"/>
              </a:ext>
            </a:extLst>
          </p:cNvPr>
          <p:cNvSpPr/>
          <p:nvPr/>
        </p:nvSpPr>
        <p:spPr>
          <a:xfrm>
            <a:off x="0" y="5090127"/>
            <a:ext cx="12192000" cy="6850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4. Summary</a:t>
            </a:r>
            <a:endParaRPr lang="ko-KR" altLang="en-US" sz="3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060753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B2B81-7BE5-A1A9-1EBB-4EE593121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211894A-DF53-D6AD-3522-186FE55D8132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Speculative Address Translation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BC0D42-DDF6-AEFD-472C-24E2AF55DFC0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7084378C-80E2-35C8-FE8B-68511D843F47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EEAA4AA-72E2-1EB8-0C67-FD6CFE5FCDEF}"/>
              </a:ext>
            </a:extLst>
          </p:cNvPr>
          <p:cNvGrpSpPr/>
          <p:nvPr/>
        </p:nvGrpSpPr>
        <p:grpSpPr>
          <a:xfrm>
            <a:off x="1236132" y="2151554"/>
            <a:ext cx="9745134" cy="3382968"/>
            <a:chOff x="1236132" y="2151554"/>
            <a:chExt cx="9745134" cy="3382968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B205C843-4B38-D8A1-1702-258E7D861F74}"/>
                </a:ext>
              </a:extLst>
            </p:cNvPr>
            <p:cNvSpPr/>
            <p:nvPr/>
          </p:nvSpPr>
          <p:spPr>
            <a:xfrm>
              <a:off x="1236132" y="2627440"/>
              <a:ext cx="9745134" cy="2907082"/>
            </a:xfrm>
            <a:prstGeom prst="roundRect">
              <a:avLst>
                <a:gd name="adj" fmla="val 9641"/>
              </a:avLst>
            </a:prstGeom>
            <a:noFill/>
            <a:ln w="38100">
              <a:solidFill>
                <a:schemeClr val="accent1">
                  <a:lumMod val="50000"/>
                </a:schemeClr>
              </a:solidFill>
              <a:prstDash val="dash"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b="1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 </a:t>
              </a:r>
              <a:endParaRPr lang="en-US" altLang="ko-K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F6C054CD-12D8-50D8-53F3-FEF9F9EA12CB}"/>
                </a:ext>
              </a:extLst>
            </p:cNvPr>
            <p:cNvSpPr/>
            <p:nvPr/>
          </p:nvSpPr>
          <p:spPr>
            <a:xfrm>
              <a:off x="3759199" y="2151554"/>
              <a:ext cx="4686300" cy="909025"/>
            </a:xfrm>
            <a:prstGeom prst="roundRect">
              <a:avLst>
                <a:gd name="adj" fmla="val 14416"/>
              </a:avLst>
            </a:prstGeom>
            <a:solidFill>
              <a:srgbClr val="F9F8E1"/>
            </a:solidFill>
            <a:ln w="28575">
              <a:solidFill>
                <a:schemeClr val="accent1">
                  <a:lumMod val="50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b="1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How to speculate? </a:t>
              </a:r>
              <a:endParaRPr lang="en-US" altLang="ko-K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1A4DE7DC-800C-C6AE-D8DF-5AF984F57DAB}"/>
              </a:ext>
            </a:extLst>
          </p:cNvPr>
          <p:cNvGrpSpPr/>
          <p:nvPr/>
        </p:nvGrpSpPr>
        <p:grpSpPr>
          <a:xfrm>
            <a:off x="5036981" y="3564996"/>
            <a:ext cx="5519773" cy="1193490"/>
            <a:chOff x="5036981" y="3564996"/>
            <a:chExt cx="5519773" cy="1193490"/>
          </a:xfrm>
        </p:grpSpPr>
        <p:sp>
          <p:nvSpPr>
            <p:cNvPr id="8" name="화살표: 왼쪽 7">
              <a:extLst>
                <a:ext uri="{FF2B5EF4-FFF2-40B4-BE49-F238E27FC236}">
                  <a16:creationId xmlns:a16="http://schemas.microsoft.com/office/drawing/2014/main" id="{553B8507-7180-8D70-4525-376C673415B9}"/>
                </a:ext>
              </a:extLst>
            </p:cNvPr>
            <p:cNvSpPr/>
            <p:nvPr/>
          </p:nvSpPr>
          <p:spPr>
            <a:xfrm flipH="1">
              <a:off x="5036981" y="3759828"/>
              <a:ext cx="1432148" cy="735935"/>
            </a:xfrm>
            <a:prstGeom prst="leftArrow">
              <a:avLst>
                <a:gd name="adj1" fmla="val 39228"/>
                <a:gd name="adj2" fmla="val 56987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8A451EB2-D744-807C-783F-5CB829B975A7}"/>
                </a:ext>
              </a:extLst>
            </p:cNvPr>
            <p:cNvSpPr/>
            <p:nvPr/>
          </p:nvSpPr>
          <p:spPr>
            <a:xfrm>
              <a:off x="6555966" y="3564996"/>
              <a:ext cx="4000788" cy="1193490"/>
            </a:xfrm>
            <a:prstGeom prst="roundRect">
              <a:avLst>
                <a:gd name="adj" fmla="val 14416"/>
              </a:avLst>
            </a:prstGeom>
            <a:solidFill>
              <a:schemeClr val="bg2">
                <a:lumMod val="9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dirty="0">
                  <a:solidFill>
                    <a:schemeClr val="tx1"/>
                  </a:solidFill>
                  <a:latin typeface="Abadi" panose="020F0502020204030204" pitchFamily="34" charset="0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➋ </a:t>
              </a:r>
              <a:r>
                <a:rPr lang="en-US" altLang="ko-KR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Implementation:</a:t>
              </a:r>
              <a:br>
                <a:rPr lang="en-US" altLang="ko-KR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ko-KR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CAST</a:t>
              </a:r>
            </a:p>
          </p:txBody>
        </p:sp>
      </p:grp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268B137A-14C6-4A83-A349-20915532CAA0}"/>
              </a:ext>
            </a:extLst>
          </p:cNvPr>
          <p:cNvSpPr/>
          <p:nvPr/>
        </p:nvSpPr>
        <p:spPr>
          <a:xfrm>
            <a:off x="1635248" y="3673284"/>
            <a:ext cx="4000788" cy="909025"/>
          </a:xfrm>
          <a:prstGeom prst="roundRect">
            <a:avLst>
              <a:gd name="adj" fmla="val 14416"/>
            </a:avLst>
          </a:prstGeom>
          <a:solidFill>
            <a:schemeClr val="bg2">
              <a:lumMod val="90000"/>
            </a:schemeClr>
          </a:solidFill>
          <a:ln w="28575">
            <a:solidFill>
              <a:schemeClr val="accent1">
                <a:lumMod val="50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>
                <a:solidFill>
                  <a:schemeClr val="tx1"/>
                </a:solidFill>
                <a:latin typeface="Abadi" panose="020F0502020204030204" pitchFamily="34" charset="0"/>
                <a:ea typeface="함초롬바탕" panose="02030604000101010101" pitchFamily="18" charset="-127"/>
                <a:cs typeface="함초롬바탕" panose="02030604000101010101" pitchFamily="18" charset="-127"/>
              </a:rPr>
              <a:t>➊ </a:t>
            </a:r>
            <a:r>
              <a:rPr lang="en-US" altLang="ko-K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Observation</a:t>
            </a:r>
          </a:p>
        </p:txBody>
      </p:sp>
    </p:spTree>
    <p:extLst>
      <p:ext uri="{BB962C8B-B14F-4D97-AF65-F5344CB8AC3E}">
        <p14:creationId xmlns:p14="http://schemas.microsoft.com/office/powerpoint/2010/main" val="82076421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D36C0-37CC-E9FD-69DF-2331CCD3D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952B0E-BC7D-574A-0648-15A8A37D8D79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Speculative Address Translation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B70941-93BE-0EAD-A805-57AF0D45E61D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7F1C964-B85D-B8DE-F864-98E7E8ED3B8A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E47D62B-7A9E-69FD-06E3-CA63F64BB750}"/>
              </a:ext>
            </a:extLst>
          </p:cNvPr>
          <p:cNvGrpSpPr/>
          <p:nvPr/>
        </p:nvGrpSpPr>
        <p:grpSpPr>
          <a:xfrm>
            <a:off x="1236132" y="2151554"/>
            <a:ext cx="9745134" cy="3382968"/>
            <a:chOff x="1236132" y="2151554"/>
            <a:chExt cx="9745134" cy="3382968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8FA23648-F67A-B128-F7B3-5038E2386151}"/>
                </a:ext>
              </a:extLst>
            </p:cNvPr>
            <p:cNvSpPr/>
            <p:nvPr/>
          </p:nvSpPr>
          <p:spPr>
            <a:xfrm>
              <a:off x="1236132" y="2627440"/>
              <a:ext cx="9745134" cy="2907082"/>
            </a:xfrm>
            <a:prstGeom prst="roundRect">
              <a:avLst>
                <a:gd name="adj" fmla="val 9641"/>
              </a:avLst>
            </a:prstGeom>
            <a:noFill/>
            <a:ln w="38100">
              <a:solidFill>
                <a:schemeClr val="accent1">
                  <a:lumMod val="50000"/>
                </a:schemeClr>
              </a:solidFill>
              <a:prstDash val="dash"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b="1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 </a:t>
              </a:r>
              <a:endParaRPr lang="en-US" altLang="ko-K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54BA8322-7276-4DB5-30D7-1011A9392189}"/>
                </a:ext>
              </a:extLst>
            </p:cNvPr>
            <p:cNvSpPr/>
            <p:nvPr/>
          </p:nvSpPr>
          <p:spPr>
            <a:xfrm>
              <a:off x="3759199" y="2151554"/>
              <a:ext cx="4686300" cy="909025"/>
            </a:xfrm>
            <a:prstGeom prst="roundRect">
              <a:avLst>
                <a:gd name="adj" fmla="val 14416"/>
              </a:avLst>
            </a:prstGeom>
            <a:solidFill>
              <a:srgbClr val="F9F8E1"/>
            </a:solidFill>
            <a:ln w="28575">
              <a:solidFill>
                <a:schemeClr val="accent1">
                  <a:lumMod val="50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b="1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How to speculate? </a:t>
              </a:r>
              <a:endParaRPr lang="en-US" altLang="ko-K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B35A4CB-93F5-8F32-E510-07DC091FABDD}"/>
              </a:ext>
            </a:extLst>
          </p:cNvPr>
          <p:cNvGrpSpPr/>
          <p:nvPr/>
        </p:nvGrpSpPr>
        <p:grpSpPr>
          <a:xfrm>
            <a:off x="5036981" y="3564996"/>
            <a:ext cx="5519773" cy="1193490"/>
            <a:chOff x="5036981" y="3564996"/>
            <a:chExt cx="5519773" cy="1193490"/>
          </a:xfrm>
        </p:grpSpPr>
        <p:sp>
          <p:nvSpPr>
            <p:cNvPr id="8" name="화살표: 왼쪽 7">
              <a:extLst>
                <a:ext uri="{FF2B5EF4-FFF2-40B4-BE49-F238E27FC236}">
                  <a16:creationId xmlns:a16="http://schemas.microsoft.com/office/drawing/2014/main" id="{967F9E60-4A66-9C58-71FB-3635441E5A6C}"/>
                </a:ext>
              </a:extLst>
            </p:cNvPr>
            <p:cNvSpPr/>
            <p:nvPr/>
          </p:nvSpPr>
          <p:spPr>
            <a:xfrm flipH="1">
              <a:off x="5036981" y="3759828"/>
              <a:ext cx="1432148" cy="735935"/>
            </a:xfrm>
            <a:prstGeom prst="leftArrow">
              <a:avLst>
                <a:gd name="adj1" fmla="val 39228"/>
                <a:gd name="adj2" fmla="val 56987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68EBF9AD-C276-4006-D718-A827941EA574}"/>
                </a:ext>
              </a:extLst>
            </p:cNvPr>
            <p:cNvSpPr/>
            <p:nvPr/>
          </p:nvSpPr>
          <p:spPr>
            <a:xfrm>
              <a:off x="6555966" y="3564996"/>
              <a:ext cx="4000788" cy="1193490"/>
            </a:xfrm>
            <a:prstGeom prst="roundRect">
              <a:avLst>
                <a:gd name="adj" fmla="val 14416"/>
              </a:avLst>
            </a:prstGeom>
            <a:solidFill>
              <a:schemeClr val="bg2">
                <a:lumMod val="9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dirty="0">
                  <a:solidFill>
                    <a:schemeClr val="tx1"/>
                  </a:solidFill>
                  <a:latin typeface="Abadi" panose="020F0502020204030204" pitchFamily="34" charset="0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➋ </a:t>
              </a:r>
              <a:r>
                <a:rPr lang="en-US" altLang="ko-KR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Implementation:</a:t>
              </a:r>
            </a:p>
            <a:p>
              <a:pPr algn="ctr"/>
              <a:r>
                <a:rPr lang="en-US" altLang="ko-KR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CAST</a:t>
              </a:r>
            </a:p>
          </p:txBody>
        </p:sp>
      </p:grp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4EF871C6-7911-7213-AD78-F0452A4176A1}"/>
              </a:ext>
            </a:extLst>
          </p:cNvPr>
          <p:cNvSpPr/>
          <p:nvPr/>
        </p:nvSpPr>
        <p:spPr>
          <a:xfrm>
            <a:off x="1635248" y="3673284"/>
            <a:ext cx="4000788" cy="909025"/>
          </a:xfrm>
          <a:prstGeom prst="roundRect">
            <a:avLst>
              <a:gd name="adj" fmla="val 14416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>
                <a:solidFill>
                  <a:schemeClr val="tx1"/>
                </a:solidFill>
                <a:latin typeface="Abadi" panose="020F0502020204030204" pitchFamily="34" charset="0"/>
                <a:ea typeface="함초롬바탕" panose="02030604000101010101" pitchFamily="18" charset="-127"/>
                <a:cs typeface="함초롬바탕" panose="02030604000101010101" pitchFamily="18" charset="-127"/>
              </a:rPr>
              <a:t>➊ </a:t>
            </a:r>
            <a:r>
              <a:rPr lang="en-US" altLang="ko-K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Observation</a:t>
            </a:r>
          </a:p>
        </p:txBody>
      </p:sp>
    </p:spTree>
    <p:extLst>
      <p:ext uri="{BB962C8B-B14F-4D97-AF65-F5344CB8AC3E}">
        <p14:creationId xmlns:p14="http://schemas.microsoft.com/office/powerpoint/2010/main" val="3921198726"/>
      </p:ext>
    </p:extLst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A8D368-B591-2BE5-3C26-5AA99C80C97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Key Observation – Page Contiguity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785253B1-DE7F-BE4F-4751-A792E8D598BA}"/>
              </a:ext>
            </a:extLst>
          </p:cNvPr>
          <p:cNvSpPr/>
          <p:nvPr/>
        </p:nvSpPr>
        <p:spPr>
          <a:xfrm>
            <a:off x="2890520" y="2040555"/>
            <a:ext cx="6410960" cy="3477595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48730C21-895D-B00C-B335-FE0E59CF5C8A}"/>
              </a:ext>
            </a:extLst>
          </p:cNvPr>
          <p:cNvSpPr/>
          <p:nvPr/>
        </p:nvSpPr>
        <p:spPr>
          <a:xfrm>
            <a:off x="3519347" y="2857900"/>
            <a:ext cx="1427479" cy="247064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17C44A0-DDC3-272E-BF2A-D47C79023D2B}"/>
              </a:ext>
            </a:extLst>
          </p:cNvPr>
          <p:cNvSpPr/>
          <p:nvPr/>
        </p:nvSpPr>
        <p:spPr>
          <a:xfrm>
            <a:off x="7185910" y="2857900"/>
            <a:ext cx="1427480" cy="2470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5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C7C48262-6C58-1FB7-5A3F-E6A332759034}"/>
              </a:ext>
            </a:extLst>
          </p:cNvPr>
          <p:cNvSpPr/>
          <p:nvPr/>
        </p:nvSpPr>
        <p:spPr>
          <a:xfrm>
            <a:off x="3519346" y="2040553"/>
            <a:ext cx="1427480" cy="817345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 memory</a:t>
            </a:r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5196E802-2958-4C48-ED8E-A28488CB5B2E}"/>
              </a:ext>
            </a:extLst>
          </p:cNvPr>
          <p:cNvSpPr/>
          <p:nvPr/>
        </p:nvSpPr>
        <p:spPr>
          <a:xfrm>
            <a:off x="7185910" y="2040554"/>
            <a:ext cx="1427480" cy="817345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memory</a:t>
            </a:r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7DF3987-043E-2A8E-913C-0606E7A162CA}"/>
              </a:ext>
            </a:extLst>
          </p:cNvPr>
          <p:cNvSpPr/>
          <p:nvPr/>
        </p:nvSpPr>
        <p:spPr>
          <a:xfrm>
            <a:off x="7185910" y="2855029"/>
            <a:ext cx="1427479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79D5E1C-33EC-D2A9-25D0-8879598BCF78}"/>
              </a:ext>
            </a:extLst>
          </p:cNvPr>
          <p:cNvSpPr/>
          <p:nvPr/>
        </p:nvSpPr>
        <p:spPr>
          <a:xfrm>
            <a:off x="7185910" y="3461407"/>
            <a:ext cx="1427479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F195823-D318-C468-4B27-774FD96D9BD2}"/>
              </a:ext>
            </a:extLst>
          </p:cNvPr>
          <p:cNvSpPr/>
          <p:nvPr/>
        </p:nvSpPr>
        <p:spPr>
          <a:xfrm>
            <a:off x="7185910" y="4064914"/>
            <a:ext cx="1427479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50450A17-20F0-DC4F-B03A-70DD1903E31C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6B22FA4-9418-0D4E-F843-717A10EBB429}"/>
              </a:ext>
            </a:extLst>
          </p:cNvPr>
          <p:cNvSpPr txBox="1"/>
          <p:nvPr/>
        </p:nvSpPr>
        <p:spPr>
          <a:xfrm>
            <a:off x="0" y="891389"/>
            <a:ext cx="12192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Management in Unified Memory</a:t>
            </a:r>
            <a:endParaRPr lang="en-US" altLang="ko-KR" sz="25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98966DBD-C2EE-E2A1-E875-770CEFA0EFAE}"/>
              </a:ext>
            </a:extLst>
          </p:cNvPr>
          <p:cNvCxnSpPr>
            <a:cxnSpLocks/>
          </p:cNvCxnSpPr>
          <p:nvPr/>
        </p:nvCxnSpPr>
        <p:spPr>
          <a:xfrm flipV="1">
            <a:off x="2064342" y="3789665"/>
            <a:ext cx="1455004" cy="191785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32C99140-0E95-C815-52E6-ECFDFBCB6906}"/>
              </a:ext>
            </a:extLst>
          </p:cNvPr>
          <p:cNvCxnSpPr>
            <a:cxnSpLocks/>
          </p:cNvCxnSpPr>
          <p:nvPr/>
        </p:nvCxnSpPr>
        <p:spPr>
          <a:xfrm>
            <a:off x="2064342" y="3981450"/>
            <a:ext cx="1455004" cy="423768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B9480567-90B7-5821-1DB0-8B68C353986A}"/>
              </a:ext>
            </a:extLst>
          </p:cNvPr>
          <p:cNvSpPr/>
          <p:nvPr/>
        </p:nvSpPr>
        <p:spPr>
          <a:xfrm>
            <a:off x="4651096" y="5657620"/>
            <a:ext cx="2889807" cy="359300"/>
          </a:xfrm>
          <a:prstGeom prst="roundRect">
            <a:avLst>
              <a:gd name="adj" fmla="val 28583"/>
            </a:avLst>
          </a:prstGeom>
          <a:solidFill>
            <a:schemeClr val="accent1">
              <a:lumMod val="50000"/>
            </a:schemeClr>
          </a:solidFill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Unified Memory space</a:t>
            </a:r>
            <a:endParaRPr lang="ko-KR" altLang="en-U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C982926-79F5-31BC-DF07-0AD45F5EC924}"/>
              </a:ext>
            </a:extLst>
          </p:cNvPr>
          <p:cNvSpPr/>
          <p:nvPr/>
        </p:nvSpPr>
        <p:spPr>
          <a:xfrm>
            <a:off x="3519346" y="4078391"/>
            <a:ext cx="1427479" cy="615553"/>
          </a:xfrm>
          <a:prstGeom prst="rect">
            <a:avLst/>
          </a:prstGeom>
          <a:solidFill>
            <a:srgbClr val="FFF149"/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2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6C50A90-41F6-40B0-E3D9-71EDD6AC5353}"/>
              </a:ext>
            </a:extLst>
          </p:cNvPr>
          <p:cNvSpPr/>
          <p:nvPr/>
        </p:nvSpPr>
        <p:spPr>
          <a:xfrm>
            <a:off x="3519346" y="3469188"/>
            <a:ext cx="1427479" cy="615553"/>
          </a:xfrm>
          <a:prstGeom prst="rect">
            <a:avLst/>
          </a:prstGeom>
          <a:solidFill>
            <a:srgbClr val="FFF149"/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1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DDE01A9-3F04-FED4-417C-999704D89755}"/>
              </a:ext>
            </a:extLst>
          </p:cNvPr>
          <p:cNvGrpSpPr/>
          <p:nvPr/>
        </p:nvGrpSpPr>
        <p:grpSpPr>
          <a:xfrm>
            <a:off x="10102258" y="3373974"/>
            <a:ext cx="1472251" cy="1280275"/>
            <a:chOff x="1095603" y="1527460"/>
            <a:chExt cx="1472251" cy="1280275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DC469018-FD4B-6E05-5966-2FB78CD68D0C}"/>
                </a:ext>
              </a:extLst>
            </p:cNvPr>
            <p:cNvSpPr/>
            <p:nvPr/>
          </p:nvSpPr>
          <p:spPr>
            <a:xfrm>
              <a:off x="1095603" y="1527460"/>
              <a:ext cx="1472251" cy="1280275"/>
            </a:xfrm>
            <a:prstGeom prst="roundRect">
              <a:avLst>
                <a:gd name="adj" fmla="val 0"/>
              </a:avLst>
            </a:prstGeom>
            <a:solidFill>
              <a:srgbClr val="236165"/>
            </a:solidFill>
            <a:ln w="28575">
              <a:solidFill>
                <a:schemeClr val="bg2">
                  <a:lumMod val="2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C4DCE289-C671-A7A8-DB01-B814986FE717}"/>
                </a:ext>
              </a:extLst>
            </p:cNvPr>
            <p:cNvSpPr/>
            <p:nvPr/>
          </p:nvSpPr>
          <p:spPr>
            <a:xfrm>
              <a:off x="1197890" y="1616876"/>
              <a:ext cx="1267675" cy="1104899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1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 w="28575">
              <a:solidFill>
                <a:schemeClr val="bg2">
                  <a:lumMod val="25000"/>
                </a:schemeClr>
              </a:solidFill>
            </a:ln>
            <a:effectLst/>
            <a:scene3d>
              <a:camera prst="obliqueTop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GPU</a:t>
              </a:r>
              <a:endParaRPr lang="ko-KR" altLang="en-US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542A908-7EE4-1424-A093-CAF7619DF940}"/>
              </a:ext>
            </a:extLst>
          </p:cNvPr>
          <p:cNvGrpSpPr/>
          <p:nvPr/>
        </p:nvGrpSpPr>
        <p:grpSpPr>
          <a:xfrm>
            <a:off x="611872" y="3343705"/>
            <a:ext cx="1472251" cy="1280275"/>
            <a:chOff x="2830067" y="2052828"/>
            <a:chExt cx="1472251" cy="1280275"/>
          </a:xfrm>
        </p:grpSpPr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2B8BAB0A-42F5-7620-2BE5-EBA7CFD1C3E6}"/>
                </a:ext>
              </a:extLst>
            </p:cNvPr>
            <p:cNvSpPr/>
            <p:nvPr/>
          </p:nvSpPr>
          <p:spPr>
            <a:xfrm>
              <a:off x="2830067" y="2052828"/>
              <a:ext cx="1472251" cy="1280275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6584D9FD-0CA9-1FF7-E799-96D7757C05B5}"/>
                </a:ext>
              </a:extLst>
            </p:cNvPr>
            <p:cNvSpPr/>
            <p:nvPr/>
          </p:nvSpPr>
          <p:spPr>
            <a:xfrm>
              <a:off x="2931039" y="2152188"/>
              <a:ext cx="1267675" cy="1104899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 w="28575">
              <a:solidFill>
                <a:schemeClr val="bg2">
                  <a:lumMod val="25000"/>
                </a:schemeClr>
              </a:solidFill>
            </a:ln>
            <a:effectLst/>
            <a:scene3d>
              <a:camera prst="obliqueTop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  <a:endParaRPr lang="ko-KR" altLang="en-US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4EB5CDD-4189-79F7-6E9A-CCE91E3C815C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42241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A8D368-B591-2BE5-3C26-5AA99C80C97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Key Observation – Page Contiguity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785253B1-DE7F-BE4F-4751-A792E8D598BA}"/>
              </a:ext>
            </a:extLst>
          </p:cNvPr>
          <p:cNvSpPr/>
          <p:nvPr/>
        </p:nvSpPr>
        <p:spPr>
          <a:xfrm>
            <a:off x="2890520" y="2040555"/>
            <a:ext cx="6410960" cy="3477595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48730C21-895D-B00C-B335-FE0E59CF5C8A}"/>
              </a:ext>
            </a:extLst>
          </p:cNvPr>
          <p:cNvSpPr/>
          <p:nvPr/>
        </p:nvSpPr>
        <p:spPr>
          <a:xfrm>
            <a:off x="3519347" y="2857900"/>
            <a:ext cx="1427479" cy="247064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17C44A0-DDC3-272E-BF2A-D47C79023D2B}"/>
              </a:ext>
            </a:extLst>
          </p:cNvPr>
          <p:cNvSpPr/>
          <p:nvPr/>
        </p:nvSpPr>
        <p:spPr>
          <a:xfrm>
            <a:off x="7185910" y="2857900"/>
            <a:ext cx="1427480" cy="2470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5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C7C48262-6C58-1FB7-5A3F-E6A332759034}"/>
              </a:ext>
            </a:extLst>
          </p:cNvPr>
          <p:cNvSpPr/>
          <p:nvPr/>
        </p:nvSpPr>
        <p:spPr>
          <a:xfrm>
            <a:off x="3519346" y="2040553"/>
            <a:ext cx="1427480" cy="817345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 memory</a:t>
            </a:r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5196E802-2958-4C48-ED8E-A28488CB5B2E}"/>
              </a:ext>
            </a:extLst>
          </p:cNvPr>
          <p:cNvSpPr/>
          <p:nvPr/>
        </p:nvSpPr>
        <p:spPr>
          <a:xfrm>
            <a:off x="7185910" y="2040554"/>
            <a:ext cx="1427480" cy="817345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memory</a:t>
            </a:r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7DF3987-043E-2A8E-913C-0606E7A162CA}"/>
              </a:ext>
            </a:extLst>
          </p:cNvPr>
          <p:cNvSpPr/>
          <p:nvPr/>
        </p:nvSpPr>
        <p:spPr>
          <a:xfrm>
            <a:off x="7185910" y="2855029"/>
            <a:ext cx="1427479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79D5E1C-33EC-D2A9-25D0-8879598BCF78}"/>
              </a:ext>
            </a:extLst>
          </p:cNvPr>
          <p:cNvSpPr/>
          <p:nvPr/>
        </p:nvSpPr>
        <p:spPr>
          <a:xfrm>
            <a:off x="7185910" y="3461407"/>
            <a:ext cx="1427479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F195823-D318-C468-4B27-774FD96D9BD2}"/>
              </a:ext>
            </a:extLst>
          </p:cNvPr>
          <p:cNvSpPr/>
          <p:nvPr/>
        </p:nvSpPr>
        <p:spPr>
          <a:xfrm>
            <a:off x="7185910" y="4064914"/>
            <a:ext cx="1427479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50450A17-20F0-DC4F-B03A-70DD1903E31C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6B22FA4-9418-0D4E-F843-717A10EBB429}"/>
              </a:ext>
            </a:extLst>
          </p:cNvPr>
          <p:cNvSpPr txBox="1"/>
          <p:nvPr/>
        </p:nvSpPr>
        <p:spPr>
          <a:xfrm>
            <a:off x="0" y="891389"/>
            <a:ext cx="12192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Management in Unified Memory</a:t>
            </a:r>
            <a:endParaRPr lang="en-US" altLang="ko-KR" sz="25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폭발: 14pt 13">
            <a:extLst>
              <a:ext uri="{FF2B5EF4-FFF2-40B4-BE49-F238E27FC236}">
                <a16:creationId xmlns:a16="http://schemas.microsoft.com/office/drawing/2014/main" id="{0D82DAA8-E635-B1B4-55A1-405711903F48}"/>
              </a:ext>
            </a:extLst>
          </p:cNvPr>
          <p:cNvSpPr/>
          <p:nvPr/>
        </p:nvSpPr>
        <p:spPr>
          <a:xfrm>
            <a:off x="8295102" y="2880313"/>
            <a:ext cx="1119065" cy="909351"/>
          </a:xfrm>
          <a:prstGeom prst="irregularSeal2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b="1" dirty="0">
              <a:latin typeface="Nunito" pitchFamily="2" charset="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E44058E3-5627-174E-87C2-DACC3B17F1D3}"/>
              </a:ext>
            </a:extLst>
          </p:cNvPr>
          <p:cNvSpPr/>
          <p:nvPr/>
        </p:nvSpPr>
        <p:spPr>
          <a:xfrm>
            <a:off x="8939758" y="2998941"/>
            <a:ext cx="1488869" cy="365797"/>
          </a:xfrm>
          <a:prstGeom prst="roundRect">
            <a:avLst>
              <a:gd name="adj" fmla="val 19095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fault</a:t>
            </a:r>
            <a:endParaRPr lang="ko-KR" altLang="en-US" sz="2200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CF9F8911-0E64-6920-A4A2-5160D5920205}"/>
              </a:ext>
            </a:extLst>
          </p:cNvPr>
          <p:cNvSpPr/>
          <p:nvPr/>
        </p:nvSpPr>
        <p:spPr>
          <a:xfrm>
            <a:off x="4651096" y="5657620"/>
            <a:ext cx="2889807" cy="359300"/>
          </a:xfrm>
          <a:prstGeom prst="roundRect">
            <a:avLst>
              <a:gd name="adj" fmla="val 28583"/>
            </a:avLst>
          </a:prstGeom>
          <a:solidFill>
            <a:schemeClr val="accent1">
              <a:lumMod val="50000"/>
            </a:schemeClr>
          </a:solidFill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Unified Memory space</a:t>
            </a:r>
            <a:endParaRPr lang="ko-KR" altLang="en-U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350A528-ADC9-30BB-B942-343482FC9CD1}"/>
              </a:ext>
            </a:extLst>
          </p:cNvPr>
          <p:cNvSpPr/>
          <p:nvPr/>
        </p:nvSpPr>
        <p:spPr>
          <a:xfrm>
            <a:off x="3519346" y="4078391"/>
            <a:ext cx="1427479" cy="615553"/>
          </a:xfrm>
          <a:prstGeom prst="rect">
            <a:avLst/>
          </a:prstGeom>
          <a:solidFill>
            <a:srgbClr val="FFF149"/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2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C6047A3-AC82-14D5-32B5-B418D6571C66}"/>
              </a:ext>
            </a:extLst>
          </p:cNvPr>
          <p:cNvSpPr/>
          <p:nvPr/>
        </p:nvSpPr>
        <p:spPr>
          <a:xfrm>
            <a:off x="3519346" y="3469188"/>
            <a:ext cx="1427479" cy="615553"/>
          </a:xfrm>
          <a:prstGeom prst="rect">
            <a:avLst/>
          </a:prstGeom>
          <a:solidFill>
            <a:srgbClr val="FFF149"/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1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B5D1C151-8072-BB5E-83DA-33434E7A463C}"/>
              </a:ext>
            </a:extLst>
          </p:cNvPr>
          <p:cNvGrpSpPr/>
          <p:nvPr/>
        </p:nvGrpSpPr>
        <p:grpSpPr>
          <a:xfrm>
            <a:off x="10102258" y="3373974"/>
            <a:ext cx="1472251" cy="1280275"/>
            <a:chOff x="1095603" y="1527460"/>
            <a:chExt cx="1472251" cy="1280275"/>
          </a:xfrm>
        </p:grpSpPr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26B4A2D4-A18B-A4A0-5AEE-BDF100C7E289}"/>
                </a:ext>
              </a:extLst>
            </p:cNvPr>
            <p:cNvSpPr/>
            <p:nvPr/>
          </p:nvSpPr>
          <p:spPr>
            <a:xfrm>
              <a:off x="1095603" y="1527460"/>
              <a:ext cx="1472251" cy="1280275"/>
            </a:xfrm>
            <a:prstGeom prst="roundRect">
              <a:avLst>
                <a:gd name="adj" fmla="val 0"/>
              </a:avLst>
            </a:prstGeom>
            <a:solidFill>
              <a:srgbClr val="236165"/>
            </a:solidFill>
            <a:ln w="28575">
              <a:solidFill>
                <a:schemeClr val="bg2">
                  <a:lumMod val="2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F1B2D203-376A-7326-B80D-A77BF1FFA96B}"/>
                </a:ext>
              </a:extLst>
            </p:cNvPr>
            <p:cNvSpPr/>
            <p:nvPr/>
          </p:nvSpPr>
          <p:spPr>
            <a:xfrm>
              <a:off x="1197890" y="1616876"/>
              <a:ext cx="1267675" cy="1104899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1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 w="28575">
              <a:solidFill>
                <a:schemeClr val="bg2">
                  <a:lumMod val="25000"/>
                </a:schemeClr>
              </a:solidFill>
            </a:ln>
            <a:effectLst/>
            <a:scene3d>
              <a:camera prst="obliqueTop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GPU</a:t>
              </a:r>
              <a:endParaRPr lang="ko-KR" altLang="en-US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89C5531B-9DB1-AFFF-E705-92DED96DF7FB}"/>
              </a:ext>
            </a:extLst>
          </p:cNvPr>
          <p:cNvGrpSpPr/>
          <p:nvPr/>
        </p:nvGrpSpPr>
        <p:grpSpPr>
          <a:xfrm>
            <a:off x="611872" y="3343705"/>
            <a:ext cx="1472251" cy="1280275"/>
            <a:chOff x="2830067" y="2052828"/>
            <a:chExt cx="1472251" cy="1280275"/>
          </a:xfrm>
        </p:grpSpPr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C8BCB603-2DFA-D890-9508-FF45DC85569F}"/>
                </a:ext>
              </a:extLst>
            </p:cNvPr>
            <p:cNvSpPr/>
            <p:nvPr/>
          </p:nvSpPr>
          <p:spPr>
            <a:xfrm>
              <a:off x="2830067" y="2052828"/>
              <a:ext cx="1472251" cy="1280275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18CC1C73-ED40-A974-FCD8-2BFAA4DD112F}"/>
                </a:ext>
              </a:extLst>
            </p:cNvPr>
            <p:cNvSpPr/>
            <p:nvPr/>
          </p:nvSpPr>
          <p:spPr>
            <a:xfrm>
              <a:off x="2931039" y="2152188"/>
              <a:ext cx="1267675" cy="1104899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 w="28575">
              <a:solidFill>
                <a:schemeClr val="bg2">
                  <a:lumMod val="25000"/>
                </a:schemeClr>
              </a:solidFill>
            </a:ln>
            <a:effectLst/>
            <a:scene3d>
              <a:camera prst="obliqueTop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  <a:endParaRPr lang="ko-KR" altLang="en-US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38B776B-1864-6FA1-81E8-426E98B8AC33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F786E326-882C-4C82-657A-4F3490A6FEA4}"/>
              </a:ext>
            </a:extLst>
          </p:cNvPr>
          <p:cNvGrpSpPr/>
          <p:nvPr/>
        </p:nvGrpSpPr>
        <p:grpSpPr>
          <a:xfrm>
            <a:off x="8613389" y="3769184"/>
            <a:ext cx="1488869" cy="603507"/>
            <a:chOff x="8613389" y="3769184"/>
            <a:chExt cx="1488869" cy="603507"/>
          </a:xfrm>
        </p:grpSpPr>
        <p:cxnSp>
          <p:nvCxnSpPr>
            <p:cNvPr id="4" name="직선 화살표 연결선 3">
              <a:extLst>
                <a:ext uri="{FF2B5EF4-FFF2-40B4-BE49-F238E27FC236}">
                  <a16:creationId xmlns:a16="http://schemas.microsoft.com/office/drawing/2014/main" id="{D25F0629-4950-C445-1736-1B36205A8987}"/>
                </a:ext>
              </a:extLst>
            </p:cNvPr>
            <p:cNvCxnSpPr>
              <a:cxnSpLocks/>
              <a:endCxn id="8" idx="3"/>
            </p:cNvCxnSpPr>
            <p:nvPr/>
          </p:nvCxnSpPr>
          <p:spPr>
            <a:xfrm flipH="1" flipV="1">
              <a:off x="8613389" y="3769184"/>
              <a:ext cx="1488869" cy="25384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화살표 연결선 5">
              <a:extLst>
                <a:ext uri="{FF2B5EF4-FFF2-40B4-BE49-F238E27FC236}">
                  <a16:creationId xmlns:a16="http://schemas.microsoft.com/office/drawing/2014/main" id="{0401CD6F-C8D2-3D29-85F0-609C921FBB6B}"/>
                </a:ext>
              </a:extLst>
            </p:cNvPr>
            <p:cNvCxnSpPr>
              <a:cxnSpLocks/>
              <a:stCxn id="13" idx="1"/>
              <a:endCxn id="9" idx="3"/>
            </p:cNvCxnSpPr>
            <p:nvPr/>
          </p:nvCxnSpPr>
          <p:spPr>
            <a:xfrm flipH="1">
              <a:off x="8613389" y="4014112"/>
              <a:ext cx="1488869" cy="35857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2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A8D368-B591-2BE5-3C26-5AA99C80C97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Key Observation – Page Contiguity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785253B1-DE7F-BE4F-4751-A792E8D598BA}"/>
              </a:ext>
            </a:extLst>
          </p:cNvPr>
          <p:cNvSpPr/>
          <p:nvPr/>
        </p:nvSpPr>
        <p:spPr>
          <a:xfrm>
            <a:off x="2890520" y="2040555"/>
            <a:ext cx="6410960" cy="3477595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48730C21-895D-B00C-B335-FE0E59CF5C8A}"/>
              </a:ext>
            </a:extLst>
          </p:cNvPr>
          <p:cNvSpPr/>
          <p:nvPr/>
        </p:nvSpPr>
        <p:spPr>
          <a:xfrm>
            <a:off x="3519347" y="2857900"/>
            <a:ext cx="1427479" cy="247064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17C44A0-DDC3-272E-BF2A-D47C79023D2B}"/>
              </a:ext>
            </a:extLst>
          </p:cNvPr>
          <p:cNvSpPr/>
          <p:nvPr/>
        </p:nvSpPr>
        <p:spPr>
          <a:xfrm>
            <a:off x="7185910" y="2857900"/>
            <a:ext cx="1427480" cy="2470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5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C7C48262-6C58-1FB7-5A3F-E6A332759034}"/>
              </a:ext>
            </a:extLst>
          </p:cNvPr>
          <p:cNvSpPr/>
          <p:nvPr/>
        </p:nvSpPr>
        <p:spPr>
          <a:xfrm>
            <a:off x="3519346" y="2040553"/>
            <a:ext cx="1427480" cy="817345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 memory</a:t>
            </a:r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5196E802-2958-4C48-ED8E-A28488CB5B2E}"/>
              </a:ext>
            </a:extLst>
          </p:cNvPr>
          <p:cNvSpPr/>
          <p:nvPr/>
        </p:nvSpPr>
        <p:spPr>
          <a:xfrm>
            <a:off x="7185910" y="2040554"/>
            <a:ext cx="1427480" cy="817345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memory</a:t>
            </a:r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7DF3987-043E-2A8E-913C-0606E7A162CA}"/>
              </a:ext>
            </a:extLst>
          </p:cNvPr>
          <p:cNvSpPr/>
          <p:nvPr/>
        </p:nvSpPr>
        <p:spPr>
          <a:xfrm>
            <a:off x="7185910" y="2848679"/>
            <a:ext cx="1427479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79D5E1C-33EC-D2A9-25D0-8879598BCF78}"/>
              </a:ext>
            </a:extLst>
          </p:cNvPr>
          <p:cNvSpPr/>
          <p:nvPr/>
        </p:nvSpPr>
        <p:spPr>
          <a:xfrm>
            <a:off x="7185910" y="3469874"/>
            <a:ext cx="1427479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F195823-D318-C468-4B27-774FD96D9BD2}"/>
              </a:ext>
            </a:extLst>
          </p:cNvPr>
          <p:cNvSpPr/>
          <p:nvPr/>
        </p:nvSpPr>
        <p:spPr>
          <a:xfrm>
            <a:off x="7185910" y="4064914"/>
            <a:ext cx="1427479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50450A17-20F0-DC4F-B03A-70DD1903E31C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6B22FA4-9418-0D4E-F843-717A10EBB429}"/>
              </a:ext>
            </a:extLst>
          </p:cNvPr>
          <p:cNvSpPr txBox="1"/>
          <p:nvPr/>
        </p:nvSpPr>
        <p:spPr>
          <a:xfrm>
            <a:off x="0" y="891389"/>
            <a:ext cx="12192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Management in Unified Memory</a:t>
            </a:r>
            <a:endParaRPr lang="en-US" altLang="ko-KR" sz="25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522B07AE-068E-E99C-7977-3F4CEA756D36}"/>
              </a:ext>
            </a:extLst>
          </p:cNvPr>
          <p:cNvCxnSpPr>
            <a:cxnSpLocks/>
            <a:stCxn id="33" idx="3"/>
            <a:endCxn id="8" idx="1"/>
          </p:cNvCxnSpPr>
          <p:nvPr/>
        </p:nvCxnSpPr>
        <p:spPr>
          <a:xfrm>
            <a:off x="4946825" y="3776965"/>
            <a:ext cx="2239085" cy="686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C9DCD3CC-3F12-E06C-7AD2-33A1094FD65D}"/>
              </a:ext>
            </a:extLst>
          </p:cNvPr>
          <p:cNvSpPr/>
          <p:nvPr/>
        </p:nvSpPr>
        <p:spPr>
          <a:xfrm>
            <a:off x="4937289" y="3898630"/>
            <a:ext cx="2270462" cy="352771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migration</a:t>
            </a:r>
            <a:endParaRPr lang="ko-KR" altLang="en-US" sz="2200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0C7A2CD-F0E0-DE38-C4BD-C07F1D91E6E0}"/>
              </a:ext>
            </a:extLst>
          </p:cNvPr>
          <p:cNvSpPr/>
          <p:nvPr/>
        </p:nvSpPr>
        <p:spPr>
          <a:xfrm>
            <a:off x="3522150" y="2860672"/>
            <a:ext cx="1424675" cy="61555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CD185A35-5871-D07D-6575-F5C6A34D8A8F}"/>
              </a:ext>
            </a:extLst>
          </p:cNvPr>
          <p:cNvSpPr/>
          <p:nvPr/>
        </p:nvSpPr>
        <p:spPr>
          <a:xfrm>
            <a:off x="4651096" y="5657620"/>
            <a:ext cx="2889807" cy="359300"/>
          </a:xfrm>
          <a:prstGeom prst="roundRect">
            <a:avLst>
              <a:gd name="adj" fmla="val 28583"/>
            </a:avLst>
          </a:prstGeom>
          <a:solidFill>
            <a:schemeClr val="accent1">
              <a:lumMod val="50000"/>
            </a:schemeClr>
          </a:solidFill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Unified Memory space</a:t>
            </a:r>
            <a:endParaRPr lang="ko-KR" altLang="en-U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95DFDC1-4D93-0D68-6F0F-0EB19327053D}"/>
              </a:ext>
            </a:extLst>
          </p:cNvPr>
          <p:cNvGrpSpPr/>
          <p:nvPr/>
        </p:nvGrpSpPr>
        <p:grpSpPr>
          <a:xfrm>
            <a:off x="10102258" y="3373974"/>
            <a:ext cx="1472251" cy="1280275"/>
            <a:chOff x="1095603" y="1527460"/>
            <a:chExt cx="1472251" cy="1280275"/>
          </a:xfrm>
        </p:grpSpPr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D197FC3D-23D1-3BE8-7696-BE112AC05D61}"/>
                </a:ext>
              </a:extLst>
            </p:cNvPr>
            <p:cNvSpPr/>
            <p:nvPr/>
          </p:nvSpPr>
          <p:spPr>
            <a:xfrm>
              <a:off x="1095603" y="1527460"/>
              <a:ext cx="1472251" cy="1280275"/>
            </a:xfrm>
            <a:prstGeom prst="roundRect">
              <a:avLst>
                <a:gd name="adj" fmla="val 0"/>
              </a:avLst>
            </a:prstGeom>
            <a:solidFill>
              <a:srgbClr val="236165"/>
            </a:solidFill>
            <a:ln w="28575">
              <a:solidFill>
                <a:schemeClr val="bg2">
                  <a:lumMod val="2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877A7395-77FC-6DB6-CE23-6CD3F8912C8C}"/>
                </a:ext>
              </a:extLst>
            </p:cNvPr>
            <p:cNvSpPr/>
            <p:nvPr/>
          </p:nvSpPr>
          <p:spPr>
            <a:xfrm>
              <a:off x="1197890" y="1616876"/>
              <a:ext cx="1267675" cy="1104899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1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 w="28575">
              <a:solidFill>
                <a:schemeClr val="bg2">
                  <a:lumMod val="25000"/>
                </a:schemeClr>
              </a:solidFill>
            </a:ln>
            <a:effectLst/>
            <a:scene3d>
              <a:camera prst="obliqueTop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GPU</a:t>
              </a:r>
              <a:endParaRPr lang="ko-KR" altLang="en-US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65E0A361-28B8-8C67-3B4E-4C9B15D00989}"/>
              </a:ext>
            </a:extLst>
          </p:cNvPr>
          <p:cNvGrpSpPr/>
          <p:nvPr/>
        </p:nvGrpSpPr>
        <p:grpSpPr>
          <a:xfrm>
            <a:off x="611872" y="3343705"/>
            <a:ext cx="1472251" cy="1280275"/>
            <a:chOff x="2830067" y="2052828"/>
            <a:chExt cx="1472251" cy="1280275"/>
          </a:xfrm>
        </p:grpSpPr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FC5D925D-59AC-A505-0591-FC5EC0CB4148}"/>
                </a:ext>
              </a:extLst>
            </p:cNvPr>
            <p:cNvSpPr/>
            <p:nvPr/>
          </p:nvSpPr>
          <p:spPr>
            <a:xfrm>
              <a:off x="2830067" y="2052828"/>
              <a:ext cx="1472251" cy="1280275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91ED6F8F-62B3-CDC8-0EB0-CE6BFA9C1519}"/>
                </a:ext>
              </a:extLst>
            </p:cNvPr>
            <p:cNvSpPr/>
            <p:nvPr/>
          </p:nvSpPr>
          <p:spPr>
            <a:xfrm>
              <a:off x="2931039" y="2152188"/>
              <a:ext cx="1267675" cy="1104899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 w="28575">
              <a:solidFill>
                <a:schemeClr val="bg2">
                  <a:lumMod val="25000"/>
                </a:schemeClr>
              </a:solidFill>
            </a:ln>
            <a:effectLst/>
            <a:scene3d>
              <a:camera prst="obliqueTop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  <a:endParaRPr lang="ko-KR" altLang="en-US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F353C44-6100-A08B-8DFC-9EC9EE427E23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DA863688-F3A4-1C0C-8502-474707223B32}"/>
              </a:ext>
            </a:extLst>
          </p:cNvPr>
          <p:cNvCxnSpPr>
            <a:cxnSpLocks/>
          </p:cNvCxnSpPr>
          <p:nvPr/>
        </p:nvCxnSpPr>
        <p:spPr>
          <a:xfrm>
            <a:off x="4946825" y="4408438"/>
            <a:ext cx="2239085" cy="686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302EC02-D94A-CD6D-E9EC-363E7D2285E7}"/>
              </a:ext>
            </a:extLst>
          </p:cNvPr>
          <p:cNvSpPr/>
          <p:nvPr/>
        </p:nvSpPr>
        <p:spPr>
          <a:xfrm>
            <a:off x="3522150" y="4691987"/>
            <a:ext cx="1424675" cy="63256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2109E0E-645A-D428-80A5-57AF6C48DFD0}"/>
              </a:ext>
            </a:extLst>
          </p:cNvPr>
          <p:cNvSpPr/>
          <p:nvPr/>
        </p:nvSpPr>
        <p:spPr>
          <a:xfrm>
            <a:off x="3520069" y="3467698"/>
            <a:ext cx="1424675" cy="63256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BDD72C3A-4B1A-A932-7BD9-44819CFC9163}"/>
              </a:ext>
            </a:extLst>
          </p:cNvPr>
          <p:cNvSpPr/>
          <p:nvPr/>
        </p:nvSpPr>
        <p:spPr>
          <a:xfrm>
            <a:off x="3519346" y="3469188"/>
            <a:ext cx="1427479" cy="615553"/>
          </a:xfrm>
          <a:prstGeom prst="rect">
            <a:avLst/>
          </a:prstGeom>
          <a:solidFill>
            <a:srgbClr val="FFF149"/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1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7FC4C74-6CFB-C73B-878F-7B52F2D5506D}"/>
              </a:ext>
            </a:extLst>
          </p:cNvPr>
          <p:cNvSpPr/>
          <p:nvPr/>
        </p:nvSpPr>
        <p:spPr>
          <a:xfrm>
            <a:off x="3519346" y="4083471"/>
            <a:ext cx="1427479" cy="615553"/>
          </a:xfrm>
          <a:prstGeom prst="rect">
            <a:avLst/>
          </a:prstGeom>
          <a:solidFill>
            <a:srgbClr val="FFF149"/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2</a:t>
            </a:r>
          </a:p>
        </p:txBody>
      </p:sp>
    </p:spTree>
    <p:extLst>
      <p:ext uri="{BB962C8B-B14F-4D97-AF65-F5344CB8AC3E}">
        <p14:creationId xmlns:p14="http://schemas.microsoft.com/office/powerpoint/2010/main" val="352715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30078 -0.00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9" y="-9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0.30117 -0.003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3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25942-F7F0-34A0-2B58-08220B013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B92C4BB-E80E-CD71-F52C-753559AE2834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65B0314-2873-ABCD-A6D8-0BBA896EA0BD}"/>
              </a:ext>
            </a:extLst>
          </p:cNvPr>
          <p:cNvSpPr/>
          <p:nvPr/>
        </p:nvSpPr>
        <p:spPr>
          <a:xfrm>
            <a:off x="0" y="1268450"/>
            <a:ext cx="12192000" cy="685031"/>
          </a:xfrm>
          <a:prstGeom prst="rect">
            <a:avLst/>
          </a:prstGeom>
          <a:solidFill>
            <a:srgbClr val="0B30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1. Virtual Memory in GPUs – Challenges ☜</a:t>
            </a:r>
            <a:endParaRPr lang="ko-KR" altLang="en-US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1200DF-2960-7029-8B71-1A1FFA6B171F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658E533-3D96-EADA-E52F-84F83C16B28D}"/>
              </a:ext>
            </a:extLst>
          </p:cNvPr>
          <p:cNvSpPr/>
          <p:nvPr/>
        </p:nvSpPr>
        <p:spPr>
          <a:xfrm>
            <a:off x="0" y="2258225"/>
            <a:ext cx="12192000" cy="15373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2. Avatar</a:t>
            </a:r>
            <a:br>
              <a:rPr lang="en-US" altLang="ko-KR" sz="3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3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• Speculative address translation</a:t>
            </a:r>
            <a:br>
              <a:rPr lang="en-US" altLang="ko-KR" sz="3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3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• Rapid Validation</a:t>
            </a:r>
            <a:endParaRPr lang="ko-KR" altLang="en-US" sz="3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964F5C2-F9D0-80F7-DCAB-A5EB9A74B526}"/>
              </a:ext>
            </a:extLst>
          </p:cNvPr>
          <p:cNvSpPr/>
          <p:nvPr/>
        </p:nvSpPr>
        <p:spPr>
          <a:xfrm>
            <a:off x="0" y="4100352"/>
            <a:ext cx="12192000" cy="6850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3. Evaluation</a:t>
            </a:r>
            <a:endParaRPr lang="ko-KR" altLang="en-US" sz="3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F2D15799-6D4F-B653-CB30-BD8D8B548EA2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9D23EBFA-9777-E1B6-C65D-4D048A62924B}"/>
              </a:ext>
            </a:extLst>
          </p:cNvPr>
          <p:cNvSpPr/>
          <p:nvPr/>
        </p:nvSpPr>
        <p:spPr>
          <a:xfrm>
            <a:off x="0" y="5090127"/>
            <a:ext cx="12192000" cy="6850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4. Summary</a:t>
            </a:r>
            <a:endParaRPr lang="ko-KR" altLang="en-US" sz="3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575445"/>
      </p:ext>
    </p:extLst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E7C7EE36-38D5-C590-D4D8-A798065D630D}"/>
              </a:ext>
            </a:extLst>
          </p:cNvPr>
          <p:cNvCxnSpPr/>
          <p:nvPr/>
        </p:nvCxnSpPr>
        <p:spPr>
          <a:xfrm>
            <a:off x="4292885" y="2434388"/>
            <a:ext cx="1447112" cy="1294868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5D912FD9-B942-B87C-5A86-920EE6F0883E}"/>
              </a:ext>
            </a:extLst>
          </p:cNvPr>
          <p:cNvCxnSpPr/>
          <p:nvPr/>
        </p:nvCxnSpPr>
        <p:spPr>
          <a:xfrm>
            <a:off x="4302760" y="4358012"/>
            <a:ext cx="1447112" cy="1294868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6CE1EA9C-DE6E-CBF1-75D1-D930B8DDFDB5}"/>
              </a:ext>
            </a:extLst>
          </p:cNvPr>
          <p:cNvSpPr/>
          <p:nvPr/>
        </p:nvSpPr>
        <p:spPr>
          <a:xfrm>
            <a:off x="2846994" y="2410270"/>
            <a:ext cx="1447112" cy="3875027"/>
          </a:xfrm>
          <a:prstGeom prst="rect">
            <a:avLst/>
          </a:prstGeom>
          <a:solidFill>
            <a:schemeClr val="bg1"/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E2019D7-DF4F-3101-0349-0ED45745E79C}"/>
              </a:ext>
            </a:extLst>
          </p:cNvPr>
          <p:cNvSpPr/>
          <p:nvPr/>
        </p:nvSpPr>
        <p:spPr>
          <a:xfrm>
            <a:off x="5740114" y="2410270"/>
            <a:ext cx="1445774" cy="38750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5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555F9C0-FCC2-4901-7527-E2E7DD78C30B}"/>
              </a:ext>
            </a:extLst>
          </p:cNvPr>
          <p:cNvSpPr/>
          <p:nvPr/>
        </p:nvSpPr>
        <p:spPr>
          <a:xfrm>
            <a:off x="2846994" y="2410274"/>
            <a:ext cx="1447112" cy="1938206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2MB virtual chunk</a:t>
            </a: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CFF9D300-09B5-3612-B434-9367B0356407}"/>
              </a:ext>
            </a:extLst>
          </p:cNvPr>
          <p:cNvSpPr/>
          <p:nvPr/>
        </p:nvSpPr>
        <p:spPr>
          <a:xfrm>
            <a:off x="2668096" y="1728810"/>
            <a:ext cx="1808654" cy="611612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</a:t>
            </a:r>
          </a:p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 space</a:t>
            </a:r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16772BBB-DE41-4DB6-82B6-3BE6C15E14E6}"/>
              </a:ext>
            </a:extLst>
          </p:cNvPr>
          <p:cNvSpPr/>
          <p:nvPr/>
        </p:nvSpPr>
        <p:spPr>
          <a:xfrm>
            <a:off x="5501638" y="1746488"/>
            <a:ext cx="1896112" cy="593933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</a:t>
            </a:r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physical</a:t>
            </a:r>
          </a:p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 space</a:t>
            </a:r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B05CB6C6-8FCE-09DC-D93F-92C33CC98424}"/>
              </a:ext>
            </a:extLst>
          </p:cNvPr>
          <p:cNvSpPr/>
          <p:nvPr/>
        </p:nvSpPr>
        <p:spPr>
          <a:xfrm>
            <a:off x="5738775" y="3706930"/>
            <a:ext cx="1447113" cy="1938206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2MB </a:t>
            </a:r>
          </a:p>
          <a:p>
            <a:pPr algn="ctr"/>
            <a:r>
              <a:rPr lang="en-US" altLang="ko-KR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chunk</a:t>
            </a:r>
          </a:p>
        </p:txBody>
      </p: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08684271-9B97-DD00-8F26-14D333395C1A}"/>
              </a:ext>
            </a:extLst>
          </p:cNvPr>
          <p:cNvSpPr/>
          <p:nvPr/>
        </p:nvSpPr>
        <p:spPr>
          <a:xfrm>
            <a:off x="7438096" y="5617988"/>
            <a:ext cx="2387600" cy="667309"/>
          </a:xfrm>
          <a:prstGeom prst="roundRect">
            <a:avLst>
              <a:gd name="adj" fmla="val 7708"/>
            </a:avLst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2MB</a:t>
            </a:r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physical space </a:t>
            </a:r>
          </a:p>
          <a:p>
            <a:pPr algn="ctr"/>
            <a:r>
              <a:rPr lang="en-US" altLang="ko-KR" sz="2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reserved</a:t>
            </a:r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20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46C8D194-E43F-5861-1DF5-D756C34D27FF}"/>
              </a:ext>
            </a:extLst>
          </p:cNvPr>
          <p:cNvSpPr/>
          <p:nvPr/>
        </p:nvSpPr>
        <p:spPr>
          <a:xfrm>
            <a:off x="2846876" y="2424227"/>
            <a:ext cx="1437355" cy="276562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VPN 0x000</a:t>
            </a:r>
            <a:endParaRPr lang="ko-KR" altLang="en-US" sz="2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0F63DB-6018-CE75-D1A0-4FD516B9D0E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Key Observation – Page Contiguity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2C59AABF-83E8-E89A-78A4-B78E549EF440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3351B9B-810B-B17C-7A3A-B1117FE56EDF}"/>
              </a:ext>
            </a:extLst>
          </p:cNvPr>
          <p:cNvSpPr txBox="1"/>
          <p:nvPr/>
        </p:nvSpPr>
        <p:spPr>
          <a:xfrm>
            <a:off x="0" y="891389"/>
            <a:ext cx="12192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Leveraging 2MB page contiguity</a:t>
            </a:r>
            <a:endParaRPr lang="en-US" altLang="ko-KR" sz="25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A229E7C5-2DF8-F815-1A96-6A1758C9049F}"/>
              </a:ext>
            </a:extLst>
          </p:cNvPr>
          <p:cNvCxnSpPr>
            <a:cxnSpLocks/>
            <a:stCxn id="42" idx="0"/>
          </p:cNvCxnSpPr>
          <p:nvPr/>
        </p:nvCxnSpPr>
        <p:spPr>
          <a:xfrm flipH="1" flipV="1">
            <a:off x="7185888" y="5205840"/>
            <a:ext cx="1446008" cy="41214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4233FA34-50F2-2011-2764-5DC828CDEBC1}"/>
              </a:ext>
            </a:extLst>
          </p:cNvPr>
          <p:cNvSpPr/>
          <p:nvPr/>
        </p:nvSpPr>
        <p:spPr>
          <a:xfrm>
            <a:off x="2853745" y="4073194"/>
            <a:ext cx="1437355" cy="276562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VPN 0x1FF</a:t>
            </a:r>
            <a:endParaRPr lang="ko-KR" altLang="en-US" sz="2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79AF0F8D-04ED-4681-BB94-B2257595A565}"/>
              </a:ext>
            </a:extLst>
          </p:cNvPr>
          <p:cNvSpPr/>
          <p:nvPr/>
        </p:nvSpPr>
        <p:spPr>
          <a:xfrm>
            <a:off x="5740281" y="3720515"/>
            <a:ext cx="1437355" cy="276562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PPN 0x100</a:t>
            </a:r>
            <a:endParaRPr lang="ko-KR" altLang="en-US" sz="2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4472F836-91E4-70C5-C529-F49392E55F9A}"/>
              </a:ext>
            </a:extLst>
          </p:cNvPr>
          <p:cNvSpPr/>
          <p:nvPr/>
        </p:nvSpPr>
        <p:spPr>
          <a:xfrm>
            <a:off x="5747153" y="5351537"/>
            <a:ext cx="1437355" cy="276562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VPN 0x2FF</a:t>
            </a:r>
            <a:endParaRPr lang="ko-KR" altLang="en-US" sz="2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9D8AC374-9090-3CFD-EA8A-B1118FC72389}"/>
              </a:ext>
            </a:extLst>
          </p:cNvPr>
          <p:cNvGrpSpPr/>
          <p:nvPr/>
        </p:nvGrpSpPr>
        <p:grpSpPr>
          <a:xfrm>
            <a:off x="574300" y="2209064"/>
            <a:ext cx="1562272" cy="1125843"/>
            <a:chOff x="574300" y="2209064"/>
            <a:chExt cx="1562272" cy="1125843"/>
          </a:xfrm>
        </p:grpSpPr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id="{C19A04BC-A252-8A17-A0B6-FE7C80F41FFC}"/>
                </a:ext>
              </a:extLst>
            </p:cNvPr>
            <p:cNvSpPr/>
            <p:nvPr/>
          </p:nvSpPr>
          <p:spPr>
            <a:xfrm>
              <a:off x="574300" y="2209064"/>
              <a:ext cx="1562272" cy="667309"/>
            </a:xfrm>
            <a:prstGeom prst="roundRect">
              <a:avLst>
                <a:gd name="adj" fmla="val 7708"/>
              </a:avLst>
            </a:prstGeom>
            <a:solidFill>
              <a:schemeClr val="accent1">
                <a:lumMod val="5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Classify fault</a:t>
              </a:r>
            </a:p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by </a:t>
              </a:r>
              <a:r>
                <a:rPr lang="en-US" altLang="ko-KR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2MB</a:t>
              </a:r>
              <a:r>
                <a:rPr lang="en-US" altLang="ko-K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VA </a:t>
              </a:r>
              <a:endParaRPr lang="ko-KR" alt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8" name="직선 화살표 연결선 47">
              <a:extLst>
                <a:ext uri="{FF2B5EF4-FFF2-40B4-BE49-F238E27FC236}">
                  <a16:creationId xmlns:a16="http://schemas.microsoft.com/office/drawing/2014/main" id="{2D14D109-B3E7-9164-8191-0FABDE4ED502}"/>
                </a:ext>
              </a:extLst>
            </p:cNvPr>
            <p:cNvCxnSpPr>
              <a:cxnSpLocks/>
              <a:stCxn id="46" idx="0"/>
              <a:endCxn id="47" idx="2"/>
            </p:cNvCxnSpPr>
            <p:nvPr/>
          </p:nvCxnSpPr>
          <p:spPr>
            <a:xfrm flipV="1">
              <a:off x="1350925" y="2876373"/>
              <a:ext cx="4511" cy="45853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8879F153-DE34-45F5-22CF-2258DBEDC5C4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2136572" y="2542719"/>
            <a:ext cx="71018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862AD4D-C13C-5B72-2BE8-D3F43F43CB70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561A87E-6893-D292-95DC-4A489B4EAE2A}"/>
              </a:ext>
            </a:extLst>
          </p:cNvPr>
          <p:cNvSpPr/>
          <p:nvPr/>
        </p:nvSpPr>
        <p:spPr>
          <a:xfrm>
            <a:off x="645208" y="4584244"/>
            <a:ext cx="1427479" cy="881411"/>
          </a:xfrm>
          <a:prstGeom prst="rect">
            <a:avLst/>
          </a:prstGeom>
          <a:solidFill>
            <a:srgbClr val="FFF149"/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2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131FD1C-DA0A-4551-C9B5-33E3452A95DF}"/>
              </a:ext>
            </a:extLst>
          </p:cNvPr>
          <p:cNvSpPr/>
          <p:nvPr/>
        </p:nvSpPr>
        <p:spPr>
          <a:xfrm>
            <a:off x="635333" y="4584244"/>
            <a:ext cx="1437355" cy="276562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VPN 0x002</a:t>
            </a:r>
            <a:endParaRPr lang="ko-KR" altLang="en-US" sz="2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85895ED9-F934-D46B-6E94-66397C4B3DDE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1354011" y="3997077"/>
            <a:ext cx="0" cy="587167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4E9AC855-922C-48EF-53DF-6325E1315D34}"/>
              </a:ext>
            </a:extLst>
          </p:cNvPr>
          <p:cNvSpPr/>
          <p:nvPr/>
        </p:nvSpPr>
        <p:spPr>
          <a:xfrm>
            <a:off x="642122" y="3334907"/>
            <a:ext cx="1427479" cy="881411"/>
          </a:xfrm>
          <a:prstGeom prst="rect">
            <a:avLst/>
          </a:prstGeom>
          <a:solidFill>
            <a:srgbClr val="FFF149"/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1</a:t>
            </a:r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2248A970-393E-ACB0-3CE7-73FEF9EBB121}"/>
              </a:ext>
            </a:extLst>
          </p:cNvPr>
          <p:cNvSpPr/>
          <p:nvPr/>
        </p:nvSpPr>
        <p:spPr>
          <a:xfrm>
            <a:off x="632247" y="3334907"/>
            <a:ext cx="1437355" cy="276562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VPN 0x001</a:t>
            </a:r>
            <a:endParaRPr lang="ko-KR" altLang="en-US" sz="2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69855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E7C7EE36-38D5-C590-D4D8-A798065D630D}"/>
              </a:ext>
            </a:extLst>
          </p:cNvPr>
          <p:cNvCxnSpPr/>
          <p:nvPr/>
        </p:nvCxnSpPr>
        <p:spPr>
          <a:xfrm>
            <a:off x="4292885" y="2434388"/>
            <a:ext cx="1447112" cy="1294868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5D912FD9-B942-B87C-5A86-920EE6F0883E}"/>
              </a:ext>
            </a:extLst>
          </p:cNvPr>
          <p:cNvCxnSpPr/>
          <p:nvPr/>
        </p:nvCxnSpPr>
        <p:spPr>
          <a:xfrm>
            <a:off x="4302760" y="4358012"/>
            <a:ext cx="1447112" cy="1294868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6CE1EA9C-DE6E-CBF1-75D1-D930B8DDFDB5}"/>
              </a:ext>
            </a:extLst>
          </p:cNvPr>
          <p:cNvSpPr/>
          <p:nvPr/>
        </p:nvSpPr>
        <p:spPr>
          <a:xfrm>
            <a:off x="2846994" y="2410270"/>
            <a:ext cx="1447112" cy="3875027"/>
          </a:xfrm>
          <a:prstGeom prst="rect">
            <a:avLst/>
          </a:prstGeom>
          <a:solidFill>
            <a:schemeClr val="bg1"/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E2019D7-DF4F-3101-0349-0ED45745E79C}"/>
              </a:ext>
            </a:extLst>
          </p:cNvPr>
          <p:cNvSpPr/>
          <p:nvPr/>
        </p:nvSpPr>
        <p:spPr>
          <a:xfrm>
            <a:off x="5740114" y="2410270"/>
            <a:ext cx="1445774" cy="38750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5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555F9C0-FCC2-4901-7527-E2E7DD78C30B}"/>
              </a:ext>
            </a:extLst>
          </p:cNvPr>
          <p:cNvSpPr/>
          <p:nvPr/>
        </p:nvSpPr>
        <p:spPr>
          <a:xfrm>
            <a:off x="2846994" y="2410274"/>
            <a:ext cx="1447112" cy="1938206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CFF9D300-09B5-3612-B434-9367B0356407}"/>
              </a:ext>
            </a:extLst>
          </p:cNvPr>
          <p:cNvSpPr/>
          <p:nvPr/>
        </p:nvSpPr>
        <p:spPr>
          <a:xfrm>
            <a:off x="2668096" y="1728810"/>
            <a:ext cx="1808654" cy="611612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</a:t>
            </a:r>
          </a:p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 space</a:t>
            </a:r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16772BBB-DE41-4DB6-82B6-3BE6C15E14E6}"/>
              </a:ext>
            </a:extLst>
          </p:cNvPr>
          <p:cNvSpPr/>
          <p:nvPr/>
        </p:nvSpPr>
        <p:spPr>
          <a:xfrm>
            <a:off x="5501638" y="1746488"/>
            <a:ext cx="1896112" cy="593933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</a:t>
            </a:r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physical</a:t>
            </a:r>
          </a:p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 space</a:t>
            </a:r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B05CB6C6-8FCE-09DC-D93F-92C33CC98424}"/>
              </a:ext>
            </a:extLst>
          </p:cNvPr>
          <p:cNvSpPr/>
          <p:nvPr/>
        </p:nvSpPr>
        <p:spPr>
          <a:xfrm>
            <a:off x="5738775" y="3706930"/>
            <a:ext cx="1447113" cy="1938206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08684271-9B97-DD00-8F26-14D333395C1A}"/>
              </a:ext>
            </a:extLst>
          </p:cNvPr>
          <p:cNvSpPr/>
          <p:nvPr/>
        </p:nvSpPr>
        <p:spPr>
          <a:xfrm>
            <a:off x="7438096" y="5617988"/>
            <a:ext cx="2387600" cy="667309"/>
          </a:xfrm>
          <a:prstGeom prst="roundRect">
            <a:avLst>
              <a:gd name="adj" fmla="val 7708"/>
            </a:avLst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2MB</a:t>
            </a:r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physical space </a:t>
            </a:r>
          </a:p>
          <a:p>
            <a:pPr algn="ctr"/>
            <a:r>
              <a:rPr lang="en-US" altLang="ko-KR" sz="2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reserved</a:t>
            </a:r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20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46C8D194-E43F-5861-1DF5-D756C34D27FF}"/>
              </a:ext>
            </a:extLst>
          </p:cNvPr>
          <p:cNvSpPr/>
          <p:nvPr/>
        </p:nvSpPr>
        <p:spPr>
          <a:xfrm>
            <a:off x="2846876" y="2424227"/>
            <a:ext cx="1437355" cy="276562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VPN 0x000</a:t>
            </a:r>
            <a:endParaRPr lang="ko-KR" altLang="en-US" sz="2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E9AC855-922C-48EF-53DF-6325E1315D34}"/>
              </a:ext>
            </a:extLst>
          </p:cNvPr>
          <p:cNvSpPr/>
          <p:nvPr/>
        </p:nvSpPr>
        <p:spPr>
          <a:xfrm>
            <a:off x="642122" y="3334907"/>
            <a:ext cx="1427479" cy="881411"/>
          </a:xfrm>
          <a:prstGeom prst="rect">
            <a:avLst/>
          </a:prstGeom>
          <a:solidFill>
            <a:srgbClr val="FFF149"/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0F63DB-6018-CE75-D1A0-4FD516B9D0E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Key Observation – Page Contiguity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2C59AABF-83E8-E89A-78A4-B78E549EF440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3351B9B-810B-B17C-7A3A-B1117FE56EDF}"/>
              </a:ext>
            </a:extLst>
          </p:cNvPr>
          <p:cNvSpPr txBox="1"/>
          <p:nvPr/>
        </p:nvSpPr>
        <p:spPr>
          <a:xfrm>
            <a:off x="0" y="891389"/>
            <a:ext cx="12192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Leveraging 2MB page contiguity</a:t>
            </a:r>
            <a:endParaRPr lang="en-US" altLang="ko-KR" sz="25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A229E7C5-2DF8-F815-1A96-6A1758C9049F}"/>
              </a:ext>
            </a:extLst>
          </p:cNvPr>
          <p:cNvCxnSpPr>
            <a:cxnSpLocks/>
            <a:stCxn id="42" idx="0"/>
          </p:cNvCxnSpPr>
          <p:nvPr/>
        </p:nvCxnSpPr>
        <p:spPr>
          <a:xfrm flipH="1" flipV="1">
            <a:off x="7185888" y="5205840"/>
            <a:ext cx="1446008" cy="412148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4233FA34-50F2-2011-2764-5DC828CDEBC1}"/>
              </a:ext>
            </a:extLst>
          </p:cNvPr>
          <p:cNvSpPr/>
          <p:nvPr/>
        </p:nvSpPr>
        <p:spPr>
          <a:xfrm>
            <a:off x="2853745" y="4073194"/>
            <a:ext cx="1437355" cy="276562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VPN 0x1FF</a:t>
            </a:r>
            <a:endParaRPr lang="ko-KR" altLang="en-US" sz="2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79AF0F8D-04ED-4681-BB94-B2257595A565}"/>
              </a:ext>
            </a:extLst>
          </p:cNvPr>
          <p:cNvSpPr/>
          <p:nvPr/>
        </p:nvSpPr>
        <p:spPr>
          <a:xfrm>
            <a:off x="5740281" y="3720515"/>
            <a:ext cx="1437355" cy="276562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PPN 0x100</a:t>
            </a:r>
            <a:endParaRPr lang="ko-KR" altLang="en-US" sz="2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4472F836-91E4-70C5-C529-F49392E55F9A}"/>
              </a:ext>
            </a:extLst>
          </p:cNvPr>
          <p:cNvSpPr/>
          <p:nvPr/>
        </p:nvSpPr>
        <p:spPr>
          <a:xfrm>
            <a:off x="5747153" y="5351537"/>
            <a:ext cx="1437355" cy="276562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VPN 0x2FF</a:t>
            </a:r>
            <a:endParaRPr lang="ko-KR" altLang="en-US" sz="2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2248A970-393E-ACB0-3CE7-73FEF9EBB121}"/>
              </a:ext>
            </a:extLst>
          </p:cNvPr>
          <p:cNvSpPr/>
          <p:nvPr/>
        </p:nvSpPr>
        <p:spPr>
          <a:xfrm>
            <a:off x="632247" y="3334907"/>
            <a:ext cx="1437355" cy="276562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VPN 0x001</a:t>
            </a:r>
            <a:endParaRPr lang="ko-KR" altLang="en-US" sz="2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C19A04BC-A252-8A17-A0B6-FE7C80F41FFC}"/>
              </a:ext>
            </a:extLst>
          </p:cNvPr>
          <p:cNvSpPr/>
          <p:nvPr/>
        </p:nvSpPr>
        <p:spPr>
          <a:xfrm>
            <a:off x="574300" y="2209064"/>
            <a:ext cx="1562272" cy="667309"/>
          </a:xfrm>
          <a:prstGeom prst="roundRect">
            <a:avLst>
              <a:gd name="adj" fmla="val 7708"/>
            </a:avLst>
          </a:prstGeom>
          <a:solidFill>
            <a:schemeClr val="accent1">
              <a:lumMod val="50000"/>
            </a:schemeClr>
          </a:solidFill>
          <a:ln w="28575">
            <a:solidFill>
              <a:schemeClr val="accent1">
                <a:lumMod val="50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Classify fault</a:t>
            </a:r>
          </a:p>
          <a:p>
            <a:pPr algn="ctr"/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-US" altLang="ko-K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2MB</a:t>
            </a:r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 </a:t>
            </a:r>
            <a:endParaRPr lang="ko-KR" alt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2D14D109-B3E7-9164-8191-0FABDE4ED502}"/>
              </a:ext>
            </a:extLst>
          </p:cNvPr>
          <p:cNvCxnSpPr>
            <a:cxnSpLocks/>
            <a:stCxn id="46" idx="0"/>
            <a:endCxn id="47" idx="2"/>
          </p:cNvCxnSpPr>
          <p:nvPr/>
        </p:nvCxnSpPr>
        <p:spPr>
          <a:xfrm flipV="1">
            <a:off x="1350925" y="2876373"/>
            <a:ext cx="4511" cy="458534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8879F153-DE34-45F5-22CF-2258DBEDC5C4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2136572" y="2542719"/>
            <a:ext cx="71018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화살표: 왼쪽 4">
            <a:extLst>
              <a:ext uri="{FF2B5EF4-FFF2-40B4-BE49-F238E27FC236}">
                <a16:creationId xmlns:a16="http://schemas.microsoft.com/office/drawing/2014/main" id="{27452052-8ACD-59D6-505C-05A7DB0571B3}"/>
              </a:ext>
            </a:extLst>
          </p:cNvPr>
          <p:cNvSpPr/>
          <p:nvPr/>
        </p:nvSpPr>
        <p:spPr>
          <a:xfrm flipH="1">
            <a:off x="7397750" y="3200025"/>
            <a:ext cx="990553" cy="457949"/>
          </a:xfrm>
          <a:prstGeom prst="leftArrow">
            <a:avLst>
              <a:gd name="adj1" fmla="val 37847"/>
              <a:gd name="adj2" fmla="val 50000"/>
            </a:avLst>
          </a:prstGeom>
          <a:solidFill>
            <a:schemeClr val="bg2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C7358A6B-1EC6-CE12-59CE-6D770E6927D8}"/>
              </a:ext>
            </a:extLst>
          </p:cNvPr>
          <p:cNvSpPr/>
          <p:nvPr/>
        </p:nvSpPr>
        <p:spPr>
          <a:xfrm>
            <a:off x="8565592" y="1952437"/>
            <a:ext cx="2889807" cy="359300"/>
          </a:xfrm>
          <a:prstGeom prst="roundRect">
            <a:avLst>
              <a:gd name="adj" fmla="val 28583"/>
            </a:avLst>
          </a:prstGeom>
          <a:solidFill>
            <a:schemeClr val="accent1">
              <a:lumMod val="50000"/>
            </a:schemeClr>
          </a:solidFill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page table</a:t>
            </a:r>
            <a:endParaRPr lang="ko-KR" altLang="en-U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0911A3A-D5AF-40E0-5735-1D4E44D1B3EB}"/>
              </a:ext>
            </a:extLst>
          </p:cNvPr>
          <p:cNvSpPr/>
          <p:nvPr/>
        </p:nvSpPr>
        <p:spPr>
          <a:xfrm>
            <a:off x="8565593" y="2422938"/>
            <a:ext cx="2889807" cy="2122076"/>
          </a:xfrm>
          <a:prstGeom prst="rect">
            <a:avLst/>
          </a:prstGeom>
          <a:solidFill>
            <a:schemeClr val="bg1"/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0x000</a:t>
            </a:r>
            <a:b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0x001        PPN 0x101</a:t>
            </a:r>
          </a:p>
          <a:p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0x002        PPN 0x102</a:t>
            </a:r>
          </a:p>
          <a:p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0x003</a:t>
            </a:r>
          </a:p>
          <a:p>
            <a:endParaRPr lang="en-US" altLang="ko-KR" sz="2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 sz="2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89D3F424-CDE1-AB05-357C-835AC38E9CBB}"/>
              </a:ext>
            </a:extLst>
          </p:cNvPr>
          <p:cNvSpPr/>
          <p:nvPr/>
        </p:nvSpPr>
        <p:spPr>
          <a:xfrm rot="5400000">
            <a:off x="9639814" y="2729430"/>
            <a:ext cx="741362" cy="2889807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· · · ·</a:t>
            </a:r>
            <a:endParaRPr lang="ko-KR" altLang="en-US" sz="22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A4A2D1D-AFA9-284A-8EC7-5AA6D1AC47C1}"/>
              </a:ext>
            </a:extLst>
          </p:cNvPr>
          <p:cNvSpPr/>
          <p:nvPr/>
        </p:nvSpPr>
        <p:spPr>
          <a:xfrm>
            <a:off x="2842739" y="2748376"/>
            <a:ext cx="1447112" cy="276563"/>
          </a:xfrm>
          <a:prstGeom prst="rect">
            <a:avLst/>
          </a:prstGeom>
          <a:solidFill>
            <a:srgbClr val="FFF149"/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0x001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19A4201-11F1-C660-6A2B-D0AD8EB9D9C0}"/>
              </a:ext>
            </a:extLst>
          </p:cNvPr>
          <p:cNvSpPr/>
          <p:nvPr/>
        </p:nvSpPr>
        <p:spPr>
          <a:xfrm>
            <a:off x="5737396" y="4033857"/>
            <a:ext cx="1447112" cy="276563"/>
          </a:xfrm>
          <a:prstGeom prst="rect">
            <a:avLst/>
          </a:prstGeom>
          <a:solidFill>
            <a:srgbClr val="FFF149"/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0x101</a:t>
            </a: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4A926590-7E4B-0956-C76A-B61801C7F0AC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4289851" y="2886658"/>
            <a:ext cx="1447545" cy="1285481"/>
          </a:xfrm>
          <a:prstGeom prst="straightConnector1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287F840-9081-AEDD-7C64-452AE7C9A3FA}"/>
              </a:ext>
            </a:extLst>
          </p:cNvPr>
          <p:cNvSpPr/>
          <p:nvPr/>
        </p:nvSpPr>
        <p:spPr>
          <a:xfrm>
            <a:off x="10127195" y="2613642"/>
            <a:ext cx="1272326" cy="881411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3C10A2-0155-BD9C-4EB7-DCD2B76CEDEB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63115D5-398E-159F-640E-4B6511C3E100}"/>
              </a:ext>
            </a:extLst>
          </p:cNvPr>
          <p:cNvSpPr/>
          <p:nvPr/>
        </p:nvSpPr>
        <p:spPr>
          <a:xfrm>
            <a:off x="2842739" y="3024939"/>
            <a:ext cx="1447112" cy="276563"/>
          </a:xfrm>
          <a:prstGeom prst="rect">
            <a:avLst/>
          </a:prstGeom>
          <a:solidFill>
            <a:srgbClr val="FFF149"/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0x002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6C9678F-D512-DC6C-651A-90E1A5CBA84E}"/>
              </a:ext>
            </a:extLst>
          </p:cNvPr>
          <p:cNvSpPr/>
          <p:nvPr/>
        </p:nvSpPr>
        <p:spPr>
          <a:xfrm>
            <a:off x="5737396" y="4310420"/>
            <a:ext cx="1447112" cy="276563"/>
          </a:xfrm>
          <a:prstGeom prst="rect">
            <a:avLst/>
          </a:prstGeom>
          <a:solidFill>
            <a:srgbClr val="FFF149"/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0x102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6CA04298-4A2C-EA98-0F79-FC4F3F5934BB}"/>
              </a:ext>
            </a:extLst>
          </p:cNvPr>
          <p:cNvSpPr/>
          <p:nvPr/>
        </p:nvSpPr>
        <p:spPr>
          <a:xfrm>
            <a:off x="645208" y="4584244"/>
            <a:ext cx="1427479" cy="881411"/>
          </a:xfrm>
          <a:prstGeom prst="rect">
            <a:avLst/>
          </a:prstGeom>
          <a:solidFill>
            <a:srgbClr val="FFF149"/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2</a:t>
            </a: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F230F144-72C7-B8BD-DF6D-B0B98D28E630}"/>
              </a:ext>
            </a:extLst>
          </p:cNvPr>
          <p:cNvSpPr/>
          <p:nvPr/>
        </p:nvSpPr>
        <p:spPr>
          <a:xfrm>
            <a:off x="635333" y="4584244"/>
            <a:ext cx="1437355" cy="276562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VPN 0x002</a:t>
            </a:r>
            <a:endParaRPr lang="ko-KR" altLang="en-US" sz="2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BC82F061-ABA3-EBE7-765D-5AE65CC03D1E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1354011" y="4216318"/>
            <a:ext cx="1851" cy="367926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47BD5D40-5F13-138B-6A42-AD78B3B25FAA}"/>
              </a:ext>
            </a:extLst>
          </p:cNvPr>
          <p:cNvCxnSpPr>
            <a:cxnSpLocks/>
          </p:cNvCxnSpPr>
          <p:nvPr/>
        </p:nvCxnSpPr>
        <p:spPr>
          <a:xfrm>
            <a:off x="4289851" y="3163221"/>
            <a:ext cx="1447545" cy="1285481"/>
          </a:xfrm>
          <a:prstGeom prst="straightConnector1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94456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3" grpId="0"/>
      <p:bldP spid="14" grpId="0" animBg="1"/>
      <p:bldP spid="15" grpId="0" animBg="1"/>
      <p:bldP spid="23" grpId="0" animBg="1"/>
      <p:bldP spid="6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F9F4A-BC83-D9FA-7878-E25D5221A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43CF65-56B9-4E08-BAFB-9B6ACABED200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Key Observation – Page Contiguity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EF33781F-0E80-46F5-3CA3-630A553B9EDD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C27E031E-0074-9619-E394-07B26BACCCA2}"/>
              </a:ext>
            </a:extLst>
          </p:cNvPr>
          <p:cNvSpPr/>
          <p:nvPr/>
        </p:nvSpPr>
        <p:spPr>
          <a:xfrm>
            <a:off x="7454234" y="1282085"/>
            <a:ext cx="2889807" cy="359300"/>
          </a:xfrm>
          <a:prstGeom prst="roundRect">
            <a:avLst>
              <a:gd name="adj" fmla="val 28583"/>
            </a:avLst>
          </a:prstGeom>
          <a:solidFill>
            <a:schemeClr val="accent1">
              <a:lumMod val="50000"/>
            </a:schemeClr>
          </a:solidFill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page table</a:t>
            </a:r>
            <a:endParaRPr lang="ko-KR" altLang="en-U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7F6D244-897D-4682-9823-8AFF5CA25D94}"/>
              </a:ext>
            </a:extLst>
          </p:cNvPr>
          <p:cNvSpPr/>
          <p:nvPr/>
        </p:nvSpPr>
        <p:spPr>
          <a:xfrm>
            <a:off x="7454235" y="1752586"/>
            <a:ext cx="2889807" cy="2276062"/>
          </a:xfrm>
          <a:prstGeom prst="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0x000        PPN 0x100</a:t>
            </a:r>
            <a:b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0x001        PPN 0x101</a:t>
            </a:r>
          </a:p>
          <a:p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0x002        PPN 0x102</a:t>
            </a:r>
          </a:p>
          <a:p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0x003</a:t>
            </a:r>
          </a:p>
          <a:p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0x004        PPN 0x104</a:t>
            </a:r>
          </a:p>
          <a:p>
            <a:endParaRPr lang="en-US" altLang="ko-KR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 sz="2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72D0317C-CC14-1744-CFD9-5F2B8D1AC12B}"/>
              </a:ext>
            </a:extLst>
          </p:cNvPr>
          <p:cNvSpPr/>
          <p:nvPr/>
        </p:nvSpPr>
        <p:spPr>
          <a:xfrm rot="5400000">
            <a:off x="8547674" y="2232283"/>
            <a:ext cx="702926" cy="2889807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· · · ·</a:t>
            </a:r>
            <a:endParaRPr lang="ko-KR" altLang="en-US" sz="22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화살표: 왼쪽 8">
            <a:extLst>
              <a:ext uri="{FF2B5EF4-FFF2-40B4-BE49-F238E27FC236}">
                <a16:creationId xmlns:a16="http://schemas.microsoft.com/office/drawing/2014/main" id="{520F77C4-D42F-7AA2-627A-552F01D51E36}"/>
              </a:ext>
            </a:extLst>
          </p:cNvPr>
          <p:cNvSpPr/>
          <p:nvPr/>
        </p:nvSpPr>
        <p:spPr>
          <a:xfrm rot="5400000" flipH="1">
            <a:off x="6413848" y="2401857"/>
            <a:ext cx="1448435" cy="316168"/>
          </a:xfrm>
          <a:prstGeom prst="leftArrow">
            <a:avLst>
              <a:gd name="adj1" fmla="val 37847"/>
              <a:gd name="adj2" fmla="val 50000"/>
            </a:avLst>
          </a:prstGeom>
          <a:solidFill>
            <a:schemeClr val="bg2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화살표: 왼쪽 13">
            <a:extLst>
              <a:ext uri="{FF2B5EF4-FFF2-40B4-BE49-F238E27FC236}">
                <a16:creationId xmlns:a16="http://schemas.microsoft.com/office/drawing/2014/main" id="{2EDA457D-4C3F-2528-8FBB-59112C1FDDE5}"/>
              </a:ext>
            </a:extLst>
          </p:cNvPr>
          <p:cNvSpPr/>
          <p:nvPr/>
        </p:nvSpPr>
        <p:spPr>
          <a:xfrm rot="5400000" flipH="1">
            <a:off x="9907699" y="2401857"/>
            <a:ext cx="1448435" cy="316168"/>
          </a:xfrm>
          <a:prstGeom prst="leftArrow">
            <a:avLst>
              <a:gd name="adj1" fmla="val 37847"/>
              <a:gd name="adj2" fmla="val 50000"/>
            </a:avLst>
          </a:prstGeom>
          <a:solidFill>
            <a:schemeClr val="bg2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화살표: 왼쪽 66">
            <a:extLst>
              <a:ext uri="{FF2B5EF4-FFF2-40B4-BE49-F238E27FC236}">
                <a16:creationId xmlns:a16="http://schemas.microsoft.com/office/drawing/2014/main" id="{60D1D9DA-47AA-87F8-9BA3-EA483B18B1D5}"/>
              </a:ext>
            </a:extLst>
          </p:cNvPr>
          <p:cNvSpPr/>
          <p:nvPr/>
        </p:nvSpPr>
        <p:spPr>
          <a:xfrm flipH="1">
            <a:off x="5587445" y="2559941"/>
            <a:ext cx="1140614" cy="457949"/>
          </a:xfrm>
          <a:prstGeom prst="leftArrow">
            <a:avLst>
              <a:gd name="adj1" fmla="val 37847"/>
              <a:gd name="adj2" fmla="val 50000"/>
            </a:avLst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D9E809D-955C-9CD0-230E-3B1C36DF8F24}"/>
              </a:ext>
            </a:extLst>
          </p:cNvPr>
          <p:cNvGrpSpPr/>
          <p:nvPr/>
        </p:nvGrpSpPr>
        <p:grpSpPr>
          <a:xfrm>
            <a:off x="1511033" y="1360516"/>
            <a:ext cx="3875721" cy="2878121"/>
            <a:chOff x="1511032" y="1871861"/>
            <a:chExt cx="3875721" cy="2878121"/>
          </a:xfrm>
        </p:grpSpPr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0227B488-6495-5D24-FF79-2CDAB4C6B46B}"/>
                </a:ext>
              </a:extLst>
            </p:cNvPr>
            <p:cNvSpPr/>
            <p:nvPr/>
          </p:nvSpPr>
          <p:spPr>
            <a:xfrm rot="16200000">
              <a:off x="3085148" y="689815"/>
              <a:ext cx="726801" cy="3875027"/>
            </a:xfrm>
            <a:prstGeom prst="rect">
              <a:avLst/>
            </a:prstGeom>
            <a:solidFill>
              <a:schemeClr val="bg1"/>
            </a:solidFill>
            <a:ln w="28575"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5DC36E7C-CFDB-8917-125E-D06965BE1BA7}"/>
                </a:ext>
              </a:extLst>
            </p:cNvPr>
            <p:cNvSpPr/>
            <p:nvPr/>
          </p:nvSpPr>
          <p:spPr>
            <a:xfrm rot="16200000">
              <a:off x="2116737" y="1658227"/>
              <a:ext cx="726801" cy="193820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8575"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A9B44B29-24E0-B862-0BF7-58F82A56DEA6}"/>
                </a:ext>
              </a:extLst>
            </p:cNvPr>
            <p:cNvSpPr/>
            <p:nvPr/>
          </p:nvSpPr>
          <p:spPr>
            <a:xfrm rot="16200000">
              <a:off x="3085840" y="2067854"/>
              <a:ext cx="726801" cy="387502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C455C3FA-5918-DEBD-652F-6027EB18298B}"/>
                </a:ext>
              </a:extLst>
            </p:cNvPr>
            <p:cNvSpPr/>
            <p:nvPr/>
          </p:nvSpPr>
          <p:spPr>
            <a:xfrm rot="16200000">
              <a:off x="3353799" y="3036265"/>
              <a:ext cx="726801" cy="193820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8575"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287CFCB3-D852-233C-CEA5-E16FE2CC8BD3}"/>
                </a:ext>
              </a:extLst>
            </p:cNvPr>
            <p:cNvSpPr/>
            <p:nvPr/>
          </p:nvSpPr>
          <p:spPr>
            <a:xfrm rot="16200000">
              <a:off x="1246933" y="2528029"/>
              <a:ext cx="726801" cy="198598"/>
            </a:xfrm>
            <a:prstGeom prst="rect">
              <a:avLst/>
            </a:prstGeom>
            <a:solidFill>
              <a:srgbClr val="FFF149"/>
            </a:solidFill>
            <a:ln w="28575"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B84172B3-95CC-7282-4B4D-B466478B0473}"/>
                </a:ext>
              </a:extLst>
            </p:cNvPr>
            <p:cNvSpPr/>
            <p:nvPr/>
          </p:nvSpPr>
          <p:spPr>
            <a:xfrm rot="16200000">
              <a:off x="2483993" y="3906069"/>
              <a:ext cx="726801" cy="198598"/>
            </a:xfrm>
            <a:prstGeom prst="rect">
              <a:avLst/>
            </a:prstGeom>
            <a:solidFill>
              <a:srgbClr val="FFF149"/>
            </a:solidFill>
            <a:ln w="28575"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ABC414B3-9204-ACD9-0628-44F59FE8C42C}"/>
                </a:ext>
              </a:extLst>
            </p:cNvPr>
            <p:cNvSpPr/>
            <p:nvPr/>
          </p:nvSpPr>
          <p:spPr>
            <a:xfrm rot="16200000">
              <a:off x="1445533" y="2528029"/>
              <a:ext cx="726801" cy="198598"/>
            </a:xfrm>
            <a:prstGeom prst="rect">
              <a:avLst/>
            </a:prstGeom>
            <a:solidFill>
              <a:srgbClr val="FFF149"/>
            </a:solidFill>
            <a:ln w="28575"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CA555295-3674-95AD-2EB7-F131053E3DAF}"/>
                </a:ext>
              </a:extLst>
            </p:cNvPr>
            <p:cNvSpPr/>
            <p:nvPr/>
          </p:nvSpPr>
          <p:spPr>
            <a:xfrm rot="16200000">
              <a:off x="2682591" y="3906068"/>
              <a:ext cx="726801" cy="198598"/>
            </a:xfrm>
            <a:prstGeom prst="rect">
              <a:avLst/>
            </a:prstGeom>
            <a:solidFill>
              <a:srgbClr val="FFF149"/>
            </a:solidFill>
            <a:ln w="28575"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0181D019-1144-82CA-8FA4-52D1C5B8C55A}"/>
                </a:ext>
              </a:extLst>
            </p:cNvPr>
            <p:cNvSpPr/>
            <p:nvPr/>
          </p:nvSpPr>
          <p:spPr>
            <a:xfrm rot="16200000">
              <a:off x="1645431" y="2528030"/>
              <a:ext cx="726801" cy="198598"/>
            </a:xfrm>
            <a:prstGeom prst="rect">
              <a:avLst/>
            </a:prstGeom>
            <a:solidFill>
              <a:srgbClr val="FFF149"/>
            </a:solidFill>
            <a:ln w="28575"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2A825BF2-EC7E-73EE-575A-D8CF70D247DC}"/>
                </a:ext>
              </a:extLst>
            </p:cNvPr>
            <p:cNvSpPr/>
            <p:nvPr/>
          </p:nvSpPr>
          <p:spPr>
            <a:xfrm rot="16200000">
              <a:off x="2881187" y="3906068"/>
              <a:ext cx="726801" cy="198598"/>
            </a:xfrm>
            <a:prstGeom prst="rect">
              <a:avLst/>
            </a:prstGeom>
            <a:solidFill>
              <a:srgbClr val="FFF149"/>
            </a:solidFill>
            <a:ln w="28575"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07EE2266-7094-8007-E81B-87F2E3B07165}"/>
                </a:ext>
              </a:extLst>
            </p:cNvPr>
            <p:cNvSpPr/>
            <p:nvPr/>
          </p:nvSpPr>
          <p:spPr>
            <a:xfrm rot="16200000">
              <a:off x="1844033" y="2528030"/>
              <a:ext cx="726801" cy="198598"/>
            </a:xfrm>
            <a:prstGeom prst="rect">
              <a:avLst/>
            </a:prstGeom>
            <a:solidFill>
              <a:srgbClr val="FFF149"/>
            </a:solidFill>
            <a:ln w="28575"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D2FA73A5-6804-1503-2D9F-F6ECDC1BA3BE}"/>
                </a:ext>
              </a:extLst>
            </p:cNvPr>
            <p:cNvSpPr/>
            <p:nvPr/>
          </p:nvSpPr>
          <p:spPr>
            <a:xfrm rot="16200000">
              <a:off x="3079784" y="3906068"/>
              <a:ext cx="726801" cy="198598"/>
            </a:xfrm>
            <a:prstGeom prst="rect">
              <a:avLst/>
            </a:prstGeom>
            <a:solidFill>
              <a:srgbClr val="D1D1D1"/>
            </a:solidFill>
            <a:ln w="28575"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29D39418-3AEB-3FAE-5367-534C1FE24BB5}"/>
                </a:ext>
              </a:extLst>
            </p:cNvPr>
            <p:cNvSpPr/>
            <p:nvPr/>
          </p:nvSpPr>
          <p:spPr>
            <a:xfrm rot="16200000">
              <a:off x="3278378" y="3906067"/>
              <a:ext cx="726801" cy="198598"/>
            </a:xfrm>
            <a:prstGeom prst="rect">
              <a:avLst/>
            </a:prstGeom>
            <a:solidFill>
              <a:srgbClr val="FFF149"/>
            </a:solidFill>
            <a:ln w="28575"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62DD2892-2241-14EA-8F1B-7C733AABA0D8}"/>
                </a:ext>
              </a:extLst>
            </p:cNvPr>
            <p:cNvSpPr/>
            <p:nvPr/>
          </p:nvSpPr>
          <p:spPr>
            <a:xfrm rot="16200000">
              <a:off x="2043931" y="2528029"/>
              <a:ext cx="726801" cy="198598"/>
            </a:xfrm>
            <a:prstGeom prst="rect">
              <a:avLst/>
            </a:prstGeom>
            <a:solidFill>
              <a:srgbClr val="FFF149"/>
            </a:solidFill>
            <a:ln w="28575"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4" name="직선 화살표 연결선 53">
              <a:extLst>
                <a:ext uri="{FF2B5EF4-FFF2-40B4-BE49-F238E27FC236}">
                  <a16:creationId xmlns:a16="http://schemas.microsoft.com/office/drawing/2014/main" id="{EBF03148-386E-FA41-B859-380BC3779758}"/>
                </a:ext>
              </a:extLst>
            </p:cNvPr>
            <p:cNvCxnSpPr>
              <a:cxnSpLocks/>
              <a:stCxn id="42" idx="1"/>
              <a:endCxn id="45" idx="3"/>
            </p:cNvCxnSpPr>
            <p:nvPr/>
          </p:nvCxnSpPr>
          <p:spPr>
            <a:xfrm>
              <a:off x="1610335" y="2990729"/>
              <a:ext cx="1237060" cy="65123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화살표 연결선 56">
              <a:extLst>
                <a:ext uri="{FF2B5EF4-FFF2-40B4-BE49-F238E27FC236}">
                  <a16:creationId xmlns:a16="http://schemas.microsoft.com/office/drawing/2014/main" id="{B309D2DC-B189-B1BE-638E-0E6C0A52C332}"/>
                </a:ext>
              </a:extLst>
            </p:cNvPr>
            <p:cNvCxnSpPr>
              <a:cxnSpLocks/>
              <a:stCxn id="46" idx="1"/>
              <a:endCxn id="47" idx="3"/>
            </p:cNvCxnSpPr>
            <p:nvPr/>
          </p:nvCxnSpPr>
          <p:spPr>
            <a:xfrm>
              <a:off x="1808935" y="2990729"/>
              <a:ext cx="1237058" cy="65123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화살표 연결선 59">
              <a:extLst>
                <a:ext uri="{FF2B5EF4-FFF2-40B4-BE49-F238E27FC236}">
                  <a16:creationId xmlns:a16="http://schemas.microsoft.com/office/drawing/2014/main" id="{A98B2FBA-DC32-B3BE-2180-A741C5AD443E}"/>
                </a:ext>
              </a:extLst>
            </p:cNvPr>
            <p:cNvCxnSpPr>
              <a:cxnSpLocks/>
              <a:stCxn id="48" idx="1"/>
              <a:endCxn id="49" idx="3"/>
            </p:cNvCxnSpPr>
            <p:nvPr/>
          </p:nvCxnSpPr>
          <p:spPr>
            <a:xfrm>
              <a:off x="2008833" y="2990730"/>
              <a:ext cx="1235756" cy="65123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화살표 연결선 62">
              <a:extLst>
                <a:ext uri="{FF2B5EF4-FFF2-40B4-BE49-F238E27FC236}">
                  <a16:creationId xmlns:a16="http://schemas.microsoft.com/office/drawing/2014/main" id="{D1570357-FA63-E662-BCF9-0778DF5B07A8}"/>
                </a:ext>
              </a:extLst>
            </p:cNvPr>
            <p:cNvCxnSpPr>
              <a:cxnSpLocks/>
              <a:stCxn id="53" idx="1"/>
              <a:endCxn id="52" idx="3"/>
            </p:cNvCxnSpPr>
            <p:nvPr/>
          </p:nvCxnSpPr>
          <p:spPr>
            <a:xfrm>
              <a:off x="2407332" y="2990729"/>
              <a:ext cx="1234448" cy="65123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사각형: 둥근 모서리 68">
              <a:extLst>
                <a:ext uri="{FF2B5EF4-FFF2-40B4-BE49-F238E27FC236}">
                  <a16:creationId xmlns:a16="http://schemas.microsoft.com/office/drawing/2014/main" id="{4344E3B5-214E-C66D-2346-047BA903E5FB}"/>
                </a:ext>
              </a:extLst>
            </p:cNvPr>
            <p:cNvSpPr/>
            <p:nvPr/>
          </p:nvSpPr>
          <p:spPr>
            <a:xfrm>
              <a:off x="1511034" y="1871860"/>
              <a:ext cx="3875027" cy="381518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 space</a:t>
              </a:r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사각형: 둥근 모서리 69">
              <a:extLst>
                <a:ext uri="{FF2B5EF4-FFF2-40B4-BE49-F238E27FC236}">
                  <a16:creationId xmlns:a16="http://schemas.microsoft.com/office/drawing/2014/main" id="{52DEBEA0-577F-5B44-7D6C-FC2F2EC6A55F}"/>
                </a:ext>
              </a:extLst>
            </p:cNvPr>
            <p:cNvSpPr/>
            <p:nvPr/>
          </p:nvSpPr>
          <p:spPr>
            <a:xfrm>
              <a:off x="1511033" y="4368463"/>
              <a:ext cx="3875027" cy="381518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 space</a:t>
              </a:r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B7F302C7-1C9D-A8D0-9C89-368E9320457A}"/>
                </a:ext>
              </a:extLst>
            </p:cNvPr>
            <p:cNvSpPr/>
            <p:nvPr/>
          </p:nvSpPr>
          <p:spPr>
            <a:xfrm>
              <a:off x="2506632" y="2253376"/>
              <a:ext cx="937855" cy="737351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· · · ·</a:t>
              </a:r>
              <a:endParaRPr lang="ko-KR" altLang="en-US" sz="2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73BBF136-2174-6B5B-4EA0-AD4415D146D0}"/>
                </a:ext>
              </a:extLst>
            </p:cNvPr>
            <p:cNvSpPr/>
            <p:nvPr/>
          </p:nvSpPr>
          <p:spPr>
            <a:xfrm>
              <a:off x="3741080" y="3641965"/>
              <a:ext cx="945226" cy="721469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· · · ·</a:t>
              </a:r>
              <a:endParaRPr lang="ko-KR" altLang="en-US" sz="2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B81F77D3-10DD-A76B-3300-72C45CE10C1F}"/>
              </a:ext>
            </a:extLst>
          </p:cNvPr>
          <p:cNvGrpSpPr/>
          <p:nvPr/>
        </p:nvGrpSpPr>
        <p:grpSpPr>
          <a:xfrm>
            <a:off x="1786966" y="4118114"/>
            <a:ext cx="8557075" cy="1875818"/>
            <a:chOff x="1786966" y="4629458"/>
            <a:chExt cx="8557075" cy="1307113"/>
          </a:xfrm>
        </p:grpSpPr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46F69C24-ADD7-517F-0112-5F3DBD45D2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03648" y="4629458"/>
              <a:ext cx="0" cy="650541"/>
            </a:xfrm>
            <a:prstGeom prst="straightConnector1">
              <a:avLst/>
            </a:prstGeom>
            <a:ln w="38100">
              <a:solidFill>
                <a:schemeClr val="tx2">
                  <a:lumMod val="90000"/>
                  <a:lumOff val="10000"/>
                </a:schemeClr>
              </a:solidFill>
              <a:headEnd type="none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8AAA4315-2BE3-2ACD-391E-07A1DABF5259}"/>
                </a:ext>
              </a:extLst>
            </p:cNvPr>
            <p:cNvSpPr/>
            <p:nvPr/>
          </p:nvSpPr>
          <p:spPr>
            <a:xfrm>
              <a:off x="1786966" y="5108776"/>
              <a:ext cx="8557075" cy="827795"/>
            </a:xfrm>
            <a:prstGeom prst="roundRect">
              <a:avLst>
                <a:gd name="adj" fmla="val 16109"/>
              </a:avLst>
            </a:prstGeom>
            <a:solidFill>
              <a:srgbClr val="FFFFDE"/>
            </a:solidFill>
            <a:ln w="57150">
              <a:solidFill>
                <a:schemeClr val="accent1">
                  <a:lumMod val="50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contiguity </a:t>
              </a:r>
              <a:r>
                <a:rPr lang="en-US" altLang="ko-KR" sz="2800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:</a:t>
              </a:r>
              <a:r>
                <a:rPr lang="en-US" altLang="ko-KR" sz="2800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en-US" altLang="ko-KR" sz="2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contiguous virtual addresses are mapped to contiguous physical addresses,</a:t>
              </a:r>
            </a:p>
            <a:p>
              <a:pPr algn="ctr"/>
              <a:r>
                <a:rPr lang="en-US" altLang="ko-KR" sz="21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particularly within each 2MB region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FE84547-BF03-FCD7-A9EE-3CEB462CA27D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58331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7DAB6-666C-68D9-7878-7C6E479A1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A6AD049B-B157-56C0-CDAB-549471C14767}"/>
              </a:ext>
            </a:extLst>
          </p:cNvPr>
          <p:cNvSpPr/>
          <p:nvPr/>
        </p:nvSpPr>
        <p:spPr>
          <a:xfrm>
            <a:off x="2084107" y="3523535"/>
            <a:ext cx="5041188" cy="31353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accent3">
                <a:lumMod val="50000"/>
              </a:schemeClr>
            </a:solidFill>
            <a:prstDash val="sysDash"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C53723E6-85E6-FFD5-E59B-42D6880D9DA9}"/>
              </a:ext>
            </a:extLst>
          </p:cNvPr>
          <p:cNvSpPr/>
          <p:nvPr/>
        </p:nvSpPr>
        <p:spPr>
          <a:xfrm>
            <a:off x="2084107" y="3556608"/>
            <a:ext cx="416560" cy="241364"/>
          </a:xfrm>
          <a:prstGeom prst="roundRect">
            <a:avLst>
              <a:gd name="adj" fmla="val 13372"/>
            </a:avLst>
          </a:prstGeom>
          <a:noFill/>
          <a:ln w="19050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➊</a:t>
            </a:r>
            <a:endParaRPr lang="en-US" altLang="ko-KR" sz="20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0728FB4D-8E01-4F1C-4B50-95D60F558036}"/>
              </a:ext>
            </a:extLst>
          </p:cNvPr>
          <p:cNvSpPr/>
          <p:nvPr/>
        </p:nvSpPr>
        <p:spPr>
          <a:xfrm>
            <a:off x="3748523" y="3566179"/>
            <a:ext cx="416560" cy="241364"/>
          </a:xfrm>
          <a:prstGeom prst="roundRect">
            <a:avLst>
              <a:gd name="adj" fmla="val 13372"/>
            </a:avLst>
          </a:prstGeom>
          <a:noFill/>
          <a:ln w="19050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➋</a:t>
            </a:r>
            <a:endParaRPr lang="en-US" altLang="ko-KR" sz="20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D6D63812-DD92-4E2B-1181-EEF539C9CC52}"/>
              </a:ext>
            </a:extLst>
          </p:cNvPr>
          <p:cNvSpPr/>
          <p:nvPr/>
        </p:nvSpPr>
        <p:spPr>
          <a:xfrm>
            <a:off x="5386109" y="3557432"/>
            <a:ext cx="1776572" cy="241364"/>
          </a:xfrm>
          <a:prstGeom prst="roundRect">
            <a:avLst>
              <a:gd name="adj" fmla="val 13372"/>
            </a:avLst>
          </a:prstGeom>
          <a:noFill/>
          <a:ln w="19050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➋ - ➊ = 0x100</a:t>
            </a:r>
            <a:endParaRPr lang="en-US" altLang="ko-KR" sz="20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9ED6F1CF-849B-5124-1E12-FF5B691615F1}"/>
              </a:ext>
            </a:extLst>
          </p:cNvPr>
          <p:cNvSpPr/>
          <p:nvPr/>
        </p:nvSpPr>
        <p:spPr>
          <a:xfrm>
            <a:off x="2084107" y="2308358"/>
            <a:ext cx="5041188" cy="31353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accent3">
                <a:lumMod val="50000"/>
              </a:schemeClr>
            </a:solidFill>
            <a:prstDash val="sysDash"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C72AB6-F72F-3972-5C4D-EC9C9BA442FF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Exploiting Page Contiguity for Speculation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792B9B4F-3CF0-9819-98B3-BFA0A58C5AE2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0248E7AD-BD62-1538-C7DF-0AE24C125942}"/>
              </a:ext>
            </a:extLst>
          </p:cNvPr>
          <p:cNvSpPr/>
          <p:nvPr/>
        </p:nvSpPr>
        <p:spPr>
          <a:xfrm>
            <a:off x="2500667" y="1793429"/>
            <a:ext cx="2889807" cy="359300"/>
          </a:xfrm>
          <a:prstGeom prst="roundRect">
            <a:avLst>
              <a:gd name="adj" fmla="val 28583"/>
            </a:avLst>
          </a:prstGeom>
          <a:solidFill>
            <a:schemeClr val="accent1">
              <a:lumMod val="50000"/>
            </a:schemeClr>
          </a:solidFill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page table</a:t>
            </a:r>
            <a:endParaRPr lang="ko-KR" altLang="en-U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3F1F54C-BC7F-6DE9-427E-02512457E310}"/>
              </a:ext>
            </a:extLst>
          </p:cNvPr>
          <p:cNvSpPr/>
          <p:nvPr/>
        </p:nvSpPr>
        <p:spPr>
          <a:xfrm>
            <a:off x="2500668" y="2263930"/>
            <a:ext cx="2889807" cy="2276062"/>
          </a:xfrm>
          <a:prstGeom prst="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0x000        PPN 0x100</a:t>
            </a:r>
            <a:b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0x001        PPN 0x101</a:t>
            </a:r>
          </a:p>
          <a:p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0x002        PPN 0x102</a:t>
            </a:r>
          </a:p>
          <a:p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0x003</a:t>
            </a:r>
          </a:p>
          <a:p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0x004        PPN 0x104</a:t>
            </a:r>
          </a:p>
          <a:p>
            <a:endParaRPr lang="en-US" altLang="ko-KR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 sz="2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F164F9DF-29AB-AAC8-D110-6AF60B222006}"/>
              </a:ext>
            </a:extLst>
          </p:cNvPr>
          <p:cNvSpPr/>
          <p:nvPr/>
        </p:nvSpPr>
        <p:spPr>
          <a:xfrm rot="5400000">
            <a:off x="3594107" y="2743627"/>
            <a:ext cx="702926" cy="2889807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· · · ·</a:t>
            </a:r>
            <a:endParaRPr lang="ko-KR" altLang="en-US" sz="22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ECCAC93E-1C5F-6977-4899-8E90641D59F0}"/>
              </a:ext>
            </a:extLst>
          </p:cNvPr>
          <p:cNvSpPr/>
          <p:nvPr/>
        </p:nvSpPr>
        <p:spPr>
          <a:xfrm>
            <a:off x="2084107" y="2341431"/>
            <a:ext cx="416560" cy="241364"/>
          </a:xfrm>
          <a:prstGeom prst="roundRect">
            <a:avLst>
              <a:gd name="adj" fmla="val 13372"/>
            </a:avLst>
          </a:prstGeom>
          <a:noFill/>
          <a:ln w="19050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➊</a:t>
            </a:r>
            <a:endParaRPr lang="en-US" altLang="ko-KR" sz="20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DEC9EB78-D45F-74F2-6C70-EED01577F0A8}"/>
              </a:ext>
            </a:extLst>
          </p:cNvPr>
          <p:cNvSpPr/>
          <p:nvPr/>
        </p:nvSpPr>
        <p:spPr>
          <a:xfrm>
            <a:off x="3748523" y="2351002"/>
            <a:ext cx="416560" cy="241364"/>
          </a:xfrm>
          <a:prstGeom prst="roundRect">
            <a:avLst>
              <a:gd name="adj" fmla="val 13372"/>
            </a:avLst>
          </a:prstGeom>
          <a:noFill/>
          <a:ln w="19050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➋</a:t>
            </a:r>
            <a:endParaRPr lang="en-US" altLang="ko-KR" sz="20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B5E50A53-5EFF-109E-B9E9-E3F625051659}"/>
              </a:ext>
            </a:extLst>
          </p:cNvPr>
          <p:cNvSpPr/>
          <p:nvPr/>
        </p:nvSpPr>
        <p:spPr>
          <a:xfrm>
            <a:off x="5386109" y="2342255"/>
            <a:ext cx="1776572" cy="241364"/>
          </a:xfrm>
          <a:prstGeom prst="roundRect">
            <a:avLst>
              <a:gd name="adj" fmla="val 13372"/>
            </a:avLst>
          </a:prstGeom>
          <a:noFill/>
          <a:ln w="19050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➋ - ➊ = 0x100</a:t>
            </a:r>
            <a:endParaRPr lang="en-US" altLang="ko-KR" sz="20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49F14381-1D55-90F4-C4BC-D1CA4E5D1526}"/>
              </a:ext>
            </a:extLst>
          </p:cNvPr>
          <p:cNvSpPr/>
          <p:nvPr/>
        </p:nvSpPr>
        <p:spPr>
          <a:xfrm>
            <a:off x="6138397" y="1942307"/>
            <a:ext cx="1403458" cy="315052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V2P Offset</a:t>
            </a:r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5F40DAF8-8B1D-A24B-2110-868120B4BF0F}"/>
              </a:ext>
            </a:extLst>
          </p:cNvPr>
          <p:cNvGrpSpPr/>
          <p:nvPr/>
        </p:nvGrpSpPr>
        <p:grpSpPr>
          <a:xfrm>
            <a:off x="334906" y="2446072"/>
            <a:ext cx="7899773" cy="3033835"/>
            <a:chOff x="334906" y="2446072"/>
            <a:chExt cx="7899773" cy="3033835"/>
          </a:xfrm>
        </p:grpSpPr>
        <p:cxnSp>
          <p:nvCxnSpPr>
            <p:cNvPr id="9" name="직선 화살표 연결선 8">
              <a:extLst>
                <a:ext uri="{FF2B5EF4-FFF2-40B4-BE49-F238E27FC236}">
                  <a16:creationId xmlns:a16="http://schemas.microsoft.com/office/drawing/2014/main" id="{5541E426-CC20-D92F-09F8-E097E14FE9AF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1743746" y="2465125"/>
              <a:ext cx="340361" cy="0"/>
            </a:xfrm>
            <a:prstGeom prst="straightConnector1">
              <a:avLst/>
            </a:prstGeom>
            <a:ln w="38100">
              <a:solidFill>
                <a:schemeClr val="accent3">
                  <a:lumMod val="50000"/>
                </a:schemeClr>
              </a:solidFill>
              <a:headEnd type="none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CFF9DC44-C891-A2B0-9CF2-B0DC3D7BE53C}"/>
                </a:ext>
              </a:extLst>
            </p:cNvPr>
            <p:cNvCxnSpPr>
              <a:cxnSpLocks/>
            </p:cNvCxnSpPr>
            <p:nvPr/>
          </p:nvCxnSpPr>
          <p:spPr>
            <a:xfrm>
              <a:off x="1760678" y="2446072"/>
              <a:ext cx="0" cy="2531878"/>
            </a:xfrm>
            <a:prstGeom prst="straightConnector1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8343DE91-6253-218F-AB4E-BB84BA334863}"/>
                </a:ext>
              </a:extLst>
            </p:cNvPr>
            <p:cNvSpPr/>
            <p:nvPr/>
          </p:nvSpPr>
          <p:spPr>
            <a:xfrm>
              <a:off x="334906" y="4875096"/>
              <a:ext cx="7899773" cy="604811"/>
            </a:xfrm>
            <a:prstGeom prst="roundRect">
              <a:avLst>
                <a:gd name="adj" fmla="val 16109"/>
              </a:avLst>
            </a:prstGeom>
            <a:solidFill>
              <a:srgbClr val="FFFFDE"/>
            </a:solidFill>
            <a:ln w="57150">
              <a:solidFill>
                <a:schemeClr val="accent3">
                  <a:lumMod val="50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Contiguous region maintains </a:t>
              </a:r>
              <a:r>
                <a:rPr lang="en-US" altLang="ko-KR" sz="2100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same virtual-to-physical (V2P) offset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AC123F2-6401-BB11-AD69-D75B4D2F56AA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30329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/>
      <p:bldP spid="18" grpId="0"/>
      <p:bldP spid="11" grpId="0" animBg="1"/>
      <p:bldP spid="2" grpId="0"/>
      <p:bldP spid="4" grpId="0"/>
      <p:bldP spid="5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A01C2-3D12-FFD0-DE0B-EF98274B2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C94E3294-1D2C-E8E4-C351-F8DF12E2FB2B}"/>
              </a:ext>
            </a:extLst>
          </p:cNvPr>
          <p:cNvSpPr/>
          <p:nvPr/>
        </p:nvSpPr>
        <p:spPr>
          <a:xfrm rot="5400000">
            <a:off x="3730662" y="2587839"/>
            <a:ext cx="421085" cy="2889807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· ·</a:t>
            </a:r>
            <a:endParaRPr lang="ko-KR" altLang="en-US" sz="22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9CCC100F-5384-4805-E5D1-6B22BF67B78B}"/>
              </a:ext>
            </a:extLst>
          </p:cNvPr>
          <p:cNvSpPr/>
          <p:nvPr/>
        </p:nvSpPr>
        <p:spPr>
          <a:xfrm>
            <a:off x="2084107" y="2308358"/>
            <a:ext cx="5041188" cy="31353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accent3">
                <a:lumMod val="50000"/>
              </a:schemeClr>
            </a:solidFill>
            <a:prstDash val="sysDash"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4D42CC-C67D-4555-0E1E-06F1CC43D467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Exploiting Page Contiguity for Speculation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CE39CACC-EEF7-B851-D321-DED3F82F09C4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B72342A-5439-175A-05B5-B918BF94DA0A}"/>
              </a:ext>
            </a:extLst>
          </p:cNvPr>
          <p:cNvSpPr/>
          <p:nvPr/>
        </p:nvSpPr>
        <p:spPr>
          <a:xfrm>
            <a:off x="2500667" y="1793429"/>
            <a:ext cx="2889807" cy="359300"/>
          </a:xfrm>
          <a:prstGeom prst="roundRect">
            <a:avLst>
              <a:gd name="adj" fmla="val 28583"/>
            </a:avLst>
          </a:prstGeom>
          <a:solidFill>
            <a:schemeClr val="accent1">
              <a:lumMod val="50000"/>
            </a:schemeClr>
          </a:solidFill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page table</a:t>
            </a:r>
            <a:endParaRPr lang="ko-KR" altLang="en-U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7EE6340-A094-E769-3208-D65D3B50AB9D}"/>
              </a:ext>
            </a:extLst>
          </p:cNvPr>
          <p:cNvSpPr/>
          <p:nvPr/>
        </p:nvSpPr>
        <p:spPr>
          <a:xfrm>
            <a:off x="2500668" y="2263930"/>
            <a:ext cx="2889807" cy="2276062"/>
          </a:xfrm>
          <a:prstGeom prst="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0x000        PPN 0x100</a:t>
            </a:r>
            <a:b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0x001        PPN 0x101</a:t>
            </a:r>
          </a:p>
          <a:p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0x002        PPN 0x102</a:t>
            </a:r>
          </a:p>
          <a:p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0x003</a:t>
            </a:r>
          </a:p>
          <a:p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0x004        PPN 0x104</a:t>
            </a:r>
          </a:p>
          <a:p>
            <a:endParaRPr lang="en-US" altLang="ko-KR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0x103        PPN   </a:t>
            </a:r>
            <a:r>
              <a:rPr lang="en-US" altLang="ko-K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???</a:t>
            </a: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C6EC01FC-130D-F61F-3C1D-5EFC05BC53E0}"/>
              </a:ext>
            </a:extLst>
          </p:cNvPr>
          <p:cNvSpPr/>
          <p:nvPr/>
        </p:nvSpPr>
        <p:spPr>
          <a:xfrm>
            <a:off x="2084107" y="2341431"/>
            <a:ext cx="416560" cy="241364"/>
          </a:xfrm>
          <a:prstGeom prst="roundRect">
            <a:avLst>
              <a:gd name="adj" fmla="val 13372"/>
            </a:avLst>
          </a:prstGeom>
          <a:noFill/>
          <a:ln w="19050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➊</a:t>
            </a:r>
            <a:endParaRPr lang="en-US" altLang="ko-KR" sz="20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AA74D222-94EE-14EE-3E7C-0335B003C59A}"/>
              </a:ext>
            </a:extLst>
          </p:cNvPr>
          <p:cNvSpPr/>
          <p:nvPr/>
        </p:nvSpPr>
        <p:spPr>
          <a:xfrm>
            <a:off x="3748523" y="2351002"/>
            <a:ext cx="416560" cy="241364"/>
          </a:xfrm>
          <a:prstGeom prst="roundRect">
            <a:avLst>
              <a:gd name="adj" fmla="val 13372"/>
            </a:avLst>
          </a:prstGeom>
          <a:noFill/>
          <a:ln w="19050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➋</a:t>
            </a:r>
            <a:endParaRPr lang="en-US" altLang="ko-KR" sz="20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AE751C7-74BC-F83C-904B-DBD8480918E2}"/>
              </a:ext>
            </a:extLst>
          </p:cNvPr>
          <p:cNvSpPr/>
          <p:nvPr/>
        </p:nvSpPr>
        <p:spPr>
          <a:xfrm>
            <a:off x="5386109" y="2342255"/>
            <a:ext cx="1776572" cy="241364"/>
          </a:xfrm>
          <a:prstGeom prst="roundRect">
            <a:avLst>
              <a:gd name="adj" fmla="val 13372"/>
            </a:avLst>
          </a:prstGeom>
          <a:noFill/>
          <a:ln w="19050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➋ - ➊ = 0x100</a:t>
            </a:r>
            <a:endParaRPr lang="en-US" altLang="ko-KR" sz="20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D4A56D17-BA3A-9078-753D-41C4FAC16FD5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1743746" y="2465125"/>
            <a:ext cx="340361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CA4B0CB6-BABF-78D2-CD72-BA7C0BA3DB32}"/>
              </a:ext>
            </a:extLst>
          </p:cNvPr>
          <p:cNvSpPr/>
          <p:nvPr/>
        </p:nvSpPr>
        <p:spPr>
          <a:xfrm>
            <a:off x="6138397" y="1942307"/>
            <a:ext cx="1403458" cy="315052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V2P Offset</a:t>
            </a:r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0D72CA44-ACB1-2D41-CD64-AFCB7032B590}"/>
              </a:ext>
            </a:extLst>
          </p:cNvPr>
          <p:cNvCxnSpPr>
            <a:cxnSpLocks/>
          </p:cNvCxnSpPr>
          <p:nvPr/>
        </p:nvCxnSpPr>
        <p:spPr>
          <a:xfrm>
            <a:off x="1760678" y="2446072"/>
            <a:ext cx="0" cy="253187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61C3719-1C9B-CE7F-60C1-D6BA580623CD}"/>
              </a:ext>
            </a:extLst>
          </p:cNvPr>
          <p:cNvSpPr/>
          <p:nvPr/>
        </p:nvSpPr>
        <p:spPr>
          <a:xfrm>
            <a:off x="2548930" y="2273275"/>
            <a:ext cx="2794001" cy="1857398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3000" dirty="0">
              <a:solidFill>
                <a:srgbClr val="BFBFB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110B7477-BF2E-C345-8433-D8EA0FD307EA}"/>
              </a:ext>
            </a:extLst>
          </p:cNvPr>
          <p:cNvSpPr/>
          <p:nvPr/>
        </p:nvSpPr>
        <p:spPr>
          <a:xfrm>
            <a:off x="2404058" y="4181354"/>
            <a:ext cx="3073756" cy="313533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C00000"/>
            </a:solidFill>
            <a:prstDash val="sysDash"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86D38CC4-A5DE-5A20-ED59-CB17C4F355BC}"/>
              </a:ext>
            </a:extLst>
          </p:cNvPr>
          <p:cNvSpPr/>
          <p:nvPr/>
        </p:nvSpPr>
        <p:spPr>
          <a:xfrm>
            <a:off x="334906" y="4875096"/>
            <a:ext cx="7899773" cy="604811"/>
          </a:xfrm>
          <a:prstGeom prst="roundRect">
            <a:avLst>
              <a:gd name="adj" fmla="val 16109"/>
            </a:avLst>
          </a:prstGeom>
          <a:solidFill>
            <a:srgbClr val="FFFFDE"/>
          </a:solidFill>
          <a:ln w="57150">
            <a:solidFill>
              <a:schemeClr val="accent3">
                <a:lumMod val="50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Contiguous region maintains </a:t>
            </a:r>
            <a:r>
              <a:rPr lang="en-US" altLang="ko-KR" sz="21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same virtual-to-physical (V2P) offset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4C704E-8569-EFFA-E1FA-F1E706852684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217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E97BF-86A9-DF7B-D4A7-8EE274233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5351468D-B839-D335-808B-0BCB16062BF0}"/>
              </a:ext>
            </a:extLst>
          </p:cNvPr>
          <p:cNvSpPr/>
          <p:nvPr/>
        </p:nvSpPr>
        <p:spPr>
          <a:xfrm>
            <a:off x="8851901" y="3744192"/>
            <a:ext cx="2454484" cy="596590"/>
          </a:xfrm>
          <a:prstGeom prst="roundRect">
            <a:avLst>
              <a:gd name="adj" fmla="val 16109"/>
            </a:avLst>
          </a:prstGeom>
          <a:solidFill>
            <a:srgbClr val="FFFB4D"/>
          </a:solidFill>
          <a:ln w="57150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1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Speculates</a:t>
            </a:r>
            <a:r>
              <a:rPr lang="en-US" altLang="ko-KR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PPN!!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90DA44E2-730C-8B31-4092-144AE482822F}"/>
              </a:ext>
            </a:extLst>
          </p:cNvPr>
          <p:cNvSpPr/>
          <p:nvPr/>
        </p:nvSpPr>
        <p:spPr>
          <a:xfrm rot="5400000">
            <a:off x="3730662" y="2587839"/>
            <a:ext cx="421085" cy="2889807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· ·</a:t>
            </a:r>
            <a:endParaRPr lang="ko-KR" altLang="en-US" sz="22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C4E575B5-BCF6-9FC0-DD96-02147666FEA7}"/>
              </a:ext>
            </a:extLst>
          </p:cNvPr>
          <p:cNvSpPr/>
          <p:nvPr/>
        </p:nvSpPr>
        <p:spPr>
          <a:xfrm>
            <a:off x="2084107" y="2308358"/>
            <a:ext cx="5041188" cy="31353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accent3">
                <a:lumMod val="50000"/>
              </a:schemeClr>
            </a:solidFill>
            <a:prstDash val="sysDash"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692FE-E310-F354-1755-CCD94EC685B6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Exploiting Page Contiguity for Speculation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B3B10922-752B-8FF4-C4AB-37B4CE4B001D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79BA22C-E32C-910A-F60A-878C1E40CCD0}"/>
              </a:ext>
            </a:extLst>
          </p:cNvPr>
          <p:cNvSpPr/>
          <p:nvPr/>
        </p:nvSpPr>
        <p:spPr>
          <a:xfrm>
            <a:off x="2500667" y="1793429"/>
            <a:ext cx="2889807" cy="359300"/>
          </a:xfrm>
          <a:prstGeom prst="roundRect">
            <a:avLst>
              <a:gd name="adj" fmla="val 28583"/>
            </a:avLst>
          </a:prstGeom>
          <a:solidFill>
            <a:schemeClr val="accent1">
              <a:lumMod val="50000"/>
            </a:schemeClr>
          </a:solidFill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page table</a:t>
            </a:r>
            <a:endParaRPr lang="ko-KR" altLang="en-U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35C03C0-42A6-6DA5-418A-2F49E51C646F}"/>
              </a:ext>
            </a:extLst>
          </p:cNvPr>
          <p:cNvSpPr/>
          <p:nvPr/>
        </p:nvSpPr>
        <p:spPr>
          <a:xfrm>
            <a:off x="2500668" y="2263930"/>
            <a:ext cx="2889807" cy="2276062"/>
          </a:xfrm>
          <a:prstGeom prst="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0x000        PPN 0x100</a:t>
            </a:r>
            <a:b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0x001        PPN 0x101</a:t>
            </a:r>
          </a:p>
          <a:p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0x002        PPN 0x102</a:t>
            </a:r>
          </a:p>
          <a:p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0x003</a:t>
            </a:r>
          </a:p>
          <a:p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0x004        PPN 0x104</a:t>
            </a:r>
          </a:p>
          <a:p>
            <a:endParaRPr lang="en-US" altLang="ko-KR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0x103        PPN   </a:t>
            </a:r>
            <a:r>
              <a:rPr lang="en-US" altLang="ko-K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???</a:t>
            </a: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A4C1C139-F7E9-FCD5-02C7-3F32C00E41E8}"/>
              </a:ext>
            </a:extLst>
          </p:cNvPr>
          <p:cNvSpPr/>
          <p:nvPr/>
        </p:nvSpPr>
        <p:spPr>
          <a:xfrm>
            <a:off x="2084107" y="2341431"/>
            <a:ext cx="416560" cy="241364"/>
          </a:xfrm>
          <a:prstGeom prst="roundRect">
            <a:avLst>
              <a:gd name="adj" fmla="val 13372"/>
            </a:avLst>
          </a:prstGeom>
          <a:noFill/>
          <a:ln w="19050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➊</a:t>
            </a:r>
            <a:endParaRPr lang="en-US" altLang="ko-KR" sz="20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6B880971-CB64-FD7F-BEC8-9C9D4BF08E86}"/>
              </a:ext>
            </a:extLst>
          </p:cNvPr>
          <p:cNvSpPr/>
          <p:nvPr/>
        </p:nvSpPr>
        <p:spPr>
          <a:xfrm>
            <a:off x="3748523" y="2351002"/>
            <a:ext cx="416560" cy="241364"/>
          </a:xfrm>
          <a:prstGeom prst="roundRect">
            <a:avLst>
              <a:gd name="adj" fmla="val 13372"/>
            </a:avLst>
          </a:prstGeom>
          <a:noFill/>
          <a:ln w="19050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➋</a:t>
            </a:r>
            <a:endParaRPr lang="en-US" altLang="ko-KR" sz="20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24357F91-5411-754E-02E5-630A94C53295}"/>
              </a:ext>
            </a:extLst>
          </p:cNvPr>
          <p:cNvSpPr/>
          <p:nvPr/>
        </p:nvSpPr>
        <p:spPr>
          <a:xfrm>
            <a:off x="5386109" y="2342255"/>
            <a:ext cx="1776572" cy="241364"/>
          </a:xfrm>
          <a:prstGeom prst="roundRect">
            <a:avLst>
              <a:gd name="adj" fmla="val 13372"/>
            </a:avLst>
          </a:prstGeom>
          <a:noFill/>
          <a:ln w="19050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➋ - ➊ = 0x100</a:t>
            </a:r>
            <a:endParaRPr lang="en-US" altLang="ko-KR" sz="20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1D16A306-FB5C-5DDD-06C0-67AEED8050B7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1743746" y="2465125"/>
            <a:ext cx="340361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EAFE9A81-9ACD-9458-196A-5F1E6822B3BF}"/>
              </a:ext>
            </a:extLst>
          </p:cNvPr>
          <p:cNvSpPr/>
          <p:nvPr/>
        </p:nvSpPr>
        <p:spPr>
          <a:xfrm>
            <a:off x="6138397" y="1942307"/>
            <a:ext cx="1403458" cy="315052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V2P Offset</a:t>
            </a:r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D8235AF3-58EE-6DFA-23F9-5F4B3CF78388}"/>
              </a:ext>
            </a:extLst>
          </p:cNvPr>
          <p:cNvCxnSpPr>
            <a:cxnSpLocks/>
          </p:cNvCxnSpPr>
          <p:nvPr/>
        </p:nvCxnSpPr>
        <p:spPr>
          <a:xfrm>
            <a:off x="1760678" y="2446072"/>
            <a:ext cx="0" cy="253187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5D5F567-154D-7DED-51F8-7941929702BE}"/>
              </a:ext>
            </a:extLst>
          </p:cNvPr>
          <p:cNvSpPr/>
          <p:nvPr/>
        </p:nvSpPr>
        <p:spPr>
          <a:xfrm>
            <a:off x="2548930" y="2273275"/>
            <a:ext cx="2794001" cy="1857398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3000" dirty="0">
              <a:solidFill>
                <a:srgbClr val="BFBFB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90E2533D-B5D6-FD34-079E-607F612152FE}"/>
              </a:ext>
            </a:extLst>
          </p:cNvPr>
          <p:cNvGrpSpPr/>
          <p:nvPr/>
        </p:nvGrpSpPr>
        <p:grpSpPr>
          <a:xfrm>
            <a:off x="5193343" y="3590925"/>
            <a:ext cx="1193525" cy="765732"/>
            <a:chOff x="5193343" y="3590925"/>
            <a:chExt cx="1193525" cy="765732"/>
          </a:xfrm>
        </p:grpSpPr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25794273-D810-7AE5-9146-B5D5B00721AD}"/>
                </a:ext>
              </a:extLst>
            </p:cNvPr>
            <p:cNvCxnSpPr>
              <a:cxnSpLocks/>
            </p:cNvCxnSpPr>
            <p:nvPr/>
          </p:nvCxnSpPr>
          <p:spPr>
            <a:xfrm>
              <a:off x="5193343" y="4340782"/>
              <a:ext cx="440165" cy="0"/>
            </a:xfrm>
            <a:prstGeom prst="straightConnector1">
              <a:avLst/>
            </a:prstGeom>
            <a:ln w="38100">
              <a:solidFill>
                <a:schemeClr val="accent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68CDEE22-E933-3BBB-5FB1-361D48E86817}"/>
                </a:ext>
              </a:extLst>
            </p:cNvPr>
            <p:cNvCxnSpPr>
              <a:cxnSpLocks/>
            </p:cNvCxnSpPr>
            <p:nvPr/>
          </p:nvCxnSpPr>
          <p:spPr>
            <a:xfrm>
              <a:off x="5609268" y="3606339"/>
              <a:ext cx="777600" cy="0"/>
            </a:xfrm>
            <a:prstGeom prst="straightConnector1">
              <a:avLst/>
            </a:prstGeom>
            <a:ln w="38100">
              <a:solidFill>
                <a:schemeClr val="accent2">
                  <a:lumMod val="50000"/>
                </a:schemeClr>
              </a:solidFill>
              <a:headEnd type="none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D1C519B2-BADD-D21B-A3D3-0711E6F82FFC}"/>
                </a:ext>
              </a:extLst>
            </p:cNvPr>
            <p:cNvCxnSpPr>
              <a:cxnSpLocks/>
            </p:cNvCxnSpPr>
            <p:nvPr/>
          </p:nvCxnSpPr>
          <p:spPr>
            <a:xfrm>
              <a:off x="5617736" y="3590925"/>
              <a:ext cx="0" cy="765732"/>
            </a:xfrm>
            <a:prstGeom prst="straightConnector1">
              <a:avLst/>
            </a:prstGeom>
            <a:ln w="38100">
              <a:solidFill>
                <a:schemeClr val="accent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0493FCEA-667E-B46F-C7D2-EB694AF7BD77}"/>
              </a:ext>
            </a:extLst>
          </p:cNvPr>
          <p:cNvGrpSpPr/>
          <p:nvPr/>
        </p:nvGrpSpPr>
        <p:grpSpPr>
          <a:xfrm>
            <a:off x="6386868" y="2901648"/>
            <a:ext cx="4579582" cy="945360"/>
            <a:chOff x="6386868" y="2901648"/>
            <a:chExt cx="4579582" cy="945360"/>
          </a:xfrm>
        </p:grpSpPr>
        <p:sp>
          <p:nvSpPr>
            <p:cNvPr id="41" name="사각형: 둥근 모서리 40">
              <a:extLst>
                <a:ext uri="{FF2B5EF4-FFF2-40B4-BE49-F238E27FC236}">
                  <a16:creationId xmlns:a16="http://schemas.microsoft.com/office/drawing/2014/main" id="{626386A7-4D3A-F801-5DB8-AB3A76592B9A}"/>
                </a:ext>
              </a:extLst>
            </p:cNvPr>
            <p:cNvSpPr/>
            <p:nvPr/>
          </p:nvSpPr>
          <p:spPr>
            <a:xfrm>
              <a:off x="9519386" y="3375988"/>
              <a:ext cx="1106906" cy="441131"/>
            </a:xfrm>
            <a:prstGeom prst="roundRect">
              <a:avLst>
                <a:gd name="adj" fmla="val 26357"/>
              </a:avLst>
            </a:prstGeom>
            <a:solidFill>
              <a:srgbClr val="FFF149"/>
            </a:solidFill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altLang="ko-KR" sz="20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6926C337-CF94-2EDC-AE15-6B661F1AEB97}"/>
                </a:ext>
              </a:extLst>
            </p:cNvPr>
            <p:cNvSpPr/>
            <p:nvPr/>
          </p:nvSpPr>
          <p:spPr>
            <a:xfrm>
              <a:off x="6386868" y="2901648"/>
              <a:ext cx="4579582" cy="359300"/>
            </a:xfrm>
            <a:prstGeom prst="roundRect">
              <a:avLst>
                <a:gd name="adj" fmla="val 28583"/>
              </a:avLst>
            </a:prstGeom>
            <a:solidFill>
              <a:schemeClr val="accent5">
                <a:lumMod val="50000"/>
              </a:schemeClr>
            </a:solidFill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VPN      +  V2P Offset =      PPN</a:t>
              </a:r>
              <a:endParaRPr lang="ko-KR" alt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5DABF9C0-CEC7-A2B8-B07D-5D922B29CB28}"/>
                </a:ext>
              </a:extLst>
            </p:cNvPr>
            <p:cNvSpPr/>
            <p:nvPr/>
          </p:nvSpPr>
          <p:spPr>
            <a:xfrm>
              <a:off x="6386868" y="3342469"/>
              <a:ext cx="4579582" cy="504539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chemeClr val="accent5">
                  <a:lumMod val="50000"/>
                </a:schemeClr>
              </a:solidFill>
              <a:prstDash val="solid"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0x103   +  0x100    =  0x203</a:t>
              </a:r>
              <a:endParaRPr lang="ko-KR" altLang="en-US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352EEBD-A43A-C837-1178-DAEE5DD7991A}"/>
              </a:ext>
            </a:extLst>
          </p:cNvPr>
          <p:cNvGrpSpPr/>
          <p:nvPr/>
        </p:nvGrpSpPr>
        <p:grpSpPr>
          <a:xfrm>
            <a:off x="7069768" y="2446072"/>
            <a:ext cx="1499557" cy="455576"/>
            <a:chOff x="7069768" y="2446072"/>
            <a:chExt cx="1499557" cy="455576"/>
          </a:xfrm>
        </p:grpSpPr>
        <p:cxnSp>
          <p:nvCxnSpPr>
            <p:cNvPr id="32" name="직선 화살표 연결선 31">
              <a:extLst>
                <a:ext uri="{FF2B5EF4-FFF2-40B4-BE49-F238E27FC236}">
                  <a16:creationId xmlns:a16="http://schemas.microsoft.com/office/drawing/2014/main" id="{5DEAB17D-8EF2-EFF6-0E84-18590ECECC80}"/>
                </a:ext>
              </a:extLst>
            </p:cNvPr>
            <p:cNvCxnSpPr>
              <a:cxnSpLocks/>
            </p:cNvCxnSpPr>
            <p:nvPr/>
          </p:nvCxnSpPr>
          <p:spPr>
            <a:xfrm>
              <a:off x="7069768" y="2465125"/>
              <a:ext cx="1499557" cy="0"/>
            </a:xfrm>
            <a:prstGeom prst="straightConnector1">
              <a:avLst/>
            </a:prstGeom>
            <a:ln w="38100">
              <a:solidFill>
                <a:schemeClr val="accent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화살표 연결선 33">
              <a:extLst>
                <a:ext uri="{FF2B5EF4-FFF2-40B4-BE49-F238E27FC236}">
                  <a16:creationId xmlns:a16="http://schemas.microsoft.com/office/drawing/2014/main" id="{9FE7AD96-4205-51A9-5826-2BBD1776B31D}"/>
                </a:ext>
              </a:extLst>
            </p:cNvPr>
            <p:cNvCxnSpPr>
              <a:cxnSpLocks/>
            </p:cNvCxnSpPr>
            <p:nvPr/>
          </p:nvCxnSpPr>
          <p:spPr>
            <a:xfrm>
              <a:off x="8569325" y="2446072"/>
              <a:ext cx="0" cy="455576"/>
            </a:xfrm>
            <a:prstGeom prst="straightConnector1">
              <a:avLst/>
            </a:prstGeom>
            <a:ln w="38100">
              <a:solidFill>
                <a:schemeClr val="accent2">
                  <a:lumMod val="50000"/>
                </a:schemeClr>
              </a:solidFill>
              <a:headEnd type="none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CBAD35A6-BAB6-8349-8234-CF5A59B0AA27}"/>
              </a:ext>
            </a:extLst>
          </p:cNvPr>
          <p:cNvSpPr/>
          <p:nvPr/>
        </p:nvSpPr>
        <p:spPr>
          <a:xfrm>
            <a:off x="2404058" y="4181354"/>
            <a:ext cx="3073756" cy="313533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C00000"/>
            </a:solidFill>
            <a:prstDash val="sysDash"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E99FA67D-7161-66AC-6517-9D9938487C42}"/>
              </a:ext>
            </a:extLst>
          </p:cNvPr>
          <p:cNvSpPr/>
          <p:nvPr/>
        </p:nvSpPr>
        <p:spPr>
          <a:xfrm>
            <a:off x="334906" y="4875096"/>
            <a:ext cx="7899773" cy="604811"/>
          </a:xfrm>
          <a:prstGeom prst="roundRect">
            <a:avLst>
              <a:gd name="adj" fmla="val 16109"/>
            </a:avLst>
          </a:prstGeom>
          <a:solidFill>
            <a:srgbClr val="FFFFDE"/>
          </a:solidFill>
          <a:ln w="57150">
            <a:solidFill>
              <a:schemeClr val="accent3">
                <a:lumMod val="50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Contiguous region maintains </a:t>
            </a:r>
            <a:r>
              <a:rPr lang="en-US" altLang="ko-KR" sz="21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same virtual-to-physical (V2P) offset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CA1499-C214-56B8-15F5-1197398A8D92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22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A3FF8-6D3E-39FE-EF69-1BF2DCD17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0C264A-A793-84E8-4EDB-D8B1594CBB01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Speculative Address Translation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49B658-2875-E16C-4A11-DDA8DAC5E60A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08C2F54-AF1B-22AB-51BC-46ADC21767C7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145DD9AF-1FC3-156C-7BDB-DCF721A4667D}"/>
              </a:ext>
            </a:extLst>
          </p:cNvPr>
          <p:cNvGrpSpPr/>
          <p:nvPr/>
        </p:nvGrpSpPr>
        <p:grpSpPr>
          <a:xfrm>
            <a:off x="1236132" y="2151554"/>
            <a:ext cx="9745134" cy="3382968"/>
            <a:chOff x="1236132" y="2151554"/>
            <a:chExt cx="9745134" cy="3382968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34DDC8EC-754A-7F59-B1BE-2173E0C95586}"/>
                </a:ext>
              </a:extLst>
            </p:cNvPr>
            <p:cNvSpPr/>
            <p:nvPr/>
          </p:nvSpPr>
          <p:spPr>
            <a:xfrm>
              <a:off x="1236132" y="2627440"/>
              <a:ext cx="9745134" cy="2907082"/>
            </a:xfrm>
            <a:prstGeom prst="roundRect">
              <a:avLst>
                <a:gd name="adj" fmla="val 9641"/>
              </a:avLst>
            </a:prstGeom>
            <a:noFill/>
            <a:ln w="38100">
              <a:solidFill>
                <a:schemeClr val="accent1">
                  <a:lumMod val="50000"/>
                </a:schemeClr>
              </a:solidFill>
              <a:prstDash val="dash"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b="1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 </a:t>
              </a:r>
              <a:endParaRPr lang="en-US" altLang="ko-K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238386B0-E841-13F7-4EE1-818A12A1A485}"/>
                </a:ext>
              </a:extLst>
            </p:cNvPr>
            <p:cNvSpPr/>
            <p:nvPr/>
          </p:nvSpPr>
          <p:spPr>
            <a:xfrm>
              <a:off x="3759199" y="2151554"/>
              <a:ext cx="4686300" cy="909025"/>
            </a:xfrm>
            <a:prstGeom prst="roundRect">
              <a:avLst>
                <a:gd name="adj" fmla="val 14416"/>
              </a:avLst>
            </a:prstGeom>
            <a:solidFill>
              <a:srgbClr val="F9F8E1"/>
            </a:solidFill>
            <a:ln w="28575">
              <a:solidFill>
                <a:schemeClr val="accent1">
                  <a:lumMod val="50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b="1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How to speculate? </a:t>
              </a:r>
              <a:endParaRPr lang="en-US" altLang="ko-K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BCACD925-8D00-4875-F009-DEECAE269BBB}"/>
              </a:ext>
            </a:extLst>
          </p:cNvPr>
          <p:cNvGrpSpPr/>
          <p:nvPr/>
        </p:nvGrpSpPr>
        <p:grpSpPr>
          <a:xfrm>
            <a:off x="5036981" y="3558984"/>
            <a:ext cx="5519773" cy="1181458"/>
            <a:chOff x="5036981" y="3558984"/>
            <a:chExt cx="5519773" cy="1181458"/>
          </a:xfrm>
        </p:grpSpPr>
        <p:sp>
          <p:nvSpPr>
            <p:cNvPr id="8" name="화살표: 왼쪽 7">
              <a:extLst>
                <a:ext uri="{FF2B5EF4-FFF2-40B4-BE49-F238E27FC236}">
                  <a16:creationId xmlns:a16="http://schemas.microsoft.com/office/drawing/2014/main" id="{97640E62-F701-EF62-B2E5-D7D9F0B8A791}"/>
                </a:ext>
              </a:extLst>
            </p:cNvPr>
            <p:cNvSpPr/>
            <p:nvPr/>
          </p:nvSpPr>
          <p:spPr>
            <a:xfrm flipH="1">
              <a:off x="5036981" y="3759828"/>
              <a:ext cx="1432148" cy="735935"/>
            </a:xfrm>
            <a:prstGeom prst="leftArrow">
              <a:avLst>
                <a:gd name="adj1" fmla="val 39228"/>
                <a:gd name="adj2" fmla="val 56987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81E9893C-23EF-8FD3-65BF-28A7380D6DAE}"/>
                </a:ext>
              </a:extLst>
            </p:cNvPr>
            <p:cNvSpPr/>
            <p:nvPr/>
          </p:nvSpPr>
          <p:spPr>
            <a:xfrm>
              <a:off x="6555966" y="3558984"/>
              <a:ext cx="4000788" cy="1181458"/>
            </a:xfrm>
            <a:prstGeom prst="roundRect">
              <a:avLst>
                <a:gd name="adj" fmla="val 14416"/>
              </a:avLst>
            </a:prstGeom>
            <a:solidFill>
              <a:schemeClr val="bg2">
                <a:lumMod val="9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dirty="0">
                  <a:solidFill>
                    <a:schemeClr val="tx1"/>
                  </a:solidFill>
                  <a:latin typeface="Abadi" panose="020F0502020204030204" pitchFamily="34" charset="0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➋ </a:t>
              </a:r>
              <a:r>
                <a:rPr lang="en-US" altLang="ko-KR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Implementation:</a:t>
              </a:r>
            </a:p>
            <a:p>
              <a:pPr algn="ctr"/>
              <a:r>
                <a:rPr lang="en-US" altLang="ko-KR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CAST</a:t>
              </a:r>
            </a:p>
          </p:txBody>
        </p:sp>
      </p:grp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0C78E7D0-A2ED-C09A-E9AA-1DC5B9C8CFC0}"/>
              </a:ext>
            </a:extLst>
          </p:cNvPr>
          <p:cNvSpPr/>
          <p:nvPr/>
        </p:nvSpPr>
        <p:spPr>
          <a:xfrm>
            <a:off x="1635248" y="3673284"/>
            <a:ext cx="4000788" cy="909025"/>
          </a:xfrm>
          <a:prstGeom prst="roundRect">
            <a:avLst>
              <a:gd name="adj" fmla="val 14416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>
                <a:solidFill>
                  <a:schemeClr val="tx1"/>
                </a:solidFill>
                <a:latin typeface="Abadi" panose="020F0502020204030204" pitchFamily="34" charset="0"/>
                <a:ea typeface="함초롬바탕" panose="02030604000101010101" pitchFamily="18" charset="-127"/>
                <a:cs typeface="함초롬바탕" panose="02030604000101010101" pitchFamily="18" charset="-127"/>
              </a:rPr>
              <a:t>➊ </a:t>
            </a:r>
            <a:r>
              <a:rPr lang="en-US" altLang="ko-K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Observation</a:t>
            </a:r>
          </a:p>
        </p:txBody>
      </p:sp>
    </p:spTree>
    <p:extLst>
      <p:ext uri="{BB962C8B-B14F-4D97-AF65-F5344CB8AC3E}">
        <p14:creationId xmlns:p14="http://schemas.microsoft.com/office/powerpoint/2010/main" val="1173585732"/>
      </p:ext>
    </p:extLst>
  </p:cSld>
  <p:clrMapOvr>
    <a:masterClrMapping/>
  </p:clrMapOvr>
  <p:transition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28AD1-2DEC-BE10-95CA-AC578A1AD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4F7EC03-E453-B041-4589-D3E3F6D75F01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Speculative Address Translation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B4A343-F318-80E6-F00E-AD15B53D6D7F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C945EA54-EE97-0DBF-7EA1-5088BDF081C8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22A111E1-5C41-108D-D6F7-D026AB23A64F}"/>
              </a:ext>
            </a:extLst>
          </p:cNvPr>
          <p:cNvGrpSpPr/>
          <p:nvPr/>
        </p:nvGrpSpPr>
        <p:grpSpPr>
          <a:xfrm>
            <a:off x="1236132" y="2151554"/>
            <a:ext cx="9745134" cy="3382968"/>
            <a:chOff x="1236132" y="2151554"/>
            <a:chExt cx="9745134" cy="3382968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75F7EC49-E2E0-84B5-148A-D645A5AA747C}"/>
                </a:ext>
              </a:extLst>
            </p:cNvPr>
            <p:cNvSpPr/>
            <p:nvPr/>
          </p:nvSpPr>
          <p:spPr>
            <a:xfrm>
              <a:off x="1236132" y="2627440"/>
              <a:ext cx="9745134" cy="2907082"/>
            </a:xfrm>
            <a:prstGeom prst="roundRect">
              <a:avLst>
                <a:gd name="adj" fmla="val 9641"/>
              </a:avLst>
            </a:prstGeom>
            <a:noFill/>
            <a:ln w="38100">
              <a:solidFill>
                <a:schemeClr val="accent1">
                  <a:lumMod val="50000"/>
                </a:schemeClr>
              </a:solidFill>
              <a:prstDash val="dash"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b="1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 </a:t>
              </a:r>
              <a:endParaRPr lang="en-US" altLang="ko-K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B3E7B04E-9239-2518-9A84-266D828C1C58}"/>
                </a:ext>
              </a:extLst>
            </p:cNvPr>
            <p:cNvSpPr/>
            <p:nvPr/>
          </p:nvSpPr>
          <p:spPr>
            <a:xfrm>
              <a:off x="3759199" y="2151554"/>
              <a:ext cx="4686300" cy="909025"/>
            </a:xfrm>
            <a:prstGeom prst="roundRect">
              <a:avLst>
                <a:gd name="adj" fmla="val 14416"/>
              </a:avLst>
            </a:prstGeom>
            <a:solidFill>
              <a:srgbClr val="F9F8E1"/>
            </a:solidFill>
            <a:ln w="28575">
              <a:solidFill>
                <a:schemeClr val="accent1">
                  <a:lumMod val="50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b="1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How to speculate? </a:t>
              </a:r>
              <a:endParaRPr lang="en-US" altLang="ko-K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F159A0BA-D74D-20BB-2B40-75C53723E31E}"/>
              </a:ext>
            </a:extLst>
          </p:cNvPr>
          <p:cNvGrpSpPr/>
          <p:nvPr/>
        </p:nvGrpSpPr>
        <p:grpSpPr>
          <a:xfrm>
            <a:off x="5036981" y="3558981"/>
            <a:ext cx="5519773" cy="1193490"/>
            <a:chOff x="5036981" y="3558981"/>
            <a:chExt cx="5519773" cy="1193490"/>
          </a:xfrm>
        </p:grpSpPr>
        <p:sp>
          <p:nvSpPr>
            <p:cNvPr id="8" name="화살표: 왼쪽 7">
              <a:extLst>
                <a:ext uri="{FF2B5EF4-FFF2-40B4-BE49-F238E27FC236}">
                  <a16:creationId xmlns:a16="http://schemas.microsoft.com/office/drawing/2014/main" id="{AB1E3C42-4916-F506-A210-01FFEB42FDE7}"/>
                </a:ext>
              </a:extLst>
            </p:cNvPr>
            <p:cNvSpPr/>
            <p:nvPr/>
          </p:nvSpPr>
          <p:spPr>
            <a:xfrm flipH="1">
              <a:off x="5036981" y="3759828"/>
              <a:ext cx="1432148" cy="735935"/>
            </a:xfrm>
            <a:prstGeom prst="leftArrow">
              <a:avLst>
                <a:gd name="adj1" fmla="val 39228"/>
                <a:gd name="adj2" fmla="val 56987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3D044F71-7B73-811F-B9DD-E2267EE80B64}"/>
                </a:ext>
              </a:extLst>
            </p:cNvPr>
            <p:cNvSpPr/>
            <p:nvPr/>
          </p:nvSpPr>
          <p:spPr>
            <a:xfrm>
              <a:off x="6555966" y="3558981"/>
              <a:ext cx="4000788" cy="1193490"/>
            </a:xfrm>
            <a:prstGeom prst="roundRect">
              <a:avLst>
                <a:gd name="adj" fmla="val 14416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rgbClr val="C00000"/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dirty="0">
                  <a:solidFill>
                    <a:schemeClr val="tx1"/>
                  </a:solidFill>
                  <a:latin typeface="Abadi" panose="020F0502020204030204" pitchFamily="34" charset="0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➋ </a:t>
              </a:r>
              <a:r>
                <a:rPr lang="en-US" altLang="ko-KR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Implementation:</a:t>
              </a:r>
            </a:p>
            <a:p>
              <a:pPr algn="ctr"/>
              <a:r>
                <a:rPr lang="en-US" altLang="ko-KR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CAST</a:t>
              </a:r>
            </a:p>
          </p:txBody>
        </p:sp>
      </p:grp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7AB72270-6819-0140-25F8-D619D9C3E390}"/>
              </a:ext>
            </a:extLst>
          </p:cNvPr>
          <p:cNvSpPr/>
          <p:nvPr/>
        </p:nvSpPr>
        <p:spPr>
          <a:xfrm>
            <a:off x="1635248" y="3673284"/>
            <a:ext cx="4000788" cy="909025"/>
          </a:xfrm>
          <a:prstGeom prst="roundRect">
            <a:avLst>
              <a:gd name="adj" fmla="val 14416"/>
            </a:avLst>
          </a:prstGeom>
          <a:solidFill>
            <a:schemeClr val="bg2">
              <a:lumMod val="90000"/>
            </a:schemeClr>
          </a:solidFill>
          <a:ln w="28575">
            <a:solidFill>
              <a:schemeClr val="accent1">
                <a:lumMod val="50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>
                <a:solidFill>
                  <a:schemeClr val="tx1"/>
                </a:solidFill>
                <a:latin typeface="Abadi" panose="020F0502020204030204" pitchFamily="34" charset="0"/>
                <a:ea typeface="함초롬바탕" panose="02030604000101010101" pitchFamily="18" charset="-127"/>
                <a:cs typeface="함초롬바탕" panose="02030604000101010101" pitchFamily="18" charset="-127"/>
              </a:rPr>
              <a:t>➊ </a:t>
            </a:r>
            <a:r>
              <a:rPr lang="en-US" altLang="ko-K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Observation</a:t>
            </a:r>
          </a:p>
        </p:txBody>
      </p:sp>
    </p:spTree>
    <p:extLst>
      <p:ext uri="{BB962C8B-B14F-4D97-AF65-F5344CB8AC3E}">
        <p14:creationId xmlns:p14="http://schemas.microsoft.com/office/powerpoint/2010/main" val="3626367143"/>
      </p:ext>
    </p:extLst>
  </p:cSld>
  <p:clrMapOvr>
    <a:masterClrMapping/>
  </p:clrMapOvr>
  <p:transition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2799C-A157-9C1D-E537-CEA3C2288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7B95F0D-4B0B-1ACE-12F2-D34985C4525F}"/>
              </a:ext>
            </a:extLst>
          </p:cNvPr>
          <p:cNvGrpSpPr/>
          <p:nvPr/>
        </p:nvGrpSpPr>
        <p:grpSpPr>
          <a:xfrm>
            <a:off x="574446" y="2651418"/>
            <a:ext cx="4903487" cy="2922850"/>
            <a:chOff x="574446" y="2651418"/>
            <a:chExt cx="4903487" cy="2922850"/>
          </a:xfrm>
        </p:grpSpPr>
        <p:cxnSp>
          <p:nvCxnSpPr>
            <p:cNvPr id="82" name="직선 연결선 81">
              <a:extLst>
                <a:ext uri="{FF2B5EF4-FFF2-40B4-BE49-F238E27FC236}">
                  <a16:creationId xmlns:a16="http://schemas.microsoft.com/office/drawing/2014/main" id="{BF90B11A-D8A2-1D7E-98F8-8EAE8B82A00E}"/>
                </a:ext>
              </a:extLst>
            </p:cNvPr>
            <p:cNvCxnSpPr>
              <a:cxnSpLocks/>
            </p:cNvCxnSpPr>
            <p:nvPr/>
          </p:nvCxnSpPr>
          <p:spPr>
            <a:xfrm>
              <a:off x="1804260" y="4481009"/>
              <a:ext cx="0" cy="556658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headEnd type="arrow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>
              <a:extLst>
                <a:ext uri="{FF2B5EF4-FFF2-40B4-BE49-F238E27FC236}">
                  <a16:creationId xmlns:a16="http://schemas.microsoft.com/office/drawing/2014/main" id="{ACA5E191-D367-E442-37C6-81A689592125}"/>
                </a:ext>
              </a:extLst>
            </p:cNvPr>
            <p:cNvCxnSpPr>
              <a:cxnSpLocks/>
            </p:cNvCxnSpPr>
            <p:nvPr/>
          </p:nvCxnSpPr>
          <p:spPr>
            <a:xfrm>
              <a:off x="1080608" y="2651418"/>
              <a:ext cx="0" cy="2386249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headEnd type="arrow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사각형: 둥근 모서리 68">
              <a:extLst>
                <a:ext uri="{FF2B5EF4-FFF2-40B4-BE49-F238E27FC236}">
                  <a16:creationId xmlns:a16="http://schemas.microsoft.com/office/drawing/2014/main" id="{79C8CA26-F03A-1EDF-888D-236476139558}"/>
                </a:ext>
              </a:extLst>
            </p:cNvPr>
            <p:cNvSpPr/>
            <p:nvPr/>
          </p:nvSpPr>
          <p:spPr>
            <a:xfrm>
              <a:off x="574446" y="4851052"/>
              <a:ext cx="4903487" cy="723216"/>
            </a:xfrm>
            <a:prstGeom prst="roundRect">
              <a:avLst>
                <a:gd name="adj" fmla="val 33347"/>
              </a:avLst>
            </a:prstGeom>
            <a:solidFill>
              <a:srgbClr val="FFFFDE"/>
            </a:solidFill>
            <a:ln w="57150">
              <a:solidFill>
                <a:schemeClr val="accent3">
                  <a:lumMod val="50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➊ </a:t>
              </a:r>
              <a:r>
                <a:rPr lang="en-US" altLang="ko-KR" sz="2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same load instructions </a:t>
              </a:r>
            </a:p>
            <a:p>
              <a:pPr algn="ctr"/>
              <a:r>
                <a:rPr lang="en-US" altLang="ko-KR" sz="2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likely touch </a:t>
              </a:r>
              <a:r>
                <a:rPr lang="en-US" altLang="ko-KR" sz="2100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 contiguous region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5D79066-3CC8-E04C-C0A3-7F65832B94A0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CAST: </a:t>
            </a:r>
            <a:r>
              <a:rPr lang="en-US" altLang="ko-KR" sz="4000" b="1" u="sng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C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ontiguity-</a:t>
            </a:r>
            <a:r>
              <a:rPr lang="en-US" altLang="ko-KR" sz="4000" b="1" u="sng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A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ware </a:t>
            </a:r>
            <a:r>
              <a:rPr lang="en-US" altLang="ko-KR" sz="4000" b="1" u="sng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S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peculative </a:t>
            </a:r>
            <a:r>
              <a:rPr lang="en-US" altLang="ko-KR" sz="4000" b="1" u="sng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T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ranslation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773B5835-CEB5-6778-7A52-ACF6711F05E9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사각형: 둥근 모서리 62">
            <a:extLst>
              <a:ext uri="{FF2B5EF4-FFF2-40B4-BE49-F238E27FC236}">
                <a16:creationId xmlns:a16="http://schemas.microsoft.com/office/drawing/2014/main" id="{CCF08A6C-B50E-21C9-917A-C613086B9401}"/>
              </a:ext>
            </a:extLst>
          </p:cNvPr>
          <p:cNvSpPr/>
          <p:nvPr/>
        </p:nvSpPr>
        <p:spPr>
          <a:xfrm>
            <a:off x="2962124" y="1818300"/>
            <a:ext cx="2889807" cy="359300"/>
          </a:xfrm>
          <a:prstGeom prst="roundRect">
            <a:avLst>
              <a:gd name="adj" fmla="val 28583"/>
            </a:avLst>
          </a:prstGeom>
          <a:solidFill>
            <a:schemeClr val="accent1">
              <a:lumMod val="50000"/>
            </a:schemeClr>
          </a:solidFill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page table</a:t>
            </a:r>
            <a:endParaRPr lang="ko-KR" altLang="en-U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E8377CF9-8938-9982-EA33-B3C42CAEDB5A}"/>
              </a:ext>
            </a:extLst>
          </p:cNvPr>
          <p:cNvSpPr/>
          <p:nvPr/>
        </p:nvSpPr>
        <p:spPr>
          <a:xfrm>
            <a:off x="2962125" y="2288801"/>
            <a:ext cx="2889807" cy="2276062"/>
          </a:xfrm>
          <a:prstGeom prst="rect">
            <a:avLst/>
          </a:prstGeom>
          <a:solidFill>
            <a:schemeClr val="bg1"/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0x000        PPN 0x100</a:t>
            </a:r>
            <a:b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0x001        PPN 0x101</a:t>
            </a:r>
          </a:p>
          <a:p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0x002        PPN 0x102</a:t>
            </a:r>
          </a:p>
          <a:p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0x003</a:t>
            </a:r>
          </a:p>
          <a:p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0x004        PPN 0x104</a:t>
            </a:r>
          </a:p>
          <a:p>
            <a:endParaRPr lang="en-US" altLang="ko-KR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0x1FF        PPN 0x2FF</a:t>
            </a:r>
          </a:p>
        </p:txBody>
      </p:sp>
      <p:sp>
        <p:nvSpPr>
          <p:cNvPr id="65" name="사각형: 둥근 모서리 64">
            <a:extLst>
              <a:ext uri="{FF2B5EF4-FFF2-40B4-BE49-F238E27FC236}">
                <a16:creationId xmlns:a16="http://schemas.microsoft.com/office/drawing/2014/main" id="{DB25839E-95EF-9071-1CDC-133BBA91EC1E}"/>
              </a:ext>
            </a:extLst>
          </p:cNvPr>
          <p:cNvSpPr/>
          <p:nvPr/>
        </p:nvSpPr>
        <p:spPr>
          <a:xfrm rot="5400000">
            <a:off x="4202848" y="2621214"/>
            <a:ext cx="408356" cy="2889807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· · </a:t>
            </a:r>
            <a:endParaRPr lang="ko-KR" altLang="en-US" sz="22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사각형: 둥근 모서리 67">
            <a:extLst>
              <a:ext uri="{FF2B5EF4-FFF2-40B4-BE49-F238E27FC236}">
                <a16:creationId xmlns:a16="http://schemas.microsoft.com/office/drawing/2014/main" id="{CBBB9EBB-2B08-3D1E-4F6F-9AAEBAD1CC68}"/>
              </a:ext>
            </a:extLst>
          </p:cNvPr>
          <p:cNvSpPr/>
          <p:nvPr/>
        </p:nvSpPr>
        <p:spPr>
          <a:xfrm>
            <a:off x="5911199" y="2349487"/>
            <a:ext cx="2007251" cy="2908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V2P Offset</a:t>
            </a:r>
            <a:r>
              <a:rPr lang="en-US" altLang="ko-KR" sz="2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= 0x100</a:t>
            </a:r>
            <a:endParaRPr lang="en-US" altLang="ko-KR" sz="20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0" name="직선 연결선 69">
            <a:extLst>
              <a:ext uri="{FF2B5EF4-FFF2-40B4-BE49-F238E27FC236}">
                <a16:creationId xmlns:a16="http://schemas.microsoft.com/office/drawing/2014/main" id="{08018F0D-BE25-7DE9-F624-D721E50A0AC5}"/>
              </a:ext>
            </a:extLst>
          </p:cNvPr>
          <p:cNvCxnSpPr>
            <a:cxnSpLocks/>
          </p:cNvCxnSpPr>
          <p:nvPr/>
        </p:nvCxnSpPr>
        <p:spPr>
          <a:xfrm flipH="1">
            <a:off x="2582326" y="2487481"/>
            <a:ext cx="379797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arrow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사각형: 둥근 모서리 72">
            <a:extLst>
              <a:ext uri="{FF2B5EF4-FFF2-40B4-BE49-F238E27FC236}">
                <a16:creationId xmlns:a16="http://schemas.microsoft.com/office/drawing/2014/main" id="{DB317509-D5DD-2F87-8A37-CD7088E634D1}"/>
              </a:ext>
            </a:extLst>
          </p:cNvPr>
          <p:cNvSpPr/>
          <p:nvPr/>
        </p:nvSpPr>
        <p:spPr>
          <a:xfrm>
            <a:off x="247477" y="2337885"/>
            <a:ext cx="2425363" cy="313533"/>
          </a:xfrm>
          <a:prstGeom prst="roundRect">
            <a:avLst>
              <a:gd name="adj" fmla="val 18228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accent3">
                <a:lumMod val="50000"/>
              </a:schemeClr>
            </a:solidFill>
            <a:prstDash val="sysDash"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 1 (PC 0x01)</a:t>
            </a:r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85577D3C-F4E3-86C7-C4C9-F6D08A321F53}"/>
              </a:ext>
            </a:extLst>
          </p:cNvPr>
          <p:cNvCxnSpPr>
            <a:cxnSpLocks/>
          </p:cNvCxnSpPr>
          <p:nvPr/>
        </p:nvCxnSpPr>
        <p:spPr>
          <a:xfrm flipH="1">
            <a:off x="2672840" y="4349710"/>
            <a:ext cx="289283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arrow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사각형: 둥근 모서리 74">
            <a:extLst>
              <a:ext uri="{FF2B5EF4-FFF2-40B4-BE49-F238E27FC236}">
                <a16:creationId xmlns:a16="http://schemas.microsoft.com/office/drawing/2014/main" id="{6D55CBF8-D232-EF2C-80E4-48AD8B6E2030}"/>
              </a:ext>
            </a:extLst>
          </p:cNvPr>
          <p:cNvSpPr/>
          <p:nvPr/>
        </p:nvSpPr>
        <p:spPr>
          <a:xfrm>
            <a:off x="247477" y="4173559"/>
            <a:ext cx="2425363" cy="313533"/>
          </a:xfrm>
          <a:prstGeom prst="roundRect">
            <a:avLst>
              <a:gd name="adj" fmla="val 24304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accent3">
                <a:lumMod val="50000"/>
              </a:schemeClr>
            </a:solidFill>
            <a:prstDash val="sysDash"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 2 (PC 0x01)</a:t>
            </a:r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사각형: 둥근 모서리 61">
            <a:extLst>
              <a:ext uri="{FF2B5EF4-FFF2-40B4-BE49-F238E27FC236}">
                <a16:creationId xmlns:a16="http://schemas.microsoft.com/office/drawing/2014/main" id="{58312A26-ED22-BD6E-99C3-1C6A9BAC45EB}"/>
              </a:ext>
            </a:extLst>
          </p:cNvPr>
          <p:cNvSpPr/>
          <p:nvPr/>
        </p:nvSpPr>
        <p:spPr>
          <a:xfrm>
            <a:off x="2963689" y="2361522"/>
            <a:ext cx="4954761" cy="290801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accent4">
                <a:lumMod val="50000"/>
              </a:schemeClr>
            </a:solidFill>
            <a:prstDash val="sysDash"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사각형: 둥근 모서리 93">
            <a:extLst>
              <a:ext uri="{FF2B5EF4-FFF2-40B4-BE49-F238E27FC236}">
                <a16:creationId xmlns:a16="http://schemas.microsoft.com/office/drawing/2014/main" id="{3D909A0C-4E25-E58D-E0CA-A800842A2DB5}"/>
              </a:ext>
            </a:extLst>
          </p:cNvPr>
          <p:cNvSpPr/>
          <p:nvPr/>
        </p:nvSpPr>
        <p:spPr>
          <a:xfrm>
            <a:off x="5911198" y="4182193"/>
            <a:ext cx="2007251" cy="2908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V2P Offset</a:t>
            </a:r>
            <a:r>
              <a:rPr lang="en-US" altLang="ko-KR" sz="2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= 0x100</a:t>
            </a:r>
            <a:endParaRPr lang="en-US" altLang="ko-KR" sz="20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사각형: 둥근 모서리 94">
            <a:extLst>
              <a:ext uri="{FF2B5EF4-FFF2-40B4-BE49-F238E27FC236}">
                <a16:creationId xmlns:a16="http://schemas.microsoft.com/office/drawing/2014/main" id="{1F96EA93-7D73-7420-C45D-71240684BBE2}"/>
              </a:ext>
            </a:extLst>
          </p:cNvPr>
          <p:cNvSpPr/>
          <p:nvPr/>
        </p:nvSpPr>
        <p:spPr>
          <a:xfrm>
            <a:off x="2963688" y="4190208"/>
            <a:ext cx="4954761" cy="290801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accent4">
                <a:lumMod val="50000"/>
              </a:schemeClr>
            </a:solidFill>
            <a:prstDash val="sysDash"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D5D0D4-6A8D-D6AC-870F-08C69F4CC028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72529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/>
      <p:bldP spid="68" grpId="0" animBg="1"/>
      <p:bldP spid="73" grpId="0" animBg="1"/>
      <p:bldP spid="75" grpId="0" animBg="1"/>
      <p:bldP spid="62" grpId="0" animBg="1"/>
      <p:bldP spid="94" grpId="0" animBg="1"/>
      <p:bldP spid="9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F16EA-D6D1-0ECB-B4CF-AC60BC247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F1083A-C246-C2F6-DDC6-634F5D7A61A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CAST: </a:t>
            </a:r>
            <a:r>
              <a:rPr lang="en-US" altLang="ko-KR" sz="4000" b="1" u="sng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C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ontiguity-</a:t>
            </a:r>
            <a:r>
              <a:rPr lang="en-US" altLang="ko-KR" sz="4000" b="1" u="sng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A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ware </a:t>
            </a:r>
            <a:r>
              <a:rPr lang="en-US" altLang="ko-KR" sz="4000" b="1" u="sng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S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peculative </a:t>
            </a:r>
            <a:r>
              <a:rPr lang="en-US" altLang="ko-KR" sz="4000" b="1" u="sng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T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ranslation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E1B7A7C-26F1-8459-F2E9-78DE882BF55F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표 33">
            <a:extLst>
              <a:ext uri="{FF2B5EF4-FFF2-40B4-BE49-F238E27FC236}">
                <a16:creationId xmlns:a16="http://schemas.microsoft.com/office/drawing/2014/main" id="{E995DD03-1BA6-7D73-90D5-1E9041C5A8B4}"/>
              </a:ext>
            </a:extLst>
          </p:cNvPr>
          <p:cNvGraphicFramePr>
            <a:graphicFrameLocks noGrp="1"/>
          </p:cNvGraphicFramePr>
          <p:nvPr/>
        </p:nvGraphicFramePr>
        <p:xfrm>
          <a:off x="8286961" y="2406160"/>
          <a:ext cx="3461385" cy="1706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181">
                  <a:extLst>
                    <a:ext uri="{9D8B030D-6E8A-4147-A177-3AD203B41FA5}">
                      <a16:colId xmlns:a16="http://schemas.microsoft.com/office/drawing/2014/main" val="389320539"/>
                    </a:ext>
                  </a:extLst>
                </a:gridCol>
                <a:gridCol w="1364398">
                  <a:extLst>
                    <a:ext uri="{9D8B030D-6E8A-4147-A177-3AD203B41FA5}">
                      <a16:colId xmlns:a16="http://schemas.microsoft.com/office/drawing/2014/main" val="713393712"/>
                    </a:ext>
                  </a:extLst>
                </a:gridCol>
                <a:gridCol w="1315806">
                  <a:extLst>
                    <a:ext uri="{9D8B030D-6E8A-4147-A177-3AD203B41FA5}">
                      <a16:colId xmlns:a16="http://schemas.microsoft.com/office/drawing/2014/main" val="1554811605"/>
                    </a:ext>
                  </a:extLst>
                </a:gridCol>
              </a:tblGrid>
              <a:tr h="5174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</a:t>
                      </a:r>
                      <a:endParaRPr lang="ko-KR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 count</a:t>
                      </a:r>
                      <a:endParaRPr lang="ko-KR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V2P Offset</a:t>
                      </a:r>
                      <a:endParaRPr lang="ko-KR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547820"/>
                  </a:ext>
                </a:extLst>
              </a:tr>
              <a:tr h="2924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0x03</a:t>
                      </a:r>
                      <a:endParaRPr lang="ko-KR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45464"/>
                  </a:ext>
                </a:extLst>
              </a:tr>
              <a:tr h="2924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0x01</a:t>
                      </a:r>
                      <a:endParaRPr lang="ko-KR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</a:t>
                      </a:r>
                      <a:r>
                        <a:rPr lang="en-US" altLang="ko-KR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ko-KR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en-US" altLang="ko-KR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ko-KR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ko-KR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0x100</a:t>
                      </a:r>
                      <a:endParaRPr lang="ko-KR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638514"/>
                  </a:ext>
                </a:extLst>
              </a:tr>
              <a:tr h="2924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0x05</a:t>
                      </a:r>
                      <a:endParaRPr lang="ko-KR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804467"/>
                  </a:ext>
                </a:extLst>
              </a:tr>
            </a:tbl>
          </a:graphicData>
        </a:graphic>
      </p:graphicFrame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BC74FAAA-07A4-9BBE-3E6E-A738E4B268B8}"/>
              </a:ext>
            </a:extLst>
          </p:cNvPr>
          <p:cNvSpPr/>
          <p:nvPr/>
        </p:nvSpPr>
        <p:spPr>
          <a:xfrm>
            <a:off x="8235952" y="1979320"/>
            <a:ext cx="3581395" cy="348053"/>
          </a:xfrm>
          <a:prstGeom prst="roundRect">
            <a:avLst>
              <a:gd name="adj" fmla="val 20069"/>
            </a:avLst>
          </a:prstGeom>
          <a:solidFill>
            <a:schemeClr val="accent2">
              <a:lumMod val="50000"/>
            </a:schemeClr>
          </a:solidFill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i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apping </a:t>
            </a:r>
            <a:r>
              <a:rPr lang="en-US" altLang="ko-KR" sz="2000" i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ffset </a:t>
            </a:r>
            <a:r>
              <a:rPr lang="en-US" altLang="ko-KR" sz="2000" i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etection Table</a:t>
            </a:r>
          </a:p>
        </p:txBody>
      </p:sp>
      <p:sp>
        <p:nvSpPr>
          <p:cNvPr id="63" name="사각형: 둥근 모서리 62">
            <a:extLst>
              <a:ext uri="{FF2B5EF4-FFF2-40B4-BE49-F238E27FC236}">
                <a16:creationId xmlns:a16="http://schemas.microsoft.com/office/drawing/2014/main" id="{F0EA23DB-CD14-B6A9-9D25-01F2DB222206}"/>
              </a:ext>
            </a:extLst>
          </p:cNvPr>
          <p:cNvSpPr/>
          <p:nvPr/>
        </p:nvSpPr>
        <p:spPr>
          <a:xfrm>
            <a:off x="2962124" y="1818300"/>
            <a:ext cx="2889807" cy="359300"/>
          </a:xfrm>
          <a:prstGeom prst="roundRect">
            <a:avLst>
              <a:gd name="adj" fmla="val 28583"/>
            </a:avLst>
          </a:prstGeom>
          <a:solidFill>
            <a:schemeClr val="accent1">
              <a:lumMod val="50000"/>
            </a:schemeClr>
          </a:solidFill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page table</a:t>
            </a:r>
            <a:endParaRPr lang="ko-KR" altLang="en-U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618CA4F0-73B4-5095-FB2F-1366BF735B76}"/>
              </a:ext>
            </a:extLst>
          </p:cNvPr>
          <p:cNvSpPr/>
          <p:nvPr/>
        </p:nvSpPr>
        <p:spPr>
          <a:xfrm>
            <a:off x="2962125" y="2288801"/>
            <a:ext cx="2889807" cy="2276062"/>
          </a:xfrm>
          <a:prstGeom prst="rect">
            <a:avLst/>
          </a:prstGeom>
          <a:solidFill>
            <a:schemeClr val="bg1"/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0x000        PPN 0x100</a:t>
            </a:r>
            <a:b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0x001        PPN 0x101</a:t>
            </a:r>
          </a:p>
          <a:p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0x002        PPN 0x102</a:t>
            </a:r>
          </a:p>
          <a:p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0x003</a:t>
            </a:r>
          </a:p>
          <a:p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0x004        PPN 0x104</a:t>
            </a:r>
          </a:p>
          <a:p>
            <a:endParaRPr lang="en-US" altLang="ko-KR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0x1FF        PPN 0x2FF</a:t>
            </a:r>
          </a:p>
        </p:txBody>
      </p:sp>
      <p:sp>
        <p:nvSpPr>
          <p:cNvPr id="65" name="사각형: 둥근 모서리 64">
            <a:extLst>
              <a:ext uri="{FF2B5EF4-FFF2-40B4-BE49-F238E27FC236}">
                <a16:creationId xmlns:a16="http://schemas.microsoft.com/office/drawing/2014/main" id="{E444F36F-2C4D-5D88-FA63-16074F36C65F}"/>
              </a:ext>
            </a:extLst>
          </p:cNvPr>
          <p:cNvSpPr/>
          <p:nvPr/>
        </p:nvSpPr>
        <p:spPr>
          <a:xfrm rot="5400000">
            <a:off x="4202848" y="2621214"/>
            <a:ext cx="408356" cy="2889807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· · </a:t>
            </a:r>
            <a:endParaRPr lang="ko-KR" altLang="en-US" sz="22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사각형: 둥근 모서리 67">
            <a:extLst>
              <a:ext uri="{FF2B5EF4-FFF2-40B4-BE49-F238E27FC236}">
                <a16:creationId xmlns:a16="http://schemas.microsoft.com/office/drawing/2014/main" id="{DE3DC2B2-0559-0992-A07B-2F2CBBFA3889}"/>
              </a:ext>
            </a:extLst>
          </p:cNvPr>
          <p:cNvSpPr/>
          <p:nvPr/>
        </p:nvSpPr>
        <p:spPr>
          <a:xfrm>
            <a:off x="5911199" y="2349487"/>
            <a:ext cx="2007251" cy="2908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V2P Offset</a:t>
            </a:r>
            <a:r>
              <a:rPr lang="en-US" altLang="ko-KR" sz="2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= 0x100</a:t>
            </a:r>
            <a:endParaRPr lang="en-US" altLang="ko-KR" sz="20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0" name="직선 연결선 69">
            <a:extLst>
              <a:ext uri="{FF2B5EF4-FFF2-40B4-BE49-F238E27FC236}">
                <a16:creationId xmlns:a16="http://schemas.microsoft.com/office/drawing/2014/main" id="{01456EAC-F3B5-68E0-2526-DB9A25AB53AD}"/>
              </a:ext>
            </a:extLst>
          </p:cNvPr>
          <p:cNvCxnSpPr>
            <a:cxnSpLocks/>
          </p:cNvCxnSpPr>
          <p:nvPr/>
        </p:nvCxnSpPr>
        <p:spPr>
          <a:xfrm flipH="1">
            <a:off x="2582326" y="2487481"/>
            <a:ext cx="379797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arrow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사각형: 둥근 모서리 72">
            <a:extLst>
              <a:ext uri="{FF2B5EF4-FFF2-40B4-BE49-F238E27FC236}">
                <a16:creationId xmlns:a16="http://schemas.microsoft.com/office/drawing/2014/main" id="{E0D8974A-E566-E081-86F2-5EF5C2589B9E}"/>
              </a:ext>
            </a:extLst>
          </p:cNvPr>
          <p:cNvSpPr/>
          <p:nvPr/>
        </p:nvSpPr>
        <p:spPr>
          <a:xfrm>
            <a:off x="247477" y="2337885"/>
            <a:ext cx="2425363" cy="313533"/>
          </a:xfrm>
          <a:prstGeom prst="roundRect">
            <a:avLst>
              <a:gd name="adj" fmla="val 18228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accent3">
                <a:lumMod val="50000"/>
              </a:schemeClr>
            </a:solidFill>
            <a:prstDash val="sysDash"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 1 (PC 0x01)</a:t>
            </a:r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915B49EF-BCF5-6361-B567-5C914935C621}"/>
              </a:ext>
            </a:extLst>
          </p:cNvPr>
          <p:cNvCxnSpPr>
            <a:cxnSpLocks/>
          </p:cNvCxnSpPr>
          <p:nvPr/>
        </p:nvCxnSpPr>
        <p:spPr>
          <a:xfrm flipH="1">
            <a:off x="2672840" y="4349710"/>
            <a:ext cx="289283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arrow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id="{660514D8-55F0-7C03-7571-B6038CE1ACAD}"/>
              </a:ext>
            </a:extLst>
          </p:cNvPr>
          <p:cNvCxnSpPr>
            <a:cxnSpLocks/>
          </p:cNvCxnSpPr>
          <p:nvPr/>
        </p:nvCxnSpPr>
        <p:spPr>
          <a:xfrm>
            <a:off x="1804260" y="4481009"/>
            <a:ext cx="0" cy="55665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arrow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>
            <a:extLst>
              <a:ext uri="{FF2B5EF4-FFF2-40B4-BE49-F238E27FC236}">
                <a16:creationId xmlns:a16="http://schemas.microsoft.com/office/drawing/2014/main" id="{ED69EEF0-8E5C-E0BC-6341-0301982D26F2}"/>
              </a:ext>
            </a:extLst>
          </p:cNvPr>
          <p:cNvCxnSpPr>
            <a:cxnSpLocks/>
          </p:cNvCxnSpPr>
          <p:nvPr/>
        </p:nvCxnSpPr>
        <p:spPr>
          <a:xfrm>
            <a:off x="1080608" y="2651418"/>
            <a:ext cx="0" cy="2386249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arrow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사각형: 둥근 모서리 74">
            <a:extLst>
              <a:ext uri="{FF2B5EF4-FFF2-40B4-BE49-F238E27FC236}">
                <a16:creationId xmlns:a16="http://schemas.microsoft.com/office/drawing/2014/main" id="{C2A14D93-3A7F-7174-1998-C1306A3AEAB9}"/>
              </a:ext>
            </a:extLst>
          </p:cNvPr>
          <p:cNvSpPr/>
          <p:nvPr/>
        </p:nvSpPr>
        <p:spPr>
          <a:xfrm>
            <a:off x="247477" y="4173559"/>
            <a:ext cx="2425363" cy="313533"/>
          </a:xfrm>
          <a:prstGeom prst="roundRect">
            <a:avLst>
              <a:gd name="adj" fmla="val 24304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accent3">
                <a:lumMod val="50000"/>
              </a:schemeClr>
            </a:solidFill>
            <a:prstDash val="sysDash"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 2 (PC 0x01)</a:t>
            </a:r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사각형: 둥근 모서리 61">
            <a:extLst>
              <a:ext uri="{FF2B5EF4-FFF2-40B4-BE49-F238E27FC236}">
                <a16:creationId xmlns:a16="http://schemas.microsoft.com/office/drawing/2014/main" id="{E18157ED-EB0E-79F6-9668-8AFB8525A6EF}"/>
              </a:ext>
            </a:extLst>
          </p:cNvPr>
          <p:cNvSpPr/>
          <p:nvPr/>
        </p:nvSpPr>
        <p:spPr>
          <a:xfrm>
            <a:off x="2963689" y="2361522"/>
            <a:ext cx="4954761" cy="290801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accent4">
                <a:lumMod val="50000"/>
              </a:schemeClr>
            </a:solidFill>
            <a:prstDash val="sysDash"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0" name="직선 연결선 89">
            <a:extLst>
              <a:ext uri="{FF2B5EF4-FFF2-40B4-BE49-F238E27FC236}">
                <a16:creationId xmlns:a16="http://schemas.microsoft.com/office/drawing/2014/main" id="{2808B789-1882-A252-7756-84F31B83D0FC}"/>
              </a:ext>
            </a:extLst>
          </p:cNvPr>
          <p:cNvCxnSpPr>
            <a:cxnSpLocks/>
          </p:cNvCxnSpPr>
          <p:nvPr/>
        </p:nvCxnSpPr>
        <p:spPr>
          <a:xfrm flipH="1">
            <a:off x="6502622" y="3402821"/>
            <a:ext cx="1784561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headEnd type="arrow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>
            <a:extLst>
              <a:ext uri="{FF2B5EF4-FFF2-40B4-BE49-F238E27FC236}">
                <a16:creationId xmlns:a16="http://schemas.microsoft.com/office/drawing/2014/main" id="{385E34DE-9026-C182-B641-90195F4407B3}"/>
              </a:ext>
            </a:extLst>
          </p:cNvPr>
          <p:cNvCxnSpPr>
            <a:cxnSpLocks/>
          </p:cNvCxnSpPr>
          <p:nvPr/>
        </p:nvCxnSpPr>
        <p:spPr>
          <a:xfrm>
            <a:off x="6517218" y="2664118"/>
            <a:ext cx="0" cy="74471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사각형: 둥근 모서리 93">
            <a:extLst>
              <a:ext uri="{FF2B5EF4-FFF2-40B4-BE49-F238E27FC236}">
                <a16:creationId xmlns:a16="http://schemas.microsoft.com/office/drawing/2014/main" id="{1913033D-B510-03C2-FFC8-4CF99C5F9B5B}"/>
              </a:ext>
            </a:extLst>
          </p:cNvPr>
          <p:cNvSpPr/>
          <p:nvPr/>
        </p:nvSpPr>
        <p:spPr>
          <a:xfrm>
            <a:off x="5911198" y="4182193"/>
            <a:ext cx="2007251" cy="2908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V2P Offset</a:t>
            </a:r>
            <a:r>
              <a:rPr lang="en-US" altLang="ko-KR" sz="2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= 0x100</a:t>
            </a:r>
            <a:endParaRPr lang="en-US" altLang="ko-KR" sz="20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사각형: 둥근 모서리 94">
            <a:extLst>
              <a:ext uri="{FF2B5EF4-FFF2-40B4-BE49-F238E27FC236}">
                <a16:creationId xmlns:a16="http://schemas.microsoft.com/office/drawing/2014/main" id="{E19F8509-74D7-E224-2BAA-A0CB452BB06F}"/>
              </a:ext>
            </a:extLst>
          </p:cNvPr>
          <p:cNvSpPr/>
          <p:nvPr/>
        </p:nvSpPr>
        <p:spPr>
          <a:xfrm>
            <a:off x="2963688" y="4190208"/>
            <a:ext cx="4954761" cy="290801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accent4">
                <a:lumMod val="50000"/>
              </a:schemeClr>
            </a:solidFill>
            <a:prstDash val="sysDash"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사각형: 둥근 모서리 100">
            <a:extLst>
              <a:ext uri="{FF2B5EF4-FFF2-40B4-BE49-F238E27FC236}">
                <a16:creationId xmlns:a16="http://schemas.microsoft.com/office/drawing/2014/main" id="{32BC46A0-09C6-4A47-C90C-2D448B0995AC}"/>
              </a:ext>
            </a:extLst>
          </p:cNvPr>
          <p:cNvSpPr/>
          <p:nvPr/>
        </p:nvSpPr>
        <p:spPr>
          <a:xfrm>
            <a:off x="5683485" y="4863062"/>
            <a:ext cx="6432314" cy="723216"/>
          </a:xfrm>
          <a:prstGeom prst="roundRect">
            <a:avLst>
              <a:gd name="adj" fmla="val 33347"/>
            </a:avLst>
          </a:prstGeom>
          <a:solidFill>
            <a:srgbClr val="FFFFDE"/>
          </a:solidFill>
          <a:ln w="57150">
            <a:solidFill>
              <a:schemeClr val="accent4">
                <a:lumMod val="50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latin typeface="Abadi" panose="020F0502020204030204" pitchFamily="34" charset="0"/>
                <a:ea typeface="함초롬바탕" panose="02030604000101010101" pitchFamily="18" charset="-127"/>
                <a:cs typeface="함초롬바탕" panose="02030604000101010101" pitchFamily="18" charset="-127"/>
              </a:rPr>
              <a:t>➋</a:t>
            </a:r>
            <a:r>
              <a:rPr lang="en-US" altLang="ko-KR" sz="2400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 </a:t>
            </a:r>
            <a:r>
              <a:rPr lang="en-US" altLang="ko-KR" sz="2100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MOD table tracks V2P offset for each load instructions</a:t>
            </a:r>
            <a:endParaRPr lang="en-US" altLang="ko-KR" sz="2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7" name="직선 연결선 96">
            <a:extLst>
              <a:ext uri="{FF2B5EF4-FFF2-40B4-BE49-F238E27FC236}">
                <a16:creationId xmlns:a16="http://schemas.microsoft.com/office/drawing/2014/main" id="{6D4B08D3-8BCC-6B78-3DFD-E0D9F58681F1}"/>
              </a:ext>
            </a:extLst>
          </p:cNvPr>
          <p:cNvCxnSpPr>
            <a:cxnSpLocks/>
          </p:cNvCxnSpPr>
          <p:nvPr/>
        </p:nvCxnSpPr>
        <p:spPr>
          <a:xfrm>
            <a:off x="6518889" y="3615546"/>
            <a:ext cx="0" cy="57783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167B15E-7280-44B3-A062-FC89E5A7CD24}"/>
              </a:ext>
            </a:extLst>
          </p:cNvPr>
          <p:cNvCxnSpPr>
            <a:cxnSpLocks/>
          </p:cNvCxnSpPr>
          <p:nvPr/>
        </p:nvCxnSpPr>
        <p:spPr>
          <a:xfrm flipH="1">
            <a:off x="6500440" y="3634596"/>
            <a:ext cx="1784561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headEnd type="arrow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D3B7D43-433A-2935-8DB0-F9A52C2F90A2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31D9FA7D-BCAE-1439-2F69-717E04BA7854}"/>
              </a:ext>
            </a:extLst>
          </p:cNvPr>
          <p:cNvSpPr/>
          <p:nvPr/>
        </p:nvSpPr>
        <p:spPr>
          <a:xfrm>
            <a:off x="574446" y="4851052"/>
            <a:ext cx="4903487" cy="723216"/>
          </a:xfrm>
          <a:prstGeom prst="roundRect">
            <a:avLst>
              <a:gd name="adj" fmla="val 33347"/>
            </a:avLst>
          </a:prstGeom>
          <a:solidFill>
            <a:srgbClr val="FFFFDE"/>
          </a:solidFill>
          <a:ln w="57150">
            <a:solidFill>
              <a:schemeClr val="accent3">
                <a:lumMod val="50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➊ </a:t>
            </a:r>
            <a:r>
              <a:rPr lang="en-US" altLang="ko-KR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same load instructions </a:t>
            </a:r>
          </a:p>
          <a:p>
            <a:pPr algn="ctr"/>
            <a:r>
              <a:rPr lang="en-US" altLang="ko-KR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likely touch </a:t>
            </a:r>
            <a:r>
              <a:rPr lang="en-US" altLang="ko-KR" sz="21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contiguous region</a:t>
            </a:r>
          </a:p>
        </p:txBody>
      </p:sp>
    </p:spTree>
    <p:extLst>
      <p:ext uri="{BB962C8B-B14F-4D97-AF65-F5344CB8AC3E}">
        <p14:creationId xmlns:p14="http://schemas.microsoft.com/office/powerpoint/2010/main" val="372506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0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DAB8594E-EF9B-9A91-BE06-C33DC935D41F}"/>
              </a:ext>
            </a:extLst>
          </p:cNvPr>
          <p:cNvSpPr/>
          <p:nvPr/>
        </p:nvSpPr>
        <p:spPr>
          <a:xfrm>
            <a:off x="1797050" y="3741431"/>
            <a:ext cx="8616950" cy="2167602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화살표: 왼쪽 15">
            <a:extLst>
              <a:ext uri="{FF2B5EF4-FFF2-40B4-BE49-F238E27FC236}">
                <a16:creationId xmlns:a16="http://schemas.microsoft.com/office/drawing/2014/main" id="{3AC63601-44CF-264B-E9A7-74E7407523C1}"/>
              </a:ext>
            </a:extLst>
          </p:cNvPr>
          <p:cNvSpPr/>
          <p:nvPr/>
        </p:nvSpPr>
        <p:spPr>
          <a:xfrm rot="5400000" flipH="1">
            <a:off x="6501387" y="3190735"/>
            <a:ext cx="989819" cy="457949"/>
          </a:xfrm>
          <a:prstGeom prst="leftArrow">
            <a:avLst>
              <a:gd name="adj1" fmla="val 57814"/>
              <a:gd name="adj2" fmla="val 50000"/>
            </a:avLst>
          </a:prstGeom>
          <a:solidFill>
            <a:schemeClr val="bg2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A4FCD-2899-20E4-4EA8-5AC98CC62903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8D368-B591-2BE5-3C26-5AA99C80C97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GPUs in Heterogeneous Platform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3559C976-6AD3-8E58-334A-E54812D6E1D7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9BBF4462-9C72-ABBB-B27F-CF1F2D233523}"/>
              </a:ext>
            </a:extLst>
          </p:cNvPr>
          <p:cNvSpPr/>
          <p:nvPr/>
        </p:nvSpPr>
        <p:spPr>
          <a:xfrm>
            <a:off x="1980346" y="5066037"/>
            <a:ext cx="3252215" cy="672236"/>
          </a:xfrm>
          <a:prstGeom prst="roundRect">
            <a:avLst>
              <a:gd name="adj" fmla="val 10345"/>
            </a:avLst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 Memory</a:t>
            </a:r>
          </a:p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~X</a:t>
            </a:r>
            <a:r>
              <a: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TB</a:t>
            </a: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3DF8C2E1-0495-79B5-383C-38BA8C560CC1}"/>
              </a:ext>
            </a:extLst>
          </p:cNvPr>
          <p:cNvSpPr/>
          <p:nvPr/>
        </p:nvSpPr>
        <p:spPr>
          <a:xfrm>
            <a:off x="6064250" y="5068268"/>
            <a:ext cx="1778299" cy="690453"/>
          </a:xfrm>
          <a:prstGeom prst="roundRect">
            <a:avLst>
              <a:gd name="adj" fmla="val 7357"/>
            </a:avLst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Memory</a:t>
            </a:r>
          </a:p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~XX GB</a:t>
            </a:r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화살표: 위쪽/아래쪽 23">
            <a:extLst>
              <a:ext uri="{FF2B5EF4-FFF2-40B4-BE49-F238E27FC236}">
                <a16:creationId xmlns:a16="http://schemas.microsoft.com/office/drawing/2014/main" id="{69DDF867-8439-B113-1DA8-095D86D87AF6}"/>
              </a:ext>
            </a:extLst>
          </p:cNvPr>
          <p:cNvSpPr/>
          <p:nvPr/>
        </p:nvSpPr>
        <p:spPr>
          <a:xfrm rot="5400000">
            <a:off x="5543957" y="4051420"/>
            <a:ext cx="325122" cy="842464"/>
          </a:xfrm>
          <a:prstGeom prst="upDownArrow">
            <a:avLst>
              <a:gd name="adj1" fmla="val 51875"/>
              <a:gd name="adj2" fmla="val 57812"/>
            </a:avLst>
          </a:prstGeom>
          <a:solidFill>
            <a:schemeClr val="bg1">
              <a:lumMod val="50000"/>
            </a:schemeClr>
          </a:solidFill>
          <a:ln w="19050"/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FD8998F7-B561-B4E2-97E5-D2BDB60CF0E3}"/>
              </a:ext>
            </a:extLst>
          </p:cNvPr>
          <p:cNvGrpSpPr/>
          <p:nvPr/>
        </p:nvGrpSpPr>
        <p:grpSpPr>
          <a:xfrm>
            <a:off x="6258399" y="1748290"/>
            <a:ext cx="1472251" cy="1280275"/>
            <a:chOff x="1095603" y="1527460"/>
            <a:chExt cx="1472251" cy="1280275"/>
          </a:xfrm>
        </p:grpSpPr>
        <p:sp>
          <p:nvSpPr>
            <p:cNvPr id="34" name="사각형: 둥근 모서리 33">
              <a:extLst>
                <a:ext uri="{FF2B5EF4-FFF2-40B4-BE49-F238E27FC236}">
                  <a16:creationId xmlns:a16="http://schemas.microsoft.com/office/drawing/2014/main" id="{5FB37745-1A11-6296-DBB8-6CE01D7C3D85}"/>
                </a:ext>
              </a:extLst>
            </p:cNvPr>
            <p:cNvSpPr/>
            <p:nvPr/>
          </p:nvSpPr>
          <p:spPr>
            <a:xfrm>
              <a:off x="1095603" y="1527460"/>
              <a:ext cx="1472251" cy="1280275"/>
            </a:xfrm>
            <a:prstGeom prst="roundRect">
              <a:avLst>
                <a:gd name="adj" fmla="val 0"/>
              </a:avLst>
            </a:prstGeom>
            <a:solidFill>
              <a:srgbClr val="236165"/>
            </a:solidFill>
            <a:ln w="28575">
              <a:solidFill>
                <a:schemeClr val="bg2">
                  <a:lumMod val="2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사각형: 둥근 모서리 34">
              <a:extLst>
                <a:ext uri="{FF2B5EF4-FFF2-40B4-BE49-F238E27FC236}">
                  <a16:creationId xmlns:a16="http://schemas.microsoft.com/office/drawing/2014/main" id="{839051E3-CDCA-97E0-161B-221FD3870329}"/>
                </a:ext>
              </a:extLst>
            </p:cNvPr>
            <p:cNvSpPr/>
            <p:nvPr/>
          </p:nvSpPr>
          <p:spPr>
            <a:xfrm>
              <a:off x="1197890" y="1616876"/>
              <a:ext cx="1267675" cy="1104899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1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 w="28575">
              <a:solidFill>
                <a:schemeClr val="bg2">
                  <a:lumMod val="25000"/>
                </a:schemeClr>
              </a:solidFill>
            </a:ln>
            <a:effectLst/>
            <a:scene3d>
              <a:camera prst="obliqueTop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GPU</a:t>
              </a:r>
              <a:endParaRPr lang="ko-KR" altLang="en-US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9" name="화살표: 왼쪽 38">
            <a:extLst>
              <a:ext uri="{FF2B5EF4-FFF2-40B4-BE49-F238E27FC236}">
                <a16:creationId xmlns:a16="http://schemas.microsoft.com/office/drawing/2014/main" id="{C27D502D-6013-21BE-1CAE-BC8C2D199F9D}"/>
              </a:ext>
            </a:extLst>
          </p:cNvPr>
          <p:cNvSpPr/>
          <p:nvPr/>
        </p:nvSpPr>
        <p:spPr>
          <a:xfrm rot="5400000" flipH="1">
            <a:off x="8770601" y="3182852"/>
            <a:ext cx="989819" cy="457949"/>
          </a:xfrm>
          <a:prstGeom prst="leftArrow">
            <a:avLst>
              <a:gd name="adj1" fmla="val 57814"/>
              <a:gd name="adj2" fmla="val 50000"/>
            </a:avLst>
          </a:prstGeom>
          <a:solidFill>
            <a:schemeClr val="bg2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88C2683B-1B90-AE36-63A1-92940C83B6EA}"/>
              </a:ext>
            </a:extLst>
          </p:cNvPr>
          <p:cNvGrpSpPr/>
          <p:nvPr/>
        </p:nvGrpSpPr>
        <p:grpSpPr>
          <a:xfrm>
            <a:off x="8524835" y="1748290"/>
            <a:ext cx="1472251" cy="1280275"/>
            <a:chOff x="1095603" y="1527460"/>
            <a:chExt cx="1472251" cy="1280275"/>
          </a:xfrm>
        </p:grpSpPr>
        <p:sp>
          <p:nvSpPr>
            <p:cNvPr id="37" name="사각형: 둥근 모서리 36">
              <a:extLst>
                <a:ext uri="{FF2B5EF4-FFF2-40B4-BE49-F238E27FC236}">
                  <a16:creationId xmlns:a16="http://schemas.microsoft.com/office/drawing/2014/main" id="{346BFC3D-3018-A1CC-58B0-4194A7F507E1}"/>
                </a:ext>
              </a:extLst>
            </p:cNvPr>
            <p:cNvSpPr/>
            <p:nvPr/>
          </p:nvSpPr>
          <p:spPr>
            <a:xfrm>
              <a:off x="1095603" y="1527460"/>
              <a:ext cx="1472251" cy="1280275"/>
            </a:xfrm>
            <a:prstGeom prst="roundRect">
              <a:avLst>
                <a:gd name="adj" fmla="val 0"/>
              </a:avLst>
            </a:prstGeom>
            <a:solidFill>
              <a:srgbClr val="236165"/>
            </a:solidFill>
            <a:ln w="28575">
              <a:solidFill>
                <a:schemeClr val="bg2">
                  <a:lumMod val="2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사각형: 둥근 모서리 37">
              <a:extLst>
                <a:ext uri="{FF2B5EF4-FFF2-40B4-BE49-F238E27FC236}">
                  <a16:creationId xmlns:a16="http://schemas.microsoft.com/office/drawing/2014/main" id="{8A65A749-7CC6-0EA0-58FC-F427DE6BB439}"/>
                </a:ext>
              </a:extLst>
            </p:cNvPr>
            <p:cNvSpPr/>
            <p:nvPr/>
          </p:nvSpPr>
          <p:spPr>
            <a:xfrm>
              <a:off x="1197890" y="1616876"/>
              <a:ext cx="1267675" cy="1104899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1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 w="28575">
              <a:solidFill>
                <a:schemeClr val="bg2">
                  <a:lumMod val="25000"/>
                </a:schemeClr>
              </a:solidFill>
            </a:ln>
            <a:effectLst/>
            <a:scene3d>
              <a:camera prst="obliqueTop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GPU</a:t>
              </a:r>
              <a:endParaRPr lang="ko-KR" altLang="en-US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화살표: 왼쪽 14">
            <a:extLst>
              <a:ext uri="{FF2B5EF4-FFF2-40B4-BE49-F238E27FC236}">
                <a16:creationId xmlns:a16="http://schemas.microsoft.com/office/drawing/2014/main" id="{DDD3DE06-B890-8683-8D78-6D2FDFA50B6D}"/>
              </a:ext>
            </a:extLst>
          </p:cNvPr>
          <p:cNvSpPr/>
          <p:nvPr/>
        </p:nvSpPr>
        <p:spPr>
          <a:xfrm rot="5400000" flipH="1">
            <a:off x="3072947" y="3190371"/>
            <a:ext cx="990553" cy="457949"/>
          </a:xfrm>
          <a:prstGeom prst="leftArrow">
            <a:avLst>
              <a:gd name="adj1" fmla="val 37847"/>
              <a:gd name="adj2" fmla="val 50000"/>
            </a:avLst>
          </a:prstGeom>
          <a:solidFill>
            <a:schemeClr val="bg2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7" name="그룹 126">
            <a:extLst>
              <a:ext uri="{FF2B5EF4-FFF2-40B4-BE49-F238E27FC236}">
                <a16:creationId xmlns:a16="http://schemas.microsoft.com/office/drawing/2014/main" id="{7EB11403-EC47-B86F-B73E-E49C761AEA74}"/>
              </a:ext>
            </a:extLst>
          </p:cNvPr>
          <p:cNvGrpSpPr/>
          <p:nvPr/>
        </p:nvGrpSpPr>
        <p:grpSpPr>
          <a:xfrm>
            <a:off x="2830067" y="1719810"/>
            <a:ext cx="1472251" cy="1280275"/>
            <a:chOff x="2830067" y="2052828"/>
            <a:chExt cx="1472251" cy="1280275"/>
          </a:xfrm>
        </p:grpSpPr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2637509C-8F0A-2243-BF28-FF7DE8F60364}"/>
                </a:ext>
              </a:extLst>
            </p:cNvPr>
            <p:cNvSpPr/>
            <p:nvPr/>
          </p:nvSpPr>
          <p:spPr>
            <a:xfrm>
              <a:off x="2830067" y="2052828"/>
              <a:ext cx="1472251" cy="1280275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3ABF0F4B-EB43-76C3-E146-4A2EDA00D71E}"/>
                </a:ext>
              </a:extLst>
            </p:cNvPr>
            <p:cNvSpPr/>
            <p:nvPr/>
          </p:nvSpPr>
          <p:spPr>
            <a:xfrm>
              <a:off x="2931039" y="2152188"/>
              <a:ext cx="1267675" cy="1104899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 w="28575">
              <a:solidFill>
                <a:schemeClr val="bg2">
                  <a:lumMod val="25000"/>
                </a:schemeClr>
              </a:solidFill>
            </a:ln>
            <a:effectLst/>
            <a:scene3d>
              <a:camera prst="obliqueTop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  <a:endParaRPr lang="ko-KR" altLang="en-US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8D0C17C6-E371-0215-0D63-BF0372D620CC}"/>
              </a:ext>
            </a:extLst>
          </p:cNvPr>
          <p:cNvGrpSpPr/>
          <p:nvPr/>
        </p:nvGrpSpPr>
        <p:grpSpPr>
          <a:xfrm>
            <a:off x="2166039" y="3964622"/>
            <a:ext cx="3068447" cy="717642"/>
            <a:chOff x="4087919" y="-869140"/>
            <a:chExt cx="3068447" cy="71764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grpSpPr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id="{220EBED7-6794-864F-F9FB-B3AFE761A019}"/>
                </a:ext>
              </a:extLst>
            </p:cNvPr>
            <p:cNvSpPr/>
            <p:nvPr/>
          </p:nvSpPr>
          <p:spPr>
            <a:xfrm>
              <a:off x="4087919" y="-869140"/>
              <a:ext cx="3068447" cy="622944"/>
            </a:xfrm>
            <a:prstGeom prst="roundRect">
              <a:avLst>
                <a:gd name="adj" fmla="val 0"/>
              </a:avLst>
            </a:prstGeom>
            <a:solidFill>
              <a:srgbClr val="629D63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0E307B30-7A2E-D1A7-55F9-7EDF1221E85E}"/>
                </a:ext>
              </a:extLst>
            </p:cNvPr>
            <p:cNvSpPr/>
            <p:nvPr/>
          </p:nvSpPr>
          <p:spPr>
            <a:xfrm>
              <a:off x="4192869" y="-752840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사각형: 둥근 모서리 47">
              <a:extLst>
                <a:ext uri="{FF2B5EF4-FFF2-40B4-BE49-F238E27FC236}">
                  <a16:creationId xmlns:a16="http://schemas.microsoft.com/office/drawing/2014/main" id="{71D1782C-ED19-697E-E24B-3641F8EF1A1B}"/>
                </a:ext>
              </a:extLst>
            </p:cNvPr>
            <p:cNvSpPr/>
            <p:nvPr/>
          </p:nvSpPr>
          <p:spPr>
            <a:xfrm>
              <a:off x="4484969" y="-752840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id="{79058C24-656F-2597-35F9-543E67EB9028}"/>
                </a:ext>
              </a:extLst>
            </p:cNvPr>
            <p:cNvSpPr/>
            <p:nvPr/>
          </p:nvSpPr>
          <p:spPr>
            <a:xfrm>
              <a:off x="4777069" y="-752840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사각형: 둥근 모서리 49">
              <a:extLst>
                <a:ext uri="{FF2B5EF4-FFF2-40B4-BE49-F238E27FC236}">
                  <a16:creationId xmlns:a16="http://schemas.microsoft.com/office/drawing/2014/main" id="{FDD79FB9-B05F-A89B-CD8B-DD281818B008}"/>
                </a:ext>
              </a:extLst>
            </p:cNvPr>
            <p:cNvSpPr/>
            <p:nvPr/>
          </p:nvSpPr>
          <p:spPr>
            <a:xfrm>
              <a:off x="5068149" y="-752840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사각형: 둥근 모서리 50">
              <a:extLst>
                <a:ext uri="{FF2B5EF4-FFF2-40B4-BE49-F238E27FC236}">
                  <a16:creationId xmlns:a16="http://schemas.microsoft.com/office/drawing/2014/main" id="{FDB2BDFD-FA10-63C0-581E-3EFECA058F49}"/>
                </a:ext>
              </a:extLst>
            </p:cNvPr>
            <p:cNvSpPr/>
            <p:nvPr/>
          </p:nvSpPr>
          <p:spPr>
            <a:xfrm>
              <a:off x="5359229" y="-752697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327CE2A9-FB1E-3666-888B-58DFDB8B65AA}"/>
                </a:ext>
              </a:extLst>
            </p:cNvPr>
            <p:cNvSpPr/>
            <p:nvPr/>
          </p:nvSpPr>
          <p:spPr>
            <a:xfrm>
              <a:off x="5654542" y="-751329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73A75A3C-6DDE-8B66-64BA-919BF75A3171}"/>
                </a:ext>
              </a:extLst>
            </p:cNvPr>
            <p:cNvSpPr/>
            <p:nvPr/>
          </p:nvSpPr>
          <p:spPr>
            <a:xfrm>
              <a:off x="5946642" y="-751329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사각형: 둥근 모서리 53">
              <a:extLst>
                <a:ext uri="{FF2B5EF4-FFF2-40B4-BE49-F238E27FC236}">
                  <a16:creationId xmlns:a16="http://schemas.microsoft.com/office/drawing/2014/main" id="{E9A58B3F-FD78-DE4B-4611-9CAAFBB5B6D3}"/>
                </a:ext>
              </a:extLst>
            </p:cNvPr>
            <p:cNvSpPr/>
            <p:nvPr/>
          </p:nvSpPr>
          <p:spPr>
            <a:xfrm>
              <a:off x="6238742" y="-751329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사각형: 둥근 모서리 54">
              <a:extLst>
                <a:ext uri="{FF2B5EF4-FFF2-40B4-BE49-F238E27FC236}">
                  <a16:creationId xmlns:a16="http://schemas.microsoft.com/office/drawing/2014/main" id="{1146AC8E-732C-602F-4F20-4669933D333D}"/>
                </a:ext>
              </a:extLst>
            </p:cNvPr>
            <p:cNvSpPr/>
            <p:nvPr/>
          </p:nvSpPr>
          <p:spPr>
            <a:xfrm>
              <a:off x="6529822" y="-751329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사각형: 둥근 모서리 55">
              <a:extLst>
                <a:ext uri="{FF2B5EF4-FFF2-40B4-BE49-F238E27FC236}">
                  <a16:creationId xmlns:a16="http://schemas.microsoft.com/office/drawing/2014/main" id="{5DECFC28-946D-AFA1-A507-90E630DEEF1C}"/>
                </a:ext>
              </a:extLst>
            </p:cNvPr>
            <p:cNvSpPr/>
            <p:nvPr/>
          </p:nvSpPr>
          <p:spPr>
            <a:xfrm>
              <a:off x="6820902" y="-751186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사각형: 둥근 모서리 56">
              <a:extLst>
                <a:ext uri="{FF2B5EF4-FFF2-40B4-BE49-F238E27FC236}">
                  <a16:creationId xmlns:a16="http://schemas.microsoft.com/office/drawing/2014/main" id="{59400A75-FB8A-C1C4-20C9-B638066D07B5}"/>
                </a:ext>
              </a:extLst>
            </p:cNvPr>
            <p:cNvSpPr/>
            <p:nvPr/>
          </p:nvSpPr>
          <p:spPr>
            <a:xfrm>
              <a:off x="4087919" y="-248271"/>
              <a:ext cx="1440814" cy="93020"/>
            </a:xfrm>
            <a:prstGeom prst="roundRect">
              <a:avLst>
                <a:gd name="adj" fmla="val 0"/>
              </a:avLst>
            </a:prstGeom>
            <a:solidFill>
              <a:srgbClr val="D5B779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사각형: 둥근 모서리 57">
              <a:extLst>
                <a:ext uri="{FF2B5EF4-FFF2-40B4-BE49-F238E27FC236}">
                  <a16:creationId xmlns:a16="http://schemas.microsoft.com/office/drawing/2014/main" id="{DCDC5CE5-6223-C034-D3B4-1BE9FEA36971}"/>
                </a:ext>
              </a:extLst>
            </p:cNvPr>
            <p:cNvSpPr/>
            <p:nvPr/>
          </p:nvSpPr>
          <p:spPr>
            <a:xfrm>
              <a:off x="5715552" y="-244518"/>
              <a:ext cx="1440814" cy="93020"/>
            </a:xfrm>
            <a:prstGeom prst="roundRect">
              <a:avLst>
                <a:gd name="adj" fmla="val 0"/>
              </a:avLst>
            </a:prstGeom>
            <a:solidFill>
              <a:srgbClr val="D5B779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77A2E723-5A0F-83B3-7860-A72772F91700}"/>
              </a:ext>
            </a:extLst>
          </p:cNvPr>
          <p:cNvGrpSpPr/>
          <p:nvPr/>
        </p:nvGrpSpPr>
        <p:grpSpPr>
          <a:xfrm>
            <a:off x="2072231" y="4048927"/>
            <a:ext cx="3068447" cy="717642"/>
            <a:chOff x="4087919" y="-869140"/>
            <a:chExt cx="3068447" cy="71764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grpSpPr>
        <p:sp>
          <p:nvSpPr>
            <p:cNvPr id="61" name="사각형: 둥근 모서리 60">
              <a:extLst>
                <a:ext uri="{FF2B5EF4-FFF2-40B4-BE49-F238E27FC236}">
                  <a16:creationId xmlns:a16="http://schemas.microsoft.com/office/drawing/2014/main" id="{E99575E1-CFC0-71D1-0097-9FE73A3514F8}"/>
                </a:ext>
              </a:extLst>
            </p:cNvPr>
            <p:cNvSpPr/>
            <p:nvPr/>
          </p:nvSpPr>
          <p:spPr>
            <a:xfrm>
              <a:off x="4087919" y="-869140"/>
              <a:ext cx="3068447" cy="622944"/>
            </a:xfrm>
            <a:prstGeom prst="roundRect">
              <a:avLst>
                <a:gd name="adj" fmla="val 0"/>
              </a:avLst>
            </a:prstGeom>
            <a:solidFill>
              <a:srgbClr val="629D63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사각형: 둥근 모서리 61">
              <a:extLst>
                <a:ext uri="{FF2B5EF4-FFF2-40B4-BE49-F238E27FC236}">
                  <a16:creationId xmlns:a16="http://schemas.microsoft.com/office/drawing/2014/main" id="{5C9EBAE9-2AFB-D91C-E5A6-2BBC4371A0C9}"/>
                </a:ext>
              </a:extLst>
            </p:cNvPr>
            <p:cNvSpPr/>
            <p:nvPr/>
          </p:nvSpPr>
          <p:spPr>
            <a:xfrm>
              <a:off x="4192869" y="-752840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사각형: 둥근 모서리 62">
              <a:extLst>
                <a:ext uri="{FF2B5EF4-FFF2-40B4-BE49-F238E27FC236}">
                  <a16:creationId xmlns:a16="http://schemas.microsoft.com/office/drawing/2014/main" id="{80544BFC-48DC-39D7-42E8-1D36AB350A5D}"/>
                </a:ext>
              </a:extLst>
            </p:cNvPr>
            <p:cNvSpPr/>
            <p:nvPr/>
          </p:nvSpPr>
          <p:spPr>
            <a:xfrm>
              <a:off x="4484969" y="-752840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사각형: 둥근 모서리 63">
              <a:extLst>
                <a:ext uri="{FF2B5EF4-FFF2-40B4-BE49-F238E27FC236}">
                  <a16:creationId xmlns:a16="http://schemas.microsoft.com/office/drawing/2014/main" id="{787C13B5-3714-088A-2880-8AB292EF7A3A}"/>
                </a:ext>
              </a:extLst>
            </p:cNvPr>
            <p:cNvSpPr/>
            <p:nvPr/>
          </p:nvSpPr>
          <p:spPr>
            <a:xfrm>
              <a:off x="4777069" y="-752840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사각형: 둥근 모서리 64">
              <a:extLst>
                <a:ext uri="{FF2B5EF4-FFF2-40B4-BE49-F238E27FC236}">
                  <a16:creationId xmlns:a16="http://schemas.microsoft.com/office/drawing/2014/main" id="{86DD704B-1B56-03F2-9B33-D86A16A1493B}"/>
                </a:ext>
              </a:extLst>
            </p:cNvPr>
            <p:cNvSpPr/>
            <p:nvPr/>
          </p:nvSpPr>
          <p:spPr>
            <a:xfrm>
              <a:off x="5068149" y="-752840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사각형: 둥근 모서리 65">
              <a:extLst>
                <a:ext uri="{FF2B5EF4-FFF2-40B4-BE49-F238E27FC236}">
                  <a16:creationId xmlns:a16="http://schemas.microsoft.com/office/drawing/2014/main" id="{36501816-1647-2F0B-739E-7FAB60223592}"/>
                </a:ext>
              </a:extLst>
            </p:cNvPr>
            <p:cNvSpPr/>
            <p:nvPr/>
          </p:nvSpPr>
          <p:spPr>
            <a:xfrm>
              <a:off x="5359229" y="-752697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사각형: 둥근 모서리 66">
              <a:extLst>
                <a:ext uri="{FF2B5EF4-FFF2-40B4-BE49-F238E27FC236}">
                  <a16:creationId xmlns:a16="http://schemas.microsoft.com/office/drawing/2014/main" id="{DE9A64FD-3C80-87D9-0AFF-100F033AA339}"/>
                </a:ext>
              </a:extLst>
            </p:cNvPr>
            <p:cNvSpPr/>
            <p:nvPr/>
          </p:nvSpPr>
          <p:spPr>
            <a:xfrm>
              <a:off x="5654542" y="-751329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사각형: 둥근 모서리 67">
              <a:extLst>
                <a:ext uri="{FF2B5EF4-FFF2-40B4-BE49-F238E27FC236}">
                  <a16:creationId xmlns:a16="http://schemas.microsoft.com/office/drawing/2014/main" id="{2E644223-CA70-C957-A82C-B3FE7C177D56}"/>
                </a:ext>
              </a:extLst>
            </p:cNvPr>
            <p:cNvSpPr/>
            <p:nvPr/>
          </p:nvSpPr>
          <p:spPr>
            <a:xfrm>
              <a:off x="5946642" y="-751329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사각형: 둥근 모서리 68">
              <a:extLst>
                <a:ext uri="{FF2B5EF4-FFF2-40B4-BE49-F238E27FC236}">
                  <a16:creationId xmlns:a16="http://schemas.microsoft.com/office/drawing/2014/main" id="{601D735C-B245-A12A-136C-BF758CB96E5E}"/>
                </a:ext>
              </a:extLst>
            </p:cNvPr>
            <p:cNvSpPr/>
            <p:nvPr/>
          </p:nvSpPr>
          <p:spPr>
            <a:xfrm>
              <a:off x="6238742" y="-751329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사각형: 둥근 모서리 69">
              <a:extLst>
                <a:ext uri="{FF2B5EF4-FFF2-40B4-BE49-F238E27FC236}">
                  <a16:creationId xmlns:a16="http://schemas.microsoft.com/office/drawing/2014/main" id="{49D26E68-7146-A899-7BA0-7CD62B393721}"/>
                </a:ext>
              </a:extLst>
            </p:cNvPr>
            <p:cNvSpPr/>
            <p:nvPr/>
          </p:nvSpPr>
          <p:spPr>
            <a:xfrm>
              <a:off x="6529822" y="-751329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사각형: 둥근 모서리 70">
              <a:extLst>
                <a:ext uri="{FF2B5EF4-FFF2-40B4-BE49-F238E27FC236}">
                  <a16:creationId xmlns:a16="http://schemas.microsoft.com/office/drawing/2014/main" id="{B3BDAB7F-A241-6E1F-E05D-0D876B9E9F9A}"/>
                </a:ext>
              </a:extLst>
            </p:cNvPr>
            <p:cNvSpPr/>
            <p:nvPr/>
          </p:nvSpPr>
          <p:spPr>
            <a:xfrm>
              <a:off x="6820902" y="-751186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사각형: 둥근 모서리 71">
              <a:extLst>
                <a:ext uri="{FF2B5EF4-FFF2-40B4-BE49-F238E27FC236}">
                  <a16:creationId xmlns:a16="http://schemas.microsoft.com/office/drawing/2014/main" id="{A372DB4B-F80C-4073-E530-0A229B78BC3F}"/>
                </a:ext>
              </a:extLst>
            </p:cNvPr>
            <p:cNvSpPr/>
            <p:nvPr/>
          </p:nvSpPr>
          <p:spPr>
            <a:xfrm>
              <a:off x="4087919" y="-248271"/>
              <a:ext cx="1440814" cy="93020"/>
            </a:xfrm>
            <a:prstGeom prst="roundRect">
              <a:avLst>
                <a:gd name="adj" fmla="val 0"/>
              </a:avLst>
            </a:prstGeom>
            <a:solidFill>
              <a:srgbClr val="D5B779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사각형: 둥근 모서리 72">
              <a:extLst>
                <a:ext uri="{FF2B5EF4-FFF2-40B4-BE49-F238E27FC236}">
                  <a16:creationId xmlns:a16="http://schemas.microsoft.com/office/drawing/2014/main" id="{5886CEA0-B6F2-AB5D-69A7-151FD2A41F2B}"/>
                </a:ext>
              </a:extLst>
            </p:cNvPr>
            <p:cNvSpPr/>
            <p:nvPr/>
          </p:nvSpPr>
          <p:spPr>
            <a:xfrm>
              <a:off x="5715552" y="-244518"/>
              <a:ext cx="1440814" cy="93020"/>
            </a:xfrm>
            <a:prstGeom prst="roundRect">
              <a:avLst>
                <a:gd name="adj" fmla="val 0"/>
              </a:avLst>
            </a:prstGeom>
            <a:solidFill>
              <a:srgbClr val="D5B779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4DA08B59-6DF4-64BE-C246-40DCD1AC5DE4}"/>
              </a:ext>
            </a:extLst>
          </p:cNvPr>
          <p:cNvGrpSpPr/>
          <p:nvPr/>
        </p:nvGrpSpPr>
        <p:grpSpPr>
          <a:xfrm>
            <a:off x="1983623" y="4135596"/>
            <a:ext cx="3068447" cy="717642"/>
            <a:chOff x="4087919" y="-869140"/>
            <a:chExt cx="3068447" cy="71764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grpSpPr>
        <p:sp>
          <p:nvSpPr>
            <p:cNvPr id="86" name="사각형: 둥근 모서리 85">
              <a:extLst>
                <a:ext uri="{FF2B5EF4-FFF2-40B4-BE49-F238E27FC236}">
                  <a16:creationId xmlns:a16="http://schemas.microsoft.com/office/drawing/2014/main" id="{71C38290-B0FE-5031-1821-95703B49F431}"/>
                </a:ext>
              </a:extLst>
            </p:cNvPr>
            <p:cNvSpPr/>
            <p:nvPr/>
          </p:nvSpPr>
          <p:spPr>
            <a:xfrm>
              <a:off x="4087919" y="-248271"/>
              <a:ext cx="1440814" cy="93020"/>
            </a:xfrm>
            <a:prstGeom prst="roundRect">
              <a:avLst>
                <a:gd name="adj" fmla="val 0"/>
              </a:avLst>
            </a:prstGeom>
            <a:solidFill>
              <a:srgbClr val="D5B779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사각형: 둥근 모서리 86">
              <a:extLst>
                <a:ext uri="{FF2B5EF4-FFF2-40B4-BE49-F238E27FC236}">
                  <a16:creationId xmlns:a16="http://schemas.microsoft.com/office/drawing/2014/main" id="{7F0F5647-0C98-76B6-EA2A-CACC71770FF8}"/>
                </a:ext>
              </a:extLst>
            </p:cNvPr>
            <p:cNvSpPr/>
            <p:nvPr/>
          </p:nvSpPr>
          <p:spPr>
            <a:xfrm>
              <a:off x="5715552" y="-244518"/>
              <a:ext cx="1440814" cy="93020"/>
            </a:xfrm>
            <a:prstGeom prst="roundRect">
              <a:avLst>
                <a:gd name="adj" fmla="val 0"/>
              </a:avLst>
            </a:prstGeom>
            <a:solidFill>
              <a:srgbClr val="D5B779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사각형: 둥근 모서리 74">
              <a:extLst>
                <a:ext uri="{FF2B5EF4-FFF2-40B4-BE49-F238E27FC236}">
                  <a16:creationId xmlns:a16="http://schemas.microsoft.com/office/drawing/2014/main" id="{5C5B4A15-F552-4259-97CE-6DD4AEE0EA6A}"/>
                </a:ext>
              </a:extLst>
            </p:cNvPr>
            <p:cNvSpPr/>
            <p:nvPr/>
          </p:nvSpPr>
          <p:spPr>
            <a:xfrm>
              <a:off x="4087919" y="-869140"/>
              <a:ext cx="3068447" cy="622944"/>
            </a:xfrm>
            <a:prstGeom prst="roundRect">
              <a:avLst>
                <a:gd name="adj" fmla="val 0"/>
              </a:avLst>
            </a:prstGeom>
            <a:solidFill>
              <a:srgbClr val="629D63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사각형: 둥근 모서리 75">
              <a:extLst>
                <a:ext uri="{FF2B5EF4-FFF2-40B4-BE49-F238E27FC236}">
                  <a16:creationId xmlns:a16="http://schemas.microsoft.com/office/drawing/2014/main" id="{C3CDD36E-ACA2-2362-A395-2FFE640C5FD7}"/>
                </a:ext>
              </a:extLst>
            </p:cNvPr>
            <p:cNvSpPr/>
            <p:nvPr/>
          </p:nvSpPr>
          <p:spPr>
            <a:xfrm>
              <a:off x="4192869" y="-752840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사각형: 둥근 모서리 76">
              <a:extLst>
                <a:ext uri="{FF2B5EF4-FFF2-40B4-BE49-F238E27FC236}">
                  <a16:creationId xmlns:a16="http://schemas.microsoft.com/office/drawing/2014/main" id="{E81D1629-AC8F-2AD4-11AD-39CBE783152F}"/>
                </a:ext>
              </a:extLst>
            </p:cNvPr>
            <p:cNvSpPr/>
            <p:nvPr/>
          </p:nvSpPr>
          <p:spPr>
            <a:xfrm>
              <a:off x="4484969" y="-752840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사각형: 둥근 모서리 77">
              <a:extLst>
                <a:ext uri="{FF2B5EF4-FFF2-40B4-BE49-F238E27FC236}">
                  <a16:creationId xmlns:a16="http://schemas.microsoft.com/office/drawing/2014/main" id="{4627D5BA-16E9-3AC7-6BF8-D1A5636AB40F}"/>
                </a:ext>
              </a:extLst>
            </p:cNvPr>
            <p:cNvSpPr/>
            <p:nvPr/>
          </p:nvSpPr>
          <p:spPr>
            <a:xfrm>
              <a:off x="4777069" y="-752840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사각형: 둥근 모서리 78">
              <a:extLst>
                <a:ext uri="{FF2B5EF4-FFF2-40B4-BE49-F238E27FC236}">
                  <a16:creationId xmlns:a16="http://schemas.microsoft.com/office/drawing/2014/main" id="{21A0325F-8169-5233-D56D-1AB8D58F42DA}"/>
                </a:ext>
              </a:extLst>
            </p:cNvPr>
            <p:cNvSpPr/>
            <p:nvPr/>
          </p:nvSpPr>
          <p:spPr>
            <a:xfrm>
              <a:off x="5068149" y="-752840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사각형: 둥근 모서리 79">
              <a:extLst>
                <a:ext uri="{FF2B5EF4-FFF2-40B4-BE49-F238E27FC236}">
                  <a16:creationId xmlns:a16="http://schemas.microsoft.com/office/drawing/2014/main" id="{ADE47FB4-D390-CCDF-475A-ECE86C7F2F6C}"/>
                </a:ext>
              </a:extLst>
            </p:cNvPr>
            <p:cNvSpPr/>
            <p:nvPr/>
          </p:nvSpPr>
          <p:spPr>
            <a:xfrm>
              <a:off x="5359229" y="-752697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사각형: 둥근 모서리 80">
              <a:extLst>
                <a:ext uri="{FF2B5EF4-FFF2-40B4-BE49-F238E27FC236}">
                  <a16:creationId xmlns:a16="http://schemas.microsoft.com/office/drawing/2014/main" id="{C15406D0-DC50-AEE0-E0DD-B110CE164709}"/>
                </a:ext>
              </a:extLst>
            </p:cNvPr>
            <p:cNvSpPr/>
            <p:nvPr/>
          </p:nvSpPr>
          <p:spPr>
            <a:xfrm>
              <a:off x="5654542" y="-751329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사각형: 둥근 모서리 81">
              <a:extLst>
                <a:ext uri="{FF2B5EF4-FFF2-40B4-BE49-F238E27FC236}">
                  <a16:creationId xmlns:a16="http://schemas.microsoft.com/office/drawing/2014/main" id="{594BB998-3569-AF8C-1742-3088AD4B35E5}"/>
                </a:ext>
              </a:extLst>
            </p:cNvPr>
            <p:cNvSpPr/>
            <p:nvPr/>
          </p:nvSpPr>
          <p:spPr>
            <a:xfrm>
              <a:off x="5946642" y="-751329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사각형: 둥근 모서리 82">
              <a:extLst>
                <a:ext uri="{FF2B5EF4-FFF2-40B4-BE49-F238E27FC236}">
                  <a16:creationId xmlns:a16="http://schemas.microsoft.com/office/drawing/2014/main" id="{E3EB4452-77CD-DD01-4DC2-BB485E00378C}"/>
                </a:ext>
              </a:extLst>
            </p:cNvPr>
            <p:cNvSpPr/>
            <p:nvPr/>
          </p:nvSpPr>
          <p:spPr>
            <a:xfrm>
              <a:off x="6238742" y="-751329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사각형: 둥근 모서리 83">
              <a:extLst>
                <a:ext uri="{FF2B5EF4-FFF2-40B4-BE49-F238E27FC236}">
                  <a16:creationId xmlns:a16="http://schemas.microsoft.com/office/drawing/2014/main" id="{E35595B6-B5E1-09ED-A78A-75D85D6E9999}"/>
                </a:ext>
              </a:extLst>
            </p:cNvPr>
            <p:cNvSpPr/>
            <p:nvPr/>
          </p:nvSpPr>
          <p:spPr>
            <a:xfrm>
              <a:off x="6529822" y="-751329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사각형: 둥근 모서리 84">
              <a:extLst>
                <a:ext uri="{FF2B5EF4-FFF2-40B4-BE49-F238E27FC236}">
                  <a16:creationId xmlns:a16="http://schemas.microsoft.com/office/drawing/2014/main" id="{CBAA0B25-9353-CD6C-FBB4-1C8F3D1FCAD9}"/>
                </a:ext>
              </a:extLst>
            </p:cNvPr>
            <p:cNvSpPr/>
            <p:nvPr/>
          </p:nvSpPr>
          <p:spPr>
            <a:xfrm>
              <a:off x="6820902" y="-751186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C39E6552-00CC-EF82-BFB5-9EC44B9EF606}"/>
              </a:ext>
            </a:extLst>
          </p:cNvPr>
          <p:cNvGrpSpPr/>
          <p:nvPr/>
        </p:nvGrpSpPr>
        <p:grpSpPr>
          <a:xfrm>
            <a:off x="8456627" y="3429105"/>
            <a:ext cx="1614310" cy="1933597"/>
            <a:chOff x="10590035" y="2638421"/>
            <a:chExt cx="1614310" cy="1933597"/>
          </a:xfrm>
        </p:grpSpPr>
        <p:grpSp>
          <p:nvGrpSpPr>
            <p:cNvPr id="112" name="그룹 111">
              <a:extLst>
                <a:ext uri="{FF2B5EF4-FFF2-40B4-BE49-F238E27FC236}">
                  <a16:creationId xmlns:a16="http://schemas.microsoft.com/office/drawing/2014/main" id="{10C73D59-0EB2-A740-1BCB-BADBB453E688}"/>
                </a:ext>
              </a:extLst>
            </p:cNvPr>
            <p:cNvGrpSpPr/>
            <p:nvPr/>
          </p:nvGrpSpPr>
          <p:grpSpPr>
            <a:xfrm>
              <a:off x="10856829" y="2638421"/>
              <a:ext cx="1060576" cy="1933597"/>
              <a:chOff x="6421842" y="3819954"/>
              <a:chExt cx="1060576" cy="1933597"/>
            </a:xfrm>
          </p:grpSpPr>
          <p:sp>
            <p:nvSpPr>
              <p:cNvPr id="105" name="직사각형 104">
                <a:extLst>
                  <a:ext uri="{FF2B5EF4-FFF2-40B4-BE49-F238E27FC236}">
                    <a16:creationId xmlns:a16="http://schemas.microsoft.com/office/drawing/2014/main" id="{6AAB4C92-BBBC-4A1F-0128-23F5A354D132}"/>
                  </a:ext>
                </a:extLst>
              </p:cNvPr>
              <p:cNvSpPr/>
              <p:nvPr/>
            </p:nvSpPr>
            <p:spPr>
              <a:xfrm rot="5400000">
                <a:off x="6253515" y="4524779"/>
                <a:ext cx="1408454" cy="104909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4925" cap="flat" cmpd="sng" algn="ctr">
                <a:noFill/>
                <a:prstDash val="solid"/>
                <a:miter lim="800000"/>
              </a:ln>
              <a:effectLst/>
              <a:scene3d>
                <a:camera prst="perspectiveFront" fov="0">
                  <a:rot lat="3602568" lon="18900000" rev="13740000"/>
                </a:camera>
                <a:lightRig rig="freezing" dir="t">
                  <a:rot lat="0" lon="0" rev="2400000"/>
                </a:lightRig>
              </a:scene3d>
              <a:sp3d prstMaterial="matte">
                <a:bevelB w="0" h="19050" prst="softRound"/>
              </a:sp3d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7202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7" name="직사각형 106">
                <a:extLst>
                  <a:ext uri="{FF2B5EF4-FFF2-40B4-BE49-F238E27FC236}">
                    <a16:creationId xmlns:a16="http://schemas.microsoft.com/office/drawing/2014/main" id="{5EC88770-6F33-1731-344B-43167D32ACAD}"/>
                  </a:ext>
                </a:extLst>
              </p:cNvPr>
              <p:cNvSpPr/>
              <p:nvPr/>
            </p:nvSpPr>
            <p:spPr>
              <a:xfrm rot="5400000">
                <a:off x="6253515" y="4435957"/>
                <a:ext cx="1408454" cy="104909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4925" cap="flat" cmpd="sng" algn="ctr">
                <a:noFill/>
                <a:prstDash val="solid"/>
                <a:miter lim="800000"/>
              </a:ln>
              <a:effectLst/>
              <a:scene3d>
                <a:camera prst="perspectiveFront" fov="0">
                  <a:rot lat="3602568" lon="18900000" rev="13740000"/>
                </a:camera>
                <a:lightRig rig="freezing" dir="t">
                  <a:rot lat="0" lon="0" rev="2400000"/>
                </a:lightRig>
              </a:scene3d>
              <a:sp3d prstMaterial="matte">
                <a:bevelB w="0" h="19050" prst="softRound"/>
              </a:sp3d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7202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8" name="직사각형 107">
                <a:extLst>
                  <a:ext uri="{FF2B5EF4-FFF2-40B4-BE49-F238E27FC236}">
                    <a16:creationId xmlns:a16="http://schemas.microsoft.com/office/drawing/2014/main" id="{40D53263-9607-7D3D-F951-8189B64B0E18}"/>
                  </a:ext>
                </a:extLst>
              </p:cNvPr>
              <p:cNvSpPr/>
              <p:nvPr/>
            </p:nvSpPr>
            <p:spPr>
              <a:xfrm rot="5400000">
                <a:off x="6251187" y="4331758"/>
                <a:ext cx="1408454" cy="104909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4925" cap="flat" cmpd="sng" algn="ctr">
                <a:noFill/>
                <a:prstDash val="solid"/>
                <a:miter lim="800000"/>
              </a:ln>
              <a:effectLst/>
              <a:scene3d>
                <a:camera prst="perspectiveFront" fov="0">
                  <a:rot lat="3602568" lon="18900000" rev="13740000"/>
                </a:camera>
                <a:lightRig rig="freezing" dir="t">
                  <a:rot lat="0" lon="0" rev="2400000"/>
                </a:lightRig>
              </a:scene3d>
              <a:sp3d prstMaterial="matte">
                <a:bevelB w="0" h="19050" prst="softRound"/>
              </a:sp3d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7202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9" name="직사각형 108">
                <a:extLst>
                  <a:ext uri="{FF2B5EF4-FFF2-40B4-BE49-F238E27FC236}">
                    <a16:creationId xmlns:a16="http://schemas.microsoft.com/office/drawing/2014/main" id="{EB88B2BE-7F8D-530D-9BD1-6D6D54593C4A}"/>
                  </a:ext>
                </a:extLst>
              </p:cNvPr>
              <p:cNvSpPr/>
              <p:nvPr/>
            </p:nvSpPr>
            <p:spPr>
              <a:xfrm rot="5400000">
                <a:off x="6242160" y="4224222"/>
                <a:ext cx="1408454" cy="104909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4925" cap="flat" cmpd="sng" algn="ctr">
                <a:noFill/>
                <a:prstDash val="solid"/>
                <a:miter lim="800000"/>
              </a:ln>
              <a:effectLst/>
              <a:scene3d>
                <a:camera prst="perspectiveFront" fov="0">
                  <a:rot lat="3602568" lon="18900000" rev="13740000"/>
                </a:camera>
                <a:lightRig rig="freezing" dir="t">
                  <a:rot lat="0" lon="0" rev="2400000"/>
                </a:lightRig>
              </a:scene3d>
              <a:sp3d prstMaterial="matte">
                <a:bevelB w="0" h="19050" prst="softRound"/>
              </a:sp3d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7202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10" name="직사각형 109">
                <a:extLst>
                  <a:ext uri="{FF2B5EF4-FFF2-40B4-BE49-F238E27FC236}">
                    <a16:creationId xmlns:a16="http://schemas.microsoft.com/office/drawing/2014/main" id="{06A80FF9-248B-32FE-9B98-3AB823861098}"/>
                  </a:ext>
                </a:extLst>
              </p:cNvPr>
              <p:cNvSpPr/>
              <p:nvPr/>
            </p:nvSpPr>
            <p:spPr>
              <a:xfrm rot="5400000">
                <a:off x="6248874" y="4116686"/>
                <a:ext cx="1408454" cy="104909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4925" cap="flat" cmpd="sng" algn="ctr">
                <a:noFill/>
                <a:prstDash val="solid"/>
                <a:miter lim="800000"/>
              </a:ln>
              <a:effectLst/>
              <a:scene3d>
                <a:camera prst="perspectiveFront" fov="0">
                  <a:rot lat="3602568" lon="18900000" rev="13740000"/>
                </a:camera>
                <a:lightRig rig="freezing" dir="t">
                  <a:rot lat="0" lon="0" rev="2400000"/>
                </a:lightRig>
              </a:scene3d>
              <a:sp3d prstMaterial="matte">
                <a:bevelB w="0" h="19050" prst="softRound"/>
              </a:sp3d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7202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11" name="직사각형 110">
                <a:extLst>
                  <a:ext uri="{FF2B5EF4-FFF2-40B4-BE49-F238E27FC236}">
                    <a16:creationId xmlns:a16="http://schemas.microsoft.com/office/drawing/2014/main" id="{A27C75FD-F194-EACB-965D-59E6B5B0CCF1}"/>
                  </a:ext>
                </a:extLst>
              </p:cNvPr>
              <p:cNvSpPr/>
              <p:nvPr/>
            </p:nvSpPr>
            <p:spPr>
              <a:xfrm rot="5400000">
                <a:off x="6253646" y="3999636"/>
                <a:ext cx="1408454" cy="104909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4925" cap="flat" cmpd="sng" algn="ctr">
                <a:noFill/>
                <a:prstDash val="solid"/>
                <a:miter lim="800000"/>
              </a:ln>
              <a:effectLst/>
              <a:scene3d>
                <a:camera prst="perspectiveFront" fov="0">
                  <a:rot lat="3602568" lon="18900000" rev="13740000"/>
                </a:camera>
                <a:lightRig rig="freezing" dir="t">
                  <a:rot lat="0" lon="0" rev="2400000"/>
                </a:lightRig>
              </a:scene3d>
              <a:sp3d prstMaterial="matte">
                <a:bevelB w="0" h="19050" prst="softRound"/>
              </a:sp3d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7202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06" name="순서도: 데이터 105">
              <a:extLst>
                <a:ext uri="{FF2B5EF4-FFF2-40B4-BE49-F238E27FC236}">
                  <a16:creationId xmlns:a16="http://schemas.microsoft.com/office/drawing/2014/main" id="{BF74E315-9553-FDF3-6828-003E7045D1F3}"/>
                </a:ext>
              </a:extLst>
            </p:cNvPr>
            <p:cNvSpPr/>
            <p:nvPr/>
          </p:nvSpPr>
          <p:spPr>
            <a:xfrm>
              <a:off x="10590035" y="3163564"/>
              <a:ext cx="1614310" cy="360910"/>
            </a:xfrm>
            <a:prstGeom prst="flowChartInputOutput">
              <a:avLst/>
            </a:prstGeom>
            <a:solidFill>
              <a:srgbClr val="546070"/>
            </a:solidFill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HBM</a:t>
              </a:r>
              <a:endParaRPr lang="ko-KR" altLang="en-US" sz="2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5" name="화살표: 위쪽/아래쪽 124">
            <a:extLst>
              <a:ext uri="{FF2B5EF4-FFF2-40B4-BE49-F238E27FC236}">
                <a16:creationId xmlns:a16="http://schemas.microsoft.com/office/drawing/2014/main" id="{49750E70-FC39-8A0B-BBAF-16F2F8BAE9BC}"/>
              </a:ext>
            </a:extLst>
          </p:cNvPr>
          <p:cNvSpPr/>
          <p:nvPr/>
        </p:nvSpPr>
        <p:spPr>
          <a:xfrm rot="5400000">
            <a:off x="7948422" y="4207353"/>
            <a:ext cx="325122" cy="516204"/>
          </a:xfrm>
          <a:prstGeom prst="upDownArrow">
            <a:avLst>
              <a:gd name="adj1" fmla="val 51875"/>
              <a:gd name="adj2" fmla="val 57812"/>
            </a:avLst>
          </a:prstGeom>
          <a:solidFill>
            <a:schemeClr val="bg1">
              <a:lumMod val="5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6" name="사각형: 둥근 모서리 125">
            <a:extLst>
              <a:ext uri="{FF2B5EF4-FFF2-40B4-BE49-F238E27FC236}">
                <a16:creationId xmlns:a16="http://schemas.microsoft.com/office/drawing/2014/main" id="{95670000-EBE4-0179-F8A3-F03A00EB1C73}"/>
              </a:ext>
            </a:extLst>
          </p:cNvPr>
          <p:cNvSpPr/>
          <p:nvPr/>
        </p:nvSpPr>
        <p:spPr>
          <a:xfrm>
            <a:off x="8404395" y="5057783"/>
            <a:ext cx="1778299" cy="690453"/>
          </a:xfrm>
          <a:prstGeom prst="roundRect">
            <a:avLst>
              <a:gd name="adj" fmla="val 7357"/>
            </a:avLst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Memory</a:t>
            </a:r>
          </a:p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~XX GB</a:t>
            </a:r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3FB6A612-0D95-9540-BCAD-1E14A8703E4F}"/>
              </a:ext>
            </a:extLst>
          </p:cNvPr>
          <p:cNvSpPr/>
          <p:nvPr/>
        </p:nvSpPr>
        <p:spPr>
          <a:xfrm rot="5400000">
            <a:off x="6161744" y="3964339"/>
            <a:ext cx="340360" cy="227420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5CF11E48-D38D-33C4-BD76-542A1F6C06E8}"/>
              </a:ext>
            </a:extLst>
          </p:cNvPr>
          <p:cNvSpPr/>
          <p:nvPr/>
        </p:nvSpPr>
        <p:spPr>
          <a:xfrm rot="5400000">
            <a:off x="6879204" y="3964339"/>
            <a:ext cx="340360" cy="227420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888ABE23-6F41-B7FF-DC20-9E7280432992}"/>
              </a:ext>
            </a:extLst>
          </p:cNvPr>
          <p:cNvSpPr/>
          <p:nvPr/>
        </p:nvSpPr>
        <p:spPr>
          <a:xfrm>
            <a:off x="7424714" y="4379829"/>
            <a:ext cx="340360" cy="227420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CD0166A2-8107-3240-ED9D-05973A9E06D2}"/>
              </a:ext>
            </a:extLst>
          </p:cNvPr>
          <p:cNvSpPr/>
          <p:nvPr/>
        </p:nvSpPr>
        <p:spPr>
          <a:xfrm rot="5400000">
            <a:off x="6520474" y="3964339"/>
            <a:ext cx="340360" cy="227420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E2F6ED90-32C5-1E56-2497-A0DDA681E171}"/>
              </a:ext>
            </a:extLst>
          </p:cNvPr>
          <p:cNvSpPr/>
          <p:nvPr/>
        </p:nvSpPr>
        <p:spPr>
          <a:xfrm>
            <a:off x="7424714" y="4699869"/>
            <a:ext cx="340360" cy="227420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94AFD6D3-63D2-8BDC-EDAC-F70A73BF3606}"/>
              </a:ext>
            </a:extLst>
          </p:cNvPr>
          <p:cNvSpPr/>
          <p:nvPr/>
        </p:nvSpPr>
        <p:spPr>
          <a:xfrm rot="5400000">
            <a:off x="7208913" y="3969419"/>
            <a:ext cx="340360" cy="227420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사각형: 둥근 모서리 123">
            <a:extLst>
              <a:ext uri="{FF2B5EF4-FFF2-40B4-BE49-F238E27FC236}">
                <a16:creationId xmlns:a16="http://schemas.microsoft.com/office/drawing/2014/main" id="{66097BDF-967F-4843-DFEC-160FB178481C}"/>
              </a:ext>
            </a:extLst>
          </p:cNvPr>
          <p:cNvSpPr/>
          <p:nvPr/>
        </p:nvSpPr>
        <p:spPr>
          <a:xfrm>
            <a:off x="6159534" y="4176468"/>
            <a:ext cx="1363634" cy="778141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GDDR</a:t>
            </a:r>
          </a:p>
        </p:txBody>
      </p:sp>
    </p:spTree>
    <p:extLst>
      <p:ext uri="{BB962C8B-B14F-4D97-AF65-F5344CB8AC3E}">
        <p14:creationId xmlns:p14="http://schemas.microsoft.com/office/powerpoint/2010/main" val="3354813755"/>
      </p:ext>
    </p:extLst>
  </p:cSld>
  <p:clrMapOvr>
    <a:masterClrMapping/>
  </p:clrMapOvr>
  <p:transition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14C15-1E4B-7F20-A77F-3B7E69360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>
            <a:extLst>
              <a:ext uri="{FF2B5EF4-FFF2-40B4-BE49-F238E27FC236}">
                <a16:creationId xmlns:a16="http://schemas.microsoft.com/office/drawing/2014/main" id="{07C86001-7E13-A64D-8BDC-1E461736DE3B}"/>
              </a:ext>
            </a:extLst>
          </p:cNvPr>
          <p:cNvGrpSpPr/>
          <p:nvPr/>
        </p:nvGrpSpPr>
        <p:grpSpPr>
          <a:xfrm>
            <a:off x="128219" y="2009127"/>
            <a:ext cx="3620821" cy="3730453"/>
            <a:chOff x="128219" y="2009127"/>
            <a:chExt cx="3620821" cy="3730453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B57A2C39-2418-3492-B9EA-9BA941641EC9}"/>
                </a:ext>
              </a:extLst>
            </p:cNvPr>
            <p:cNvGrpSpPr/>
            <p:nvPr/>
          </p:nvGrpSpPr>
          <p:grpSpPr>
            <a:xfrm>
              <a:off x="713740" y="2009127"/>
              <a:ext cx="3035300" cy="3730453"/>
              <a:chOff x="713740" y="2009127"/>
              <a:chExt cx="3035300" cy="3730453"/>
            </a:xfrm>
          </p:grpSpPr>
          <p:sp>
            <p:nvSpPr>
              <p:cNvPr id="18" name="사각형: 둥근 모서리 17">
                <a:extLst>
                  <a:ext uri="{FF2B5EF4-FFF2-40B4-BE49-F238E27FC236}">
                    <a16:creationId xmlns:a16="http://schemas.microsoft.com/office/drawing/2014/main" id="{9F16D006-962F-5674-0856-F31460FC984D}"/>
                  </a:ext>
                </a:extLst>
              </p:cNvPr>
              <p:cNvSpPr/>
              <p:nvPr/>
            </p:nvSpPr>
            <p:spPr>
              <a:xfrm>
                <a:off x="713740" y="2009127"/>
                <a:ext cx="3035300" cy="3730453"/>
              </a:xfrm>
              <a:prstGeom prst="roundRect">
                <a:avLst>
                  <a:gd name="adj" fmla="val 2324"/>
                </a:avLst>
              </a:prstGeom>
              <a:solidFill>
                <a:srgbClr val="F1F2F2"/>
              </a:solidFill>
              <a:ln w="28575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" name="그룹 3">
                <a:extLst>
                  <a:ext uri="{FF2B5EF4-FFF2-40B4-BE49-F238E27FC236}">
                    <a16:creationId xmlns:a16="http://schemas.microsoft.com/office/drawing/2014/main" id="{EF8A9BDC-FDD3-DBA6-9C7B-DB97FE099460}"/>
                  </a:ext>
                </a:extLst>
              </p:cNvPr>
              <p:cNvGrpSpPr/>
              <p:nvPr/>
            </p:nvGrpSpPr>
            <p:grpSpPr>
              <a:xfrm>
                <a:off x="1376889" y="2153810"/>
                <a:ext cx="1631325" cy="821477"/>
                <a:chOff x="1376889" y="2153810"/>
                <a:chExt cx="1631325" cy="821477"/>
              </a:xfrm>
            </p:grpSpPr>
            <p:cxnSp>
              <p:nvCxnSpPr>
                <p:cNvPr id="23" name="직선 연결선 22">
                  <a:extLst>
                    <a:ext uri="{FF2B5EF4-FFF2-40B4-BE49-F238E27FC236}">
                      <a16:creationId xmlns:a16="http://schemas.microsoft.com/office/drawing/2014/main" id="{F9F41E76-DA6E-1AB9-1A8C-A0E3ABBE74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74246" y="2371807"/>
                  <a:ext cx="0" cy="3039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직선 연결선 23">
                  <a:extLst>
                    <a:ext uri="{FF2B5EF4-FFF2-40B4-BE49-F238E27FC236}">
                      <a16:creationId xmlns:a16="http://schemas.microsoft.com/office/drawing/2014/main" id="{11A70483-1CD5-3867-0A33-405302E58A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92707" y="2668542"/>
                  <a:ext cx="161550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직선 연결선 24">
                  <a:extLst>
                    <a:ext uri="{FF2B5EF4-FFF2-40B4-BE49-F238E27FC236}">
                      <a16:creationId xmlns:a16="http://schemas.microsoft.com/office/drawing/2014/main" id="{7A8D18D5-5F4F-77DA-ADC7-59B4320E20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01173" y="2665327"/>
                  <a:ext cx="0" cy="3039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tailEnd type="arrow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직선 연결선 25">
                  <a:extLst>
                    <a:ext uri="{FF2B5EF4-FFF2-40B4-BE49-F238E27FC236}">
                      <a16:creationId xmlns:a16="http://schemas.microsoft.com/office/drawing/2014/main" id="{95152DD5-5F83-CDCF-5839-CE12000B1E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00583" y="2671348"/>
                  <a:ext cx="0" cy="3039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tailEnd type="arrow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사각형: 둥근 모서리 26">
                  <a:extLst>
                    <a:ext uri="{FF2B5EF4-FFF2-40B4-BE49-F238E27FC236}">
                      <a16:creationId xmlns:a16="http://schemas.microsoft.com/office/drawing/2014/main" id="{405DBC6C-D9B6-6858-813C-C428AAE9885A}"/>
                    </a:ext>
                  </a:extLst>
                </p:cNvPr>
                <p:cNvSpPr/>
                <p:nvPr/>
              </p:nvSpPr>
              <p:spPr>
                <a:xfrm>
                  <a:off x="1376889" y="2153810"/>
                  <a:ext cx="1631325" cy="378854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DE745"/>
                </a:solidFill>
                <a:ln w="19050">
                  <a:solidFill>
                    <a:schemeClr val="bg2">
                      <a:lumMod val="25000"/>
                    </a:schemeClr>
                  </a:solidFill>
                </a:ln>
                <a:scene3d>
                  <a:camera prst="obliqueTopRight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00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Load Request</a:t>
                  </a:r>
                  <a:endParaRPr lang="ko-KR" altLang="en-US" sz="20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8" name="사각형: 둥근 모서리 27">
                <a:extLst>
                  <a:ext uri="{FF2B5EF4-FFF2-40B4-BE49-F238E27FC236}">
                    <a16:creationId xmlns:a16="http://schemas.microsoft.com/office/drawing/2014/main" id="{6135A50F-F92D-7EE5-A90A-2EA795787F42}"/>
                  </a:ext>
                </a:extLst>
              </p:cNvPr>
              <p:cNvSpPr/>
              <p:nvPr/>
            </p:nvSpPr>
            <p:spPr>
              <a:xfrm>
                <a:off x="825320" y="2975287"/>
                <a:ext cx="1179722" cy="346165"/>
              </a:xfrm>
              <a:prstGeom prst="roundRect">
                <a:avLst>
                  <a:gd name="adj" fmla="val 11281"/>
                </a:avLst>
              </a:prstGeom>
              <a:solidFill>
                <a:srgbClr val="D1D4D3"/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L1 TLB</a:t>
                </a:r>
                <a:endParaRPr lang="ko-KR" altLang="en-US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30" name="직선 연결선 29">
                <a:extLst>
                  <a:ext uri="{FF2B5EF4-FFF2-40B4-BE49-F238E27FC236}">
                    <a16:creationId xmlns:a16="http://schemas.microsoft.com/office/drawing/2014/main" id="{953B6E3F-FF94-B49B-13D4-485733508B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10663" y="3329881"/>
                <a:ext cx="0" cy="239259"/>
              </a:xfrm>
              <a:prstGeom prst="line">
                <a:avLst/>
              </a:prstGeom>
              <a:ln w="19050">
                <a:solidFill>
                  <a:schemeClr val="bg2">
                    <a:lumMod val="10000"/>
                  </a:schemeClr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사각형: 둥근 모서리 1">
                <a:extLst>
                  <a:ext uri="{FF2B5EF4-FFF2-40B4-BE49-F238E27FC236}">
                    <a16:creationId xmlns:a16="http://schemas.microsoft.com/office/drawing/2014/main" id="{FD305AF6-F47F-E252-CDD0-BFA2BB1DFB3F}"/>
                  </a:ext>
                </a:extLst>
              </p:cNvPr>
              <p:cNvSpPr/>
              <p:nvPr/>
            </p:nvSpPr>
            <p:spPr>
              <a:xfrm>
                <a:off x="2353317" y="2966844"/>
                <a:ext cx="1272954" cy="864383"/>
              </a:xfrm>
              <a:prstGeom prst="roundRect">
                <a:avLst>
                  <a:gd name="adj" fmla="val 0"/>
                </a:avLst>
              </a:prstGeom>
              <a:solidFill>
                <a:srgbClr val="D1D4D3"/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L1 Cache</a:t>
                </a:r>
              </a:p>
            </p:txBody>
          </p:sp>
        </p:grpSp>
        <p:sp>
          <p:nvSpPr>
            <p:cNvPr id="85" name="폭발: 14pt 84">
              <a:extLst>
                <a:ext uri="{FF2B5EF4-FFF2-40B4-BE49-F238E27FC236}">
                  <a16:creationId xmlns:a16="http://schemas.microsoft.com/office/drawing/2014/main" id="{71AB0A3F-51CF-C7E1-7237-539599882D1C}"/>
                </a:ext>
              </a:extLst>
            </p:cNvPr>
            <p:cNvSpPr/>
            <p:nvPr/>
          </p:nvSpPr>
          <p:spPr>
            <a:xfrm>
              <a:off x="128219" y="2719860"/>
              <a:ext cx="1087964" cy="509985"/>
            </a:xfrm>
            <a:prstGeom prst="irregularSeal2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latin typeface="Calibri" panose="020F0502020204030204" pitchFamily="34" charset="0"/>
                  <a:cs typeface="Calibri" panose="020F0502020204030204" pitchFamily="34" charset="0"/>
                </a:rPr>
                <a:t>Miss</a:t>
              </a:r>
              <a:endParaRPr lang="ko-KR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FD7F6F1-33DE-BF29-FDEB-A07187955149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CAST: </a:t>
            </a:r>
            <a:r>
              <a:rPr lang="en-US" altLang="ko-KR" sz="4000" b="1" u="sng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C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ontiguity-</a:t>
            </a:r>
            <a:r>
              <a:rPr lang="en-US" altLang="ko-KR" sz="4000" b="1" u="sng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A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ware </a:t>
            </a:r>
            <a:r>
              <a:rPr lang="en-US" altLang="ko-KR" sz="4000" b="1" u="sng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S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peculative </a:t>
            </a:r>
            <a:r>
              <a:rPr lang="en-US" altLang="ko-KR" sz="4000" b="1" u="sng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T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ranslation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B2B7AAE-EE1B-F0A2-9D33-316302CACADC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FBFE020-02CD-2E51-1F15-A6D846374C82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8BD3C21-53E7-9C33-CAE5-C4556514ECC8}"/>
              </a:ext>
            </a:extLst>
          </p:cNvPr>
          <p:cNvGrpSpPr/>
          <p:nvPr/>
        </p:nvGrpSpPr>
        <p:grpSpPr>
          <a:xfrm>
            <a:off x="837117" y="3575546"/>
            <a:ext cx="1167925" cy="821804"/>
            <a:chOff x="837117" y="3575546"/>
            <a:chExt cx="1167925" cy="821804"/>
          </a:xfrm>
        </p:grpSpPr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id="{318F40AC-8EDD-9E08-20A0-5492BFE8448A}"/>
                </a:ext>
              </a:extLst>
            </p:cNvPr>
            <p:cNvSpPr/>
            <p:nvPr/>
          </p:nvSpPr>
          <p:spPr>
            <a:xfrm>
              <a:off x="837117" y="3576330"/>
              <a:ext cx="1167925" cy="821020"/>
            </a:xfrm>
            <a:prstGeom prst="roundRect">
              <a:avLst>
                <a:gd name="adj" fmla="val 1128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사각형: 둥근 모서리 56">
              <a:extLst>
                <a:ext uri="{FF2B5EF4-FFF2-40B4-BE49-F238E27FC236}">
                  <a16:creationId xmlns:a16="http://schemas.microsoft.com/office/drawing/2014/main" id="{0CEB1ED2-C00B-D19A-73C3-67C2A7C71989}"/>
                </a:ext>
              </a:extLst>
            </p:cNvPr>
            <p:cNvSpPr/>
            <p:nvPr/>
          </p:nvSpPr>
          <p:spPr>
            <a:xfrm>
              <a:off x="837117" y="3575546"/>
              <a:ext cx="1167925" cy="364529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CAST</a:t>
              </a:r>
            </a:p>
          </p:txBody>
        </p:sp>
        <p:sp>
          <p:nvSpPr>
            <p:cNvPr id="58" name="사각형: 둥근 모서리 57">
              <a:extLst>
                <a:ext uri="{FF2B5EF4-FFF2-40B4-BE49-F238E27FC236}">
                  <a16:creationId xmlns:a16="http://schemas.microsoft.com/office/drawing/2014/main" id="{D2F55598-537A-683A-C03B-D9CEAA715C4E}"/>
                </a:ext>
              </a:extLst>
            </p:cNvPr>
            <p:cNvSpPr/>
            <p:nvPr/>
          </p:nvSpPr>
          <p:spPr>
            <a:xfrm>
              <a:off x="940984" y="3939386"/>
              <a:ext cx="942791" cy="346165"/>
            </a:xfrm>
            <a:prstGeom prst="roundRect">
              <a:avLst>
                <a:gd name="adj" fmla="val 5778"/>
              </a:avLst>
            </a:prstGeom>
            <a:solidFill>
              <a:schemeClr val="bg1"/>
            </a:solidFill>
            <a:ln w="19050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MOD</a:t>
              </a:r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367884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E073E-3608-546E-CDC7-BD7FACFDF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694ACC48-4AC5-450A-175C-8B6656E065E2}"/>
              </a:ext>
            </a:extLst>
          </p:cNvPr>
          <p:cNvGrpSpPr/>
          <p:nvPr/>
        </p:nvGrpSpPr>
        <p:grpSpPr>
          <a:xfrm>
            <a:off x="128219" y="2009127"/>
            <a:ext cx="3620821" cy="3730453"/>
            <a:chOff x="128219" y="2009127"/>
            <a:chExt cx="3620821" cy="3730453"/>
          </a:xfrm>
        </p:grpSpPr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B206C0D5-A007-E0B6-D1D3-EDDC02F86677}"/>
                </a:ext>
              </a:extLst>
            </p:cNvPr>
            <p:cNvGrpSpPr/>
            <p:nvPr/>
          </p:nvGrpSpPr>
          <p:grpSpPr>
            <a:xfrm>
              <a:off x="713740" y="2009127"/>
              <a:ext cx="3035300" cy="3730453"/>
              <a:chOff x="713740" y="2009127"/>
              <a:chExt cx="3035300" cy="3730453"/>
            </a:xfrm>
          </p:grpSpPr>
          <p:sp>
            <p:nvSpPr>
              <p:cNvPr id="22" name="사각형: 둥근 모서리 21">
                <a:extLst>
                  <a:ext uri="{FF2B5EF4-FFF2-40B4-BE49-F238E27FC236}">
                    <a16:creationId xmlns:a16="http://schemas.microsoft.com/office/drawing/2014/main" id="{57E3D0F8-B35F-CD04-E2D2-9B4239B78FDD}"/>
                  </a:ext>
                </a:extLst>
              </p:cNvPr>
              <p:cNvSpPr/>
              <p:nvPr/>
            </p:nvSpPr>
            <p:spPr>
              <a:xfrm>
                <a:off x="713740" y="2009127"/>
                <a:ext cx="3035300" cy="3730453"/>
              </a:xfrm>
              <a:prstGeom prst="roundRect">
                <a:avLst>
                  <a:gd name="adj" fmla="val 2324"/>
                </a:avLst>
              </a:prstGeom>
              <a:solidFill>
                <a:srgbClr val="F1F2F2"/>
              </a:solidFill>
              <a:ln w="28575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3" name="그룹 22">
                <a:extLst>
                  <a:ext uri="{FF2B5EF4-FFF2-40B4-BE49-F238E27FC236}">
                    <a16:creationId xmlns:a16="http://schemas.microsoft.com/office/drawing/2014/main" id="{82202F78-99B6-6B6E-AD97-49E5A2B235F3}"/>
                  </a:ext>
                </a:extLst>
              </p:cNvPr>
              <p:cNvGrpSpPr/>
              <p:nvPr/>
            </p:nvGrpSpPr>
            <p:grpSpPr>
              <a:xfrm>
                <a:off x="1376889" y="2153810"/>
                <a:ext cx="1631325" cy="821477"/>
                <a:chOff x="1376889" y="2153810"/>
                <a:chExt cx="1631325" cy="821477"/>
              </a:xfrm>
            </p:grpSpPr>
            <p:cxnSp>
              <p:nvCxnSpPr>
                <p:cNvPr id="27" name="직선 연결선 26">
                  <a:extLst>
                    <a:ext uri="{FF2B5EF4-FFF2-40B4-BE49-F238E27FC236}">
                      <a16:creationId xmlns:a16="http://schemas.microsoft.com/office/drawing/2014/main" id="{D89251F9-F705-1387-351D-830DA05219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74246" y="2371807"/>
                  <a:ext cx="0" cy="3039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직선 연결선 27">
                  <a:extLst>
                    <a:ext uri="{FF2B5EF4-FFF2-40B4-BE49-F238E27FC236}">
                      <a16:creationId xmlns:a16="http://schemas.microsoft.com/office/drawing/2014/main" id="{79A10F65-D080-249F-3A1B-6D5E736F6F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92707" y="2668542"/>
                  <a:ext cx="161550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E8483C1-50E3-C344-04EC-0790C47542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01173" y="2665327"/>
                  <a:ext cx="0" cy="3039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tailEnd type="arrow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직선 연결선 29">
                  <a:extLst>
                    <a:ext uri="{FF2B5EF4-FFF2-40B4-BE49-F238E27FC236}">
                      <a16:creationId xmlns:a16="http://schemas.microsoft.com/office/drawing/2014/main" id="{FF8BE306-F2C7-A443-D925-3FCF72F575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00583" y="2671348"/>
                  <a:ext cx="0" cy="3039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tailEnd type="arrow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사각형: 둥근 모서리 30">
                  <a:extLst>
                    <a:ext uri="{FF2B5EF4-FFF2-40B4-BE49-F238E27FC236}">
                      <a16:creationId xmlns:a16="http://schemas.microsoft.com/office/drawing/2014/main" id="{8965B27A-D435-8504-297D-041573706B09}"/>
                    </a:ext>
                  </a:extLst>
                </p:cNvPr>
                <p:cNvSpPr/>
                <p:nvPr/>
              </p:nvSpPr>
              <p:spPr>
                <a:xfrm>
                  <a:off x="1376889" y="2153810"/>
                  <a:ext cx="1631325" cy="378854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DE745"/>
                </a:solidFill>
                <a:ln w="19050">
                  <a:solidFill>
                    <a:schemeClr val="bg2">
                      <a:lumMod val="25000"/>
                    </a:schemeClr>
                  </a:solidFill>
                </a:ln>
                <a:scene3d>
                  <a:camera prst="obliqueTopRight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00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Load Request</a:t>
                  </a:r>
                  <a:endParaRPr lang="ko-KR" altLang="en-US" sz="20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4" name="사각형: 둥근 모서리 23">
                <a:extLst>
                  <a:ext uri="{FF2B5EF4-FFF2-40B4-BE49-F238E27FC236}">
                    <a16:creationId xmlns:a16="http://schemas.microsoft.com/office/drawing/2014/main" id="{12E6EC20-4E36-B76E-C04E-489A844FEC38}"/>
                  </a:ext>
                </a:extLst>
              </p:cNvPr>
              <p:cNvSpPr/>
              <p:nvPr/>
            </p:nvSpPr>
            <p:spPr>
              <a:xfrm>
                <a:off x="825320" y="2975287"/>
                <a:ext cx="1179722" cy="346165"/>
              </a:xfrm>
              <a:prstGeom prst="roundRect">
                <a:avLst>
                  <a:gd name="adj" fmla="val 11281"/>
                </a:avLst>
              </a:prstGeom>
              <a:solidFill>
                <a:srgbClr val="D1D4D3"/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L1 TLB</a:t>
                </a:r>
                <a:endParaRPr lang="ko-KR" altLang="en-US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5" name="직선 연결선 24">
                <a:extLst>
                  <a:ext uri="{FF2B5EF4-FFF2-40B4-BE49-F238E27FC236}">
                    <a16:creationId xmlns:a16="http://schemas.microsoft.com/office/drawing/2014/main" id="{6BCA93DD-284E-3AE8-68D1-B71D561BC5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10663" y="3329881"/>
                <a:ext cx="0" cy="239259"/>
              </a:xfrm>
              <a:prstGeom prst="line">
                <a:avLst/>
              </a:prstGeom>
              <a:ln w="19050">
                <a:solidFill>
                  <a:schemeClr val="bg2">
                    <a:lumMod val="10000"/>
                  </a:schemeClr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사각형: 둥근 모서리 25">
                <a:extLst>
                  <a:ext uri="{FF2B5EF4-FFF2-40B4-BE49-F238E27FC236}">
                    <a16:creationId xmlns:a16="http://schemas.microsoft.com/office/drawing/2014/main" id="{D6860B63-3BED-5EFC-9E0C-CED81DF0164D}"/>
                  </a:ext>
                </a:extLst>
              </p:cNvPr>
              <p:cNvSpPr/>
              <p:nvPr/>
            </p:nvSpPr>
            <p:spPr>
              <a:xfrm>
                <a:off x="2353317" y="2966844"/>
                <a:ext cx="1272954" cy="864383"/>
              </a:xfrm>
              <a:prstGeom prst="roundRect">
                <a:avLst>
                  <a:gd name="adj" fmla="val 0"/>
                </a:avLst>
              </a:prstGeom>
              <a:solidFill>
                <a:srgbClr val="D1D4D3"/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L1 Cache</a:t>
                </a:r>
              </a:p>
            </p:txBody>
          </p:sp>
        </p:grpSp>
        <p:sp>
          <p:nvSpPr>
            <p:cNvPr id="19" name="폭발: 14pt 18">
              <a:extLst>
                <a:ext uri="{FF2B5EF4-FFF2-40B4-BE49-F238E27FC236}">
                  <a16:creationId xmlns:a16="http://schemas.microsoft.com/office/drawing/2014/main" id="{CFD34CA6-C453-3212-5181-62C36F688D83}"/>
                </a:ext>
              </a:extLst>
            </p:cNvPr>
            <p:cNvSpPr/>
            <p:nvPr/>
          </p:nvSpPr>
          <p:spPr>
            <a:xfrm>
              <a:off x="128219" y="2719860"/>
              <a:ext cx="1087964" cy="509985"/>
            </a:xfrm>
            <a:prstGeom prst="irregularSeal2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latin typeface="Calibri" panose="020F0502020204030204" pitchFamily="34" charset="0"/>
                  <a:cs typeface="Calibri" panose="020F0502020204030204" pitchFamily="34" charset="0"/>
                </a:rPr>
                <a:t>Miss</a:t>
              </a:r>
              <a:endParaRPr lang="ko-KR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E3217068-6D87-0694-2262-7F913718753A}"/>
              </a:ext>
            </a:extLst>
          </p:cNvPr>
          <p:cNvGrpSpPr/>
          <p:nvPr/>
        </p:nvGrpSpPr>
        <p:grpSpPr>
          <a:xfrm>
            <a:off x="1951148" y="1545968"/>
            <a:ext cx="10153913" cy="4834512"/>
            <a:chOff x="1951148" y="1545968"/>
            <a:chExt cx="10153913" cy="4834512"/>
          </a:xfrm>
        </p:grpSpPr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AAA924C6-BDF0-1E17-CDD9-E18A49AA8726}"/>
                </a:ext>
              </a:extLst>
            </p:cNvPr>
            <p:cNvGrpSpPr/>
            <p:nvPr/>
          </p:nvGrpSpPr>
          <p:grpSpPr>
            <a:xfrm>
              <a:off x="1951148" y="1597673"/>
              <a:ext cx="2372152" cy="4760839"/>
              <a:chOff x="1960777" y="1597673"/>
              <a:chExt cx="2372152" cy="4760839"/>
            </a:xfrm>
          </p:grpSpPr>
          <p:cxnSp>
            <p:nvCxnSpPr>
              <p:cNvPr id="34" name="직선 연결선 33">
                <a:extLst>
                  <a:ext uri="{FF2B5EF4-FFF2-40B4-BE49-F238E27FC236}">
                    <a16:creationId xmlns:a16="http://schemas.microsoft.com/office/drawing/2014/main" id="{55A8F3CE-9F75-9E8A-8583-63DB584798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999962" y="4346495"/>
                <a:ext cx="2298988" cy="2012017"/>
              </a:xfrm>
              <a:prstGeom prst="line">
                <a:avLst/>
              </a:prstGeom>
              <a:ln w="28575">
                <a:solidFill>
                  <a:schemeClr val="bg2">
                    <a:lumMod val="25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사다리꼴 38">
                <a:extLst>
                  <a:ext uri="{FF2B5EF4-FFF2-40B4-BE49-F238E27FC236}">
                    <a16:creationId xmlns:a16="http://schemas.microsoft.com/office/drawing/2014/main" id="{896E1F13-A332-2310-9742-9DE1F0DFFE9A}"/>
                  </a:ext>
                </a:extLst>
              </p:cNvPr>
              <p:cNvSpPr/>
              <p:nvPr/>
            </p:nvSpPr>
            <p:spPr>
              <a:xfrm rot="16200000">
                <a:off x="818557" y="2844138"/>
                <a:ext cx="4760836" cy="2267909"/>
              </a:xfrm>
              <a:prstGeom prst="trapezoid">
                <a:avLst>
                  <a:gd name="adj" fmla="val 89458"/>
                </a:avLst>
              </a:prstGeom>
              <a:solidFill>
                <a:srgbClr val="F1F2F2">
                  <a:alpha val="80000"/>
                </a:srgbClr>
              </a:solidFill>
              <a:ln w="28575">
                <a:noFill/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6" name="직선 연결선 45">
                <a:extLst>
                  <a:ext uri="{FF2B5EF4-FFF2-40B4-BE49-F238E27FC236}">
                    <a16:creationId xmlns:a16="http://schemas.microsoft.com/office/drawing/2014/main" id="{07AB3877-CF97-17CD-D509-5D491C1A6E2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60777" y="1597673"/>
                <a:ext cx="2338172" cy="2054847"/>
              </a:xfrm>
              <a:prstGeom prst="line">
                <a:avLst/>
              </a:prstGeom>
              <a:ln w="28575">
                <a:solidFill>
                  <a:schemeClr val="bg2">
                    <a:lumMod val="25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418EE3E7-BA23-4A12-E805-EC871C649043}"/>
                </a:ext>
              </a:extLst>
            </p:cNvPr>
            <p:cNvSpPr/>
            <p:nvPr/>
          </p:nvSpPr>
          <p:spPr>
            <a:xfrm>
              <a:off x="3860620" y="1545968"/>
              <a:ext cx="8244441" cy="4834512"/>
            </a:xfrm>
            <a:prstGeom prst="roundRect">
              <a:avLst>
                <a:gd name="adj" fmla="val 308"/>
              </a:avLst>
            </a:prstGeom>
            <a:solidFill>
              <a:srgbClr val="EAEAEA">
                <a:alpha val="98000"/>
              </a:srgbClr>
            </a:solidFill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0CC0D533-96D1-A5FA-C9D5-39F7937A40AE}"/>
              </a:ext>
            </a:extLst>
          </p:cNvPr>
          <p:cNvSpPr/>
          <p:nvPr/>
        </p:nvSpPr>
        <p:spPr>
          <a:xfrm>
            <a:off x="3979878" y="1682880"/>
            <a:ext cx="3788873" cy="1392003"/>
          </a:xfrm>
          <a:prstGeom prst="roundRect">
            <a:avLst>
              <a:gd name="adj" fmla="val 17253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b="1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TLB miss request</a:t>
            </a:r>
          </a:p>
          <a:p>
            <a:pPr algn="ctr"/>
            <a:endParaRPr lang="en-US" altLang="ko-KR" sz="2000" i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2000" i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C2843E-F882-AEF9-342B-1CFAF8C6F3C9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6A8387-0038-0623-B629-1652B3F85774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CAST: </a:t>
            </a:r>
            <a:r>
              <a:rPr lang="en-US" altLang="ko-KR" sz="4000" b="1" u="sng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C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ontiguity-</a:t>
            </a:r>
            <a:r>
              <a:rPr lang="en-US" altLang="ko-KR" sz="4000" b="1" u="sng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A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ware </a:t>
            </a:r>
            <a:r>
              <a:rPr lang="en-US" altLang="ko-KR" sz="4000" b="1" u="sng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S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peculative </a:t>
            </a:r>
            <a:r>
              <a:rPr lang="en-US" altLang="ko-KR" sz="4000" b="1" u="sng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T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ranslation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AA25E14-30D2-DA93-BCE7-70C1E40670C0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D3603597-45CE-79C4-B59A-384916579864}"/>
              </a:ext>
            </a:extLst>
          </p:cNvPr>
          <p:cNvGrpSpPr/>
          <p:nvPr/>
        </p:nvGrpSpPr>
        <p:grpSpPr>
          <a:xfrm>
            <a:off x="837117" y="3575546"/>
            <a:ext cx="1167925" cy="821804"/>
            <a:chOff x="837117" y="3575546"/>
            <a:chExt cx="1167925" cy="821804"/>
          </a:xfrm>
        </p:grpSpPr>
        <p:sp>
          <p:nvSpPr>
            <p:cNvPr id="54" name="사각형: 둥근 모서리 53">
              <a:extLst>
                <a:ext uri="{FF2B5EF4-FFF2-40B4-BE49-F238E27FC236}">
                  <a16:creationId xmlns:a16="http://schemas.microsoft.com/office/drawing/2014/main" id="{E2ADDB6F-76E4-E911-5941-DA3CB4D2F1E6}"/>
                </a:ext>
              </a:extLst>
            </p:cNvPr>
            <p:cNvSpPr/>
            <p:nvPr/>
          </p:nvSpPr>
          <p:spPr>
            <a:xfrm>
              <a:off x="837117" y="3576330"/>
              <a:ext cx="1167925" cy="821020"/>
            </a:xfrm>
            <a:prstGeom prst="roundRect">
              <a:avLst>
                <a:gd name="adj" fmla="val 1128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사각형: 둥근 모서리 54">
              <a:extLst>
                <a:ext uri="{FF2B5EF4-FFF2-40B4-BE49-F238E27FC236}">
                  <a16:creationId xmlns:a16="http://schemas.microsoft.com/office/drawing/2014/main" id="{B0E6288B-87AC-7546-2A4C-CB3C09997944}"/>
                </a:ext>
              </a:extLst>
            </p:cNvPr>
            <p:cNvSpPr/>
            <p:nvPr/>
          </p:nvSpPr>
          <p:spPr>
            <a:xfrm>
              <a:off x="837117" y="3575546"/>
              <a:ext cx="1167925" cy="364529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CAST</a:t>
              </a:r>
            </a:p>
          </p:txBody>
        </p:sp>
        <p:sp>
          <p:nvSpPr>
            <p:cNvPr id="56" name="사각형: 둥근 모서리 55">
              <a:extLst>
                <a:ext uri="{FF2B5EF4-FFF2-40B4-BE49-F238E27FC236}">
                  <a16:creationId xmlns:a16="http://schemas.microsoft.com/office/drawing/2014/main" id="{6218B92B-0C4B-A8E8-26F2-61C8DFCE6647}"/>
                </a:ext>
              </a:extLst>
            </p:cNvPr>
            <p:cNvSpPr/>
            <p:nvPr/>
          </p:nvSpPr>
          <p:spPr>
            <a:xfrm>
              <a:off x="940984" y="3939386"/>
              <a:ext cx="942791" cy="346165"/>
            </a:xfrm>
            <a:prstGeom prst="roundRect">
              <a:avLst>
                <a:gd name="adj" fmla="val 5778"/>
              </a:avLst>
            </a:prstGeom>
            <a:solidFill>
              <a:schemeClr val="bg1"/>
            </a:solidFill>
            <a:ln w="19050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MOD</a:t>
              </a:r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B5143304-ED48-DC28-0A27-472B27F56FE4}"/>
              </a:ext>
            </a:extLst>
          </p:cNvPr>
          <p:cNvCxnSpPr>
            <a:cxnSpLocks/>
          </p:cNvCxnSpPr>
          <p:nvPr/>
        </p:nvCxnSpPr>
        <p:spPr>
          <a:xfrm>
            <a:off x="4571999" y="2827867"/>
            <a:ext cx="0" cy="743446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>
            <a:extLst>
              <a:ext uri="{FF2B5EF4-FFF2-40B4-BE49-F238E27FC236}">
                <a16:creationId xmlns:a16="http://schemas.microsoft.com/office/drawing/2014/main" id="{5994B411-4F3F-C44D-8510-39DD8174890D}"/>
              </a:ext>
            </a:extLst>
          </p:cNvPr>
          <p:cNvCxnSpPr>
            <a:cxnSpLocks/>
          </p:cNvCxnSpPr>
          <p:nvPr/>
        </p:nvCxnSpPr>
        <p:spPr>
          <a:xfrm flipH="1">
            <a:off x="4571999" y="3555283"/>
            <a:ext cx="371496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headEnd type="arrow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타원 126">
            <a:extLst>
              <a:ext uri="{FF2B5EF4-FFF2-40B4-BE49-F238E27FC236}">
                <a16:creationId xmlns:a16="http://schemas.microsoft.com/office/drawing/2014/main" id="{E314B40C-2C54-7B03-6069-7A69BE123524}"/>
              </a:ext>
            </a:extLst>
          </p:cNvPr>
          <p:cNvSpPr/>
          <p:nvPr/>
        </p:nvSpPr>
        <p:spPr>
          <a:xfrm>
            <a:off x="7522109" y="4844139"/>
            <a:ext cx="398390" cy="398390"/>
          </a:xfrm>
          <a:prstGeom prst="ellipse">
            <a:avLst/>
          </a:prstGeom>
          <a:solidFill>
            <a:srgbClr val="F1F2F2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5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ko-KR" altLang="en-US" sz="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113" name="직선 연결선 112">
            <a:extLst>
              <a:ext uri="{FF2B5EF4-FFF2-40B4-BE49-F238E27FC236}">
                <a16:creationId xmlns:a16="http://schemas.microsoft.com/office/drawing/2014/main" id="{CDFE5D88-E439-26F5-42C1-BD32D764DCFF}"/>
              </a:ext>
            </a:extLst>
          </p:cNvPr>
          <p:cNvCxnSpPr>
            <a:cxnSpLocks/>
          </p:cNvCxnSpPr>
          <p:nvPr/>
        </p:nvCxnSpPr>
        <p:spPr>
          <a:xfrm>
            <a:off x="5826761" y="2788204"/>
            <a:ext cx="0" cy="2255765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직선 연결선 128">
            <a:extLst>
              <a:ext uri="{FF2B5EF4-FFF2-40B4-BE49-F238E27FC236}">
                <a16:creationId xmlns:a16="http://schemas.microsoft.com/office/drawing/2014/main" id="{D40552BC-1A29-AFEF-1251-7FE6816ED780}"/>
              </a:ext>
            </a:extLst>
          </p:cNvPr>
          <p:cNvCxnSpPr>
            <a:cxnSpLocks/>
          </p:cNvCxnSpPr>
          <p:nvPr/>
        </p:nvCxnSpPr>
        <p:spPr>
          <a:xfrm flipH="1">
            <a:off x="5813425" y="5028517"/>
            <a:ext cx="1708684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olid"/>
            <a:headEnd type="arrow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E07BA93C-8CB3-211E-43FC-C5C0CA4FB8E1}"/>
              </a:ext>
            </a:extLst>
          </p:cNvPr>
          <p:cNvGraphicFramePr>
            <a:graphicFrameLocks noGrp="1"/>
          </p:cNvGraphicFramePr>
          <p:nvPr/>
        </p:nvGraphicFramePr>
        <p:xfrm>
          <a:off x="8286961" y="2406160"/>
          <a:ext cx="3461385" cy="1706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181">
                  <a:extLst>
                    <a:ext uri="{9D8B030D-6E8A-4147-A177-3AD203B41FA5}">
                      <a16:colId xmlns:a16="http://schemas.microsoft.com/office/drawing/2014/main" val="389320539"/>
                    </a:ext>
                  </a:extLst>
                </a:gridCol>
                <a:gridCol w="1364398">
                  <a:extLst>
                    <a:ext uri="{9D8B030D-6E8A-4147-A177-3AD203B41FA5}">
                      <a16:colId xmlns:a16="http://schemas.microsoft.com/office/drawing/2014/main" val="713393712"/>
                    </a:ext>
                  </a:extLst>
                </a:gridCol>
                <a:gridCol w="1315806">
                  <a:extLst>
                    <a:ext uri="{9D8B030D-6E8A-4147-A177-3AD203B41FA5}">
                      <a16:colId xmlns:a16="http://schemas.microsoft.com/office/drawing/2014/main" val="1554811605"/>
                    </a:ext>
                  </a:extLst>
                </a:gridCol>
              </a:tblGrid>
              <a:tr h="5174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</a:t>
                      </a:r>
                      <a:endParaRPr lang="ko-KR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 count</a:t>
                      </a:r>
                      <a:endParaRPr lang="ko-KR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V2P Offset</a:t>
                      </a:r>
                      <a:endParaRPr lang="ko-KR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547820"/>
                  </a:ext>
                </a:extLst>
              </a:tr>
              <a:tr h="2924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0x03</a:t>
                      </a:r>
                      <a:endParaRPr lang="ko-KR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45464"/>
                  </a:ext>
                </a:extLst>
              </a:tr>
              <a:tr h="2924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0x01</a:t>
                      </a:r>
                      <a:endParaRPr lang="ko-KR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ko-KR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0x100</a:t>
                      </a:r>
                      <a:endParaRPr lang="ko-KR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638514"/>
                  </a:ext>
                </a:extLst>
              </a:tr>
              <a:tr h="2924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0x05</a:t>
                      </a:r>
                      <a:endParaRPr lang="ko-KR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804467"/>
                  </a:ext>
                </a:extLst>
              </a:tr>
            </a:tbl>
          </a:graphicData>
        </a:graphic>
      </p:graphicFrame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765C16D-9811-3800-2C23-192B913D1D9B}"/>
              </a:ext>
            </a:extLst>
          </p:cNvPr>
          <p:cNvSpPr/>
          <p:nvPr/>
        </p:nvSpPr>
        <p:spPr>
          <a:xfrm>
            <a:off x="8235952" y="1979320"/>
            <a:ext cx="3581395" cy="348053"/>
          </a:xfrm>
          <a:prstGeom prst="roundRect">
            <a:avLst>
              <a:gd name="adj" fmla="val 20069"/>
            </a:avLst>
          </a:prstGeom>
          <a:solidFill>
            <a:schemeClr val="accent2">
              <a:lumMod val="50000"/>
            </a:schemeClr>
          </a:solidFill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i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apping </a:t>
            </a:r>
            <a:r>
              <a:rPr lang="en-US" altLang="ko-KR" sz="2000" i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ffset </a:t>
            </a:r>
            <a:r>
              <a:rPr lang="en-US" altLang="ko-KR" sz="2000" i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etection Table</a:t>
            </a:r>
          </a:p>
        </p:txBody>
      </p:sp>
      <p:cxnSp>
        <p:nvCxnSpPr>
          <p:cNvPr id="133" name="직선 연결선 132">
            <a:extLst>
              <a:ext uri="{FF2B5EF4-FFF2-40B4-BE49-F238E27FC236}">
                <a16:creationId xmlns:a16="http://schemas.microsoft.com/office/drawing/2014/main" id="{9FE203F5-FF7A-E91B-026C-287A4043C483}"/>
              </a:ext>
            </a:extLst>
          </p:cNvPr>
          <p:cNvCxnSpPr>
            <a:cxnSpLocks/>
            <a:stCxn id="127" idx="6"/>
          </p:cNvCxnSpPr>
          <p:nvPr/>
        </p:nvCxnSpPr>
        <p:spPr>
          <a:xfrm flipV="1">
            <a:off x="7920499" y="5024284"/>
            <a:ext cx="3231796" cy="1905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olid"/>
            <a:headEnd type="arrow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직선 연결선 115">
            <a:extLst>
              <a:ext uri="{FF2B5EF4-FFF2-40B4-BE49-F238E27FC236}">
                <a16:creationId xmlns:a16="http://schemas.microsoft.com/office/drawing/2014/main" id="{994BA559-1D98-AA22-25F3-5E7C93D7AF2E}"/>
              </a:ext>
            </a:extLst>
          </p:cNvPr>
          <p:cNvCxnSpPr>
            <a:cxnSpLocks/>
          </p:cNvCxnSpPr>
          <p:nvPr/>
        </p:nvCxnSpPr>
        <p:spPr>
          <a:xfrm>
            <a:off x="11160761" y="3702050"/>
            <a:ext cx="0" cy="1335616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AB827E72-BC38-458E-71AF-976492C6A9C7}"/>
              </a:ext>
            </a:extLst>
          </p:cNvPr>
          <p:cNvGrpSpPr/>
          <p:nvPr/>
        </p:nvGrpSpPr>
        <p:grpSpPr>
          <a:xfrm>
            <a:off x="9123679" y="3702050"/>
            <a:ext cx="1366515" cy="1025514"/>
            <a:chOff x="9123679" y="3702050"/>
            <a:chExt cx="1366515" cy="1025514"/>
          </a:xfrm>
        </p:grpSpPr>
        <p:sp>
          <p:nvSpPr>
            <p:cNvPr id="121" name="사각형: 둥근 모서리 120">
              <a:extLst>
                <a:ext uri="{FF2B5EF4-FFF2-40B4-BE49-F238E27FC236}">
                  <a16:creationId xmlns:a16="http://schemas.microsoft.com/office/drawing/2014/main" id="{7A639124-2E02-6538-AE7F-C0881EEC4A07}"/>
                </a:ext>
              </a:extLst>
            </p:cNvPr>
            <p:cNvSpPr/>
            <p:nvPr/>
          </p:nvSpPr>
          <p:spPr>
            <a:xfrm>
              <a:off x="9123679" y="4381399"/>
              <a:ext cx="1366515" cy="34616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≥threshold?</a:t>
              </a:r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380CD97D-199B-F657-33FD-6898E860B52C}"/>
                </a:ext>
              </a:extLst>
            </p:cNvPr>
            <p:cNvCxnSpPr>
              <a:cxnSpLocks/>
            </p:cNvCxnSpPr>
            <p:nvPr/>
          </p:nvCxnSpPr>
          <p:spPr>
            <a:xfrm>
              <a:off x="9753304" y="3702050"/>
              <a:ext cx="0" cy="679349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195B671-E005-5A43-2D29-0D292188E385}"/>
              </a:ext>
            </a:extLst>
          </p:cNvPr>
          <p:cNvSpPr/>
          <p:nvPr/>
        </p:nvSpPr>
        <p:spPr>
          <a:xfrm>
            <a:off x="5667412" y="5341094"/>
            <a:ext cx="5343486" cy="106771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A33EFAC5-E2F7-250C-DE1B-807D59682799}"/>
              </a:ext>
            </a:extLst>
          </p:cNvPr>
          <p:cNvSpPr/>
          <p:nvPr/>
        </p:nvSpPr>
        <p:spPr>
          <a:xfrm>
            <a:off x="9053027" y="5731894"/>
            <a:ext cx="1834354" cy="557399"/>
          </a:xfrm>
          <a:prstGeom prst="roundRect">
            <a:avLst>
              <a:gd name="adj" fmla="val 26357"/>
            </a:avLst>
          </a:prstGeom>
          <a:solidFill>
            <a:srgbClr val="FFF149"/>
          </a:solidFill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Speculated Physical Address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8122E7B2-2D10-7B4C-13C2-BF66E37CC748}"/>
              </a:ext>
            </a:extLst>
          </p:cNvPr>
          <p:cNvGraphicFramePr>
            <a:graphicFrameLocks noGrp="1"/>
          </p:cNvGraphicFramePr>
          <p:nvPr/>
        </p:nvGraphicFramePr>
        <p:xfrm>
          <a:off x="6455067" y="5903171"/>
          <a:ext cx="2532473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5407">
                  <a:extLst>
                    <a:ext uri="{9D8B030D-6E8A-4147-A177-3AD203B41FA5}">
                      <a16:colId xmlns:a16="http://schemas.microsoft.com/office/drawing/2014/main" val="1469743196"/>
                    </a:ext>
                  </a:extLst>
                </a:gridCol>
                <a:gridCol w="1187066">
                  <a:extLst>
                    <a:ext uri="{9D8B030D-6E8A-4147-A177-3AD203B41FA5}">
                      <a16:colId xmlns:a16="http://schemas.microsoft.com/office/drawing/2014/main" val="648088712"/>
                    </a:ext>
                  </a:extLst>
                </a:gridCol>
              </a:tblGrid>
              <a:tr h="2924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0x102</a:t>
                      </a:r>
                      <a:endParaRPr lang="ko-KR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4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0x300</a:t>
                      </a:r>
                      <a:endParaRPr lang="ko-KR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06877"/>
                  </a:ext>
                </a:extLst>
              </a:tr>
            </a:tbl>
          </a:graphicData>
        </a:graphic>
      </p:graphicFrame>
      <p:sp>
        <p:nvSpPr>
          <p:cNvPr id="15" name="왼쪽 중괄호 14">
            <a:extLst>
              <a:ext uri="{FF2B5EF4-FFF2-40B4-BE49-F238E27FC236}">
                <a16:creationId xmlns:a16="http://schemas.microsoft.com/office/drawing/2014/main" id="{F341DBAF-A4FF-2555-CE15-3B975F7EB44E}"/>
              </a:ext>
            </a:extLst>
          </p:cNvPr>
          <p:cNvSpPr/>
          <p:nvPr/>
        </p:nvSpPr>
        <p:spPr>
          <a:xfrm rot="5400000">
            <a:off x="6974257" y="5085529"/>
            <a:ext cx="295360" cy="1333741"/>
          </a:xfrm>
          <a:prstGeom prst="leftBrace">
            <a:avLst>
              <a:gd name="adj1" fmla="val 34756"/>
              <a:gd name="adj2" fmla="val 80595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52B5E4DE-3A50-2EC5-E23E-4A677929495C}"/>
              </a:ext>
            </a:extLst>
          </p:cNvPr>
          <p:cNvSpPr/>
          <p:nvPr/>
        </p:nvSpPr>
        <p:spPr>
          <a:xfrm>
            <a:off x="5664198" y="5341370"/>
            <a:ext cx="1839454" cy="295360"/>
          </a:xfrm>
          <a:prstGeom prst="roundRect">
            <a:avLst>
              <a:gd name="adj" fmla="val 8129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Speculated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PPN</a:t>
            </a:r>
          </a:p>
        </p:txBody>
      </p:sp>
      <p:sp>
        <p:nvSpPr>
          <p:cNvPr id="17" name="왼쪽 중괄호 16">
            <a:extLst>
              <a:ext uri="{FF2B5EF4-FFF2-40B4-BE49-F238E27FC236}">
                <a16:creationId xmlns:a16="http://schemas.microsoft.com/office/drawing/2014/main" id="{E4974B39-2780-4AB1-047D-9609F6311F63}"/>
              </a:ext>
            </a:extLst>
          </p:cNvPr>
          <p:cNvSpPr/>
          <p:nvPr/>
        </p:nvSpPr>
        <p:spPr>
          <a:xfrm rot="5400000">
            <a:off x="8240493" y="5165250"/>
            <a:ext cx="295360" cy="1198729"/>
          </a:xfrm>
          <a:prstGeom prst="leftBrace">
            <a:avLst>
              <a:gd name="adj1" fmla="val 34756"/>
              <a:gd name="adj2" fmla="val 26628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0153B958-253D-8CD3-B5DD-B028EFB8EAE8}"/>
              </a:ext>
            </a:extLst>
          </p:cNvPr>
          <p:cNvSpPr/>
          <p:nvPr/>
        </p:nvSpPr>
        <p:spPr>
          <a:xfrm>
            <a:off x="8029302" y="5347087"/>
            <a:ext cx="1383938" cy="295360"/>
          </a:xfrm>
          <a:prstGeom prst="roundRect">
            <a:avLst>
              <a:gd name="adj" fmla="val 8129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Offset</a:t>
            </a:r>
          </a:p>
        </p:txBody>
      </p:sp>
      <p:cxnSp>
        <p:nvCxnSpPr>
          <p:cNvPr id="138" name="직선 연결선 137">
            <a:extLst>
              <a:ext uri="{FF2B5EF4-FFF2-40B4-BE49-F238E27FC236}">
                <a16:creationId xmlns:a16="http://schemas.microsoft.com/office/drawing/2014/main" id="{CD993D18-8F0F-1C13-F216-16BABD36B65B}"/>
              </a:ext>
            </a:extLst>
          </p:cNvPr>
          <p:cNvCxnSpPr>
            <a:cxnSpLocks/>
            <a:stCxn id="127" idx="4"/>
          </p:cNvCxnSpPr>
          <p:nvPr/>
        </p:nvCxnSpPr>
        <p:spPr>
          <a:xfrm>
            <a:off x="7721304" y="5242529"/>
            <a:ext cx="0" cy="362191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C399ABA7-A210-8D69-B380-8FA726A1A0DD}"/>
              </a:ext>
            </a:extLst>
          </p:cNvPr>
          <p:cNvGrpSpPr/>
          <p:nvPr/>
        </p:nvGrpSpPr>
        <p:grpSpPr>
          <a:xfrm>
            <a:off x="7258414" y="4268272"/>
            <a:ext cx="1865265" cy="564581"/>
            <a:chOff x="7258414" y="4268272"/>
            <a:chExt cx="1865265" cy="564581"/>
          </a:xfrm>
        </p:grpSpPr>
        <p:cxnSp>
          <p:nvCxnSpPr>
            <p:cNvPr id="122" name="직선 연결선 121">
              <a:extLst>
                <a:ext uri="{FF2B5EF4-FFF2-40B4-BE49-F238E27FC236}">
                  <a16:creationId xmlns:a16="http://schemas.microsoft.com/office/drawing/2014/main" id="{42888826-B0DA-54F9-2546-25DCC6C07CEB}"/>
                </a:ext>
              </a:extLst>
            </p:cNvPr>
            <p:cNvCxnSpPr>
              <a:cxnSpLocks/>
              <a:stCxn id="121" idx="1"/>
            </p:cNvCxnSpPr>
            <p:nvPr/>
          </p:nvCxnSpPr>
          <p:spPr>
            <a:xfrm flipH="1">
              <a:off x="7711440" y="4554482"/>
              <a:ext cx="1412239" cy="0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직선 연결선 127">
              <a:extLst>
                <a:ext uri="{FF2B5EF4-FFF2-40B4-BE49-F238E27FC236}">
                  <a16:creationId xmlns:a16="http://schemas.microsoft.com/office/drawing/2014/main" id="{680439AF-8EA2-A1AF-7E30-06A313029FF5}"/>
                </a:ext>
              </a:extLst>
            </p:cNvPr>
            <p:cNvCxnSpPr>
              <a:cxnSpLocks/>
            </p:cNvCxnSpPr>
            <p:nvPr/>
          </p:nvCxnSpPr>
          <p:spPr>
            <a:xfrm>
              <a:off x="7711440" y="4541782"/>
              <a:ext cx="0" cy="291071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AC5D87BC-C258-6C96-7BE5-E41E9238F621}"/>
                </a:ext>
              </a:extLst>
            </p:cNvPr>
            <p:cNvSpPr/>
            <p:nvPr/>
          </p:nvSpPr>
          <p:spPr>
            <a:xfrm>
              <a:off x="7258414" y="4268272"/>
              <a:ext cx="917306" cy="282839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Enable</a:t>
              </a:r>
            </a:p>
          </p:txBody>
        </p:sp>
      </p:grpSp>
      <p:graphicFrame>
        <p:nvGraphicFramePr>
          <p:cNvPr id="63" name="표 62">
            <a:extLst>
              <a:ext uri="{FF2B5EF4-FFF2-40B4-BE49-F238E27FC236}">
                <a16:creationId xmlns:a16="http://schemas.microsoft.com/office/drawing/2014/main" id="{68875610-0257-88BD-869F-B8B0A9B62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178258"/>
              </p:ext>
            </p:extLst>
          </p:nvPr>
        </p:nvGraphicFramePr>
        <p:xfrm>
          <a:off x="4033772" y="2599564"/>
          <a:ext cx="3604959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7243">
                  <a:extLst>
                    <a:ext uri="{9D8B030D-6E8A-4147-A177-3AD203B41FA5}">
                      <a16:colId xmlns:a16="http://schemas.microsoft.com/office/drawing/2014/main" val="502705389"/>
                    </a:ext>
                  </a:extLst>
                </a:gridCol>
                <a:gridCol w="1323473">
                  <a:extLst>
                    <a:ext uri="{9D8B030D-6E8A-4147-A177-3AD203B41FA5}">
                      <a16:colId xmlns:a16="http://schemas.microsoft.com/office/drawing/2014/main" val="1469743196"/>
                    </a:ext>
                  </a:extLst>
                </a:gridCol>
                <a:gridCol w="1204243">
                  <a:extLst>
                    <a:ext uri="{9D8B030D-6E8A-4147-A177-3AD203B41FA5}">
                      <a16:colId xmlns:a16="http://schemas.microsoft.com/office/drawing/2014/main" val="648088712"/>
                    </a:ext>
                  </a:extLst>
                </a:gridCol>
              </a:tblGrid>
              <a:tr h="3353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PC: 0x01</a:t>
                      </a:r>
                      <a:endParaRPr lang="ko-KR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0x002</a:t>
                      </a:r>
                      <a:endParaRPr lang="ko-KR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0x300</a:t>
                      </a:r>
                      <a:endParaRPr lang="ko-KR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06877"/>
                  </a:ext>
                </a:extLst>
              </a:tr>
            </a:tbl>
          </a:graphicData>
        </a:graphic>
      </p:graphicFrame>
      <p:sp>
        <p:nvSpPr>
          <p:cNvPr id="64" name="왼쪽 중괄호 63">
            <a:extLst>
              <a:ext uri="{FF2B5EF4-FFF2-40B4-BE49-F238E27FC236}">
                <a16:creationId xmlns:a16="http://schemas.microsoft.com/office/drawing/2014/main" id="{65D947FF-77E6-5D80-C390-3D29C55CF8B8}"/>
              </a:ext>
            </a:extLst>
          </p:cNvPr>
          <p:cNvSpPr/>
          <p:nvPr/>
        </p:nvSpPr>
        <p:spPr>
          <a:xfrm rot="5400000">
            <a:off x="5630234" y="1786705"/>
            <a:ext cx="295360" cy="1324175"/>
          </a:xfrm>
          <a:prstGeom prst="leftBrace">
            <a:avLst>
              <a:gd name="adj1" fmla="val 34756"/>
              <a:gd name="adj2" fmla="val 50429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왼쪽 중괄호 64">
            <a:extLst>
              <a:ext uri="{FF2B5EF4-FFF2-40B4-BE49-F238E27FC236}">
                <a16:creationId xmlns:a16="http://schemas.microsoft.com/office/drawing/2014/main" id="{42A4AD16-EB8C-A980-6AF4-FFD5391C8BE9}"/>
              </a:ext>
            </a:extLst>
          </p:cNvPr>
          <p:cNvSpPr/>
          <p:nvPr/>
        </p:nvSpPr>
        <p:spPr>
          <a:xfrm rot="5400000">
            <a:off x="6891687" y="1861643"/>
            <a:ext cx="295360" cy="1198729"/>
          </a:xfrm>
          <a:prstGeom prst="leftBrace">
            <a:avLst>
              <a:gd name="adj1" fmla="val 34756"/>
              <a:gd name="adj2" fmla="val 51921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사각형: 둥근 모서리 65">
            <a:extLst>
              <a:ext uri="{FF2B5EF4-FFF2-40B4-BE49-F238E27FC236}">
                <a16:creationId xmlns:a16="http://schemas.microsoft.com/office/drawing/2014/main" id="{A4235572-9A50-0F01-634A-AEA6BC28CF1C}"/>
              </a:ext>
            </a:extLst>
          </p:cNvPr>
          <p:cNvSpPr/>
          <p:nvPr/>
        </p:nvSpPr>
        <p:spPr>
          <a:xfrm>
            <a:off x="6314581" y="2043480"/>
            <a:ext cx="1411620" cy="295360"/>
          </a:xfrm>
          <a:prstGeom prst="roundRect">
            <a:avLst>
              <a:gd name="adj" fmla="val 8129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Offset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6B4855D9-8B7C-87D6-9DF8-D4AB180DD5AA}"/>
              </a:ext>
            </a:extLst>
          </p:cNvPr>
          <p:cNvSpPr/>
          <p:nvPr/>
        </p:nvSpPr>
        <p:spPr>
          <a:xfrm>
            <a:off x="5115826" y="2049977"/>
            <a:ext cx="1324176" cy="295360"/>
          </a:xfrm>
          <a:prstGeom prst="roundRect">
            <a:avLst>
              <a:gd name="adj" fmla="val 8129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</a:t>
            </a:r>
          </a:p>
        </p:txBody>
      </p:sp>
    </p:spTree>
    <p:extLst>
      <p:ext uri="{BB962C8B-B14F-4D97-AF65-F5344CB8AC3E}">
        <p14:creationId xmlns:p14="http://schemas.microsoft.com/office/powerpoint/2010/main" val="165419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27" grpId="0" animBg="1"/>
      <p:bldP spid="5" grpId="0" animBg="1"/>
      <p:bldP spid="21" grpId="0" animBg="1"/>
      <p:bldP spid="32" grpId="0" animBg="1"/>
      <p:bldP spid="15" grpId="0" animBg="1"/>
      <p:bldP spid="16" grpId="0"/>
      <p:bldP spid="17" grpId="0" animBg="1"/>
      <p:bldP spid="20" grpId="0"/>
      <p:bldP spid="64" grpId="0" animBg="1"/>
      <p:bldP spid="65" grpId="0" animBg="1"/>
      <p:bldP spid="66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6D308-D7A9-CF88-ED95-740264A94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7251AD3-9148-35B0-988A-22D4CFF8EECE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14D9CF3-C8A3-0982-AAF8-5F9B0C2F6191}"/>
              </a:ext>
            </a:extLst>
          </p:cNvPr>
          <p:cNvSpPr/>
          <p:nvPr/>
        </p:nvSpPr>
        <p:spPr>
          <a:xfrm>
            <a:off x="0" y="1268450"/>
            <a:ext cx="12192000" cy="68503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000" dirty="0">
                <a:solidFill>
                  <a:srgbClr val="BFBF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1. Virtual Memory in GPUs – Challenges</a:t>
            </a:r>
            <a:endParaRPr lang="ko-KR" altLang="en-US" sz="3000" dirty="0">
              <a:solidFill>
                <a:srgbClr val="BFBFB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25510C-CDE2-67EB-CE98-4D8D74CF44C1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B00203A-1130-5664-3EA2-545CC3F4DBAF}"/>
              </a:ext>
            </a:extLst>
          </p:cNvPr>
          <p:cNvSpPr/>
          <p:nvPr/>
        </p:nvSpPr>
        <p:spPr>
          <a:xfrm>
            <a:off x="0" y="2258225"/>
            <a:ext cx="12192000" cy="1537383"/>
          </a:xfrm>
          <a:prstGeom prst="rect">
            <a:avLst/>
          </a:prstGeom>
          <a:solidFill>
            <a:srgbClr val="0B30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2. Avatar</a:t>
            </a:r>
            <a:br>
              <a:rPr lang="en-US" altLang="ko-K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• Speculative address translation</a:t>
            </a:r>
            <a:br>
              <a:rPr lang="en-US" altLang="ko-K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• Rapid Validation ☜</a:t>
            </a:r>
            <a:endParaRPr lang="ko-KR" altLang="en-US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A0C6797-38B1-3057-EBBA-463D8EAECA25}"/>
              </a:ext>
            </a:extLst>
          </p:cNvPr>
          <p:cNvSpPr/>
          <p:nvPr/>
        </p:nvSpPr>
        <p:spPr>
          <a:xfrm>
            <a:off x="0" y="4100352"/>
            <a:ext cx="12192000" cy="6850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3. Evaluation</a:t>
            </a:r>
            <a:endParaRPr lang="ko-KR" altLang="en-US" sz="3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940CAF23-FE71-5088-404F-F9700DDFAAAE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381BD133-4686-0FDB-FD29-6901B89895A2}"/>
              </a:ext>
            </a:extLst>
          </p:cNvPr>
          <p:cNvSpPr/>
          <p:nvPr/>
        </p:nvSpPr>
        <p:spPr>
          <a:xfrm>
            <a:off x="0" y="5090127"/>
            <a:ext cx="12192000" cy="6850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4. Summary</a:t>
            </a:r>
            <a:endParaRPr lang="ko-KR" altLang="en-US" sz="3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430819"/>
      </p:ext>
    </p:extLst>
  </p:cSld>
  <p:clrMapOvr>
    <a:masterClrMapping/>
  </p:clrMapOvr>
  <p:transition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FEFD1-F2A9-96B1-72A6-A1038BD1D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1F09BD6-C632-F551-585B-92DDEAABCD64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 Validation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B2B73F-A2F5-9923-0132-A46636D6D661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6D8F4611-4065-7BD2-C649-4DA0CBBF77D6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8C98BCA8-49A1-6A23-6D85-E28055E53D40}"/>
              </a:ext>
            </a:extLst>
          </p:cNvPr>
          <p:cNvGrpSpPr/>
          <p:nvPr/>
        </p:nvGrpSpPr>
        <p:grpSpPr>
          <a:xfrm>
            <a:off x="1236132" y="2151554"/>
            <a:ext cx="9745134" cy="3382968"/>
            <a:chOff x="1236132" y="2151554"/>
            <a:chExt cx="9745134" cy="3382968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791A1A8C-AD6E-784F-769A-7D78FC77ACFF}"/>
                </a:ext>
              </a:extLst>
            </p:cNvPr>
            <p:cNvSpPr/>
            <p:nvPr/>
          </p:nvSpPr>
          <p:spPr>
            <a:xfrm>
              <a:off x="1236132" y="2627440"/>
              <a:ext cx="9745134" cy="2907082"/>
            </a:xfrm>
            <a:prstGeom prst="roundRect">
              <a:avLst>
                <a:gd name="adj" fmla="val 9641"/>
              </a:avLst>
            </a:prstGeom>
            <a:noFill/>
            <a:ln w="38100">
              <a:solidFill>
                <a:schemeClr val="accent1">
                  <a:lumMod val="50000"/>
                </a:schemeClr>
              </a:solidFill>
              <a:prstDash val="dash"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b="1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 </a:t>
              </a:r>
              <a:endParaRPr lang="en-US" altLang="ko-K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EBE4F696-5DAA-2F54-5911-0187E353934A}"/>
                </a:ext>
              </a:extLst>
            </p:cNvPr>
            <p:cNvSpPr/>
            <p:nvPr/>
          </p:nvSpPr>
          <p:spPr>
            <a:xfrm>
              <a:off x="3506534" y="2151554"/>
              <a:ext cx="5210343" cy="909025"/>
            </a:xfrm>
            <a:prstGeom prst="roundRect">
              <a:avLst>
                <a:gd name="adj" fmla="val 14416"/>
              </a:avLst>
            </a:prstGeom>
            <a:solidFill>
              <a:srgbClr val="F9F8E1"/>
            </a:solidFill>
            <a:ln w="28575">
              <a:solidFill>
                <a:schemeClr val="accent1">
                  <a:lumMod val="50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b="1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How to validate rapidly? </a:t>
              </a:r>
              <a:endParaRPr lang="en-US" altLang="ko-K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9FEAF5BE-B74E-6E99-31DE-C0E43170E38C}"/>
              </a:ext>
            </a:extLst>
          </p:cNvPr>
          <p:cNvGrpSpPr/>
          <p:nvPr/>
        </p:nvGrpSpPr>
        <p:grpSpPr>
          <a:xfrm>
            <a:off x="1635248" y="3368835"/>
            <a:ext cx="8921506" cy="1872000"/>
            <a:chOff x="1635248" y="3368835"/>
            <a:chExt cx="8921506" cy="1872000"/>
          </a:xfrm>
        </p:grpSpPr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58CFB642-3BA8-79B8-B5A6-32BEF57F8B5C}"/>
                </a:ext>
              </a:extLst>
            </p:cNvPr>
            <p:cNvSpPr/>
            <p:nvPr/>
          </p:nvSpPr>
          <p:spPr>
            <a:xfrm>
              <a:off x="6893294" y="3368835"/>
              <a:ext cx="3663460" cy="1872000"/>
            </a:xfrm>
            <a:prstGeom prst="roundRect">
              <a:avLst>
                <a:gd name="adj" fmla="val 14416"/>
              </a:avLst>
            </a:prstGeom>
            <a:solidFill>
              <a:schemeClr val="bg2">
                <a:lumMod val="9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➋ </a:t>
              </a:r>
              <a:r>
                <a:rPr lang="en-US" altLang="ko-KR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Our Approach</a:t>
              </a:r>
            </a:p>
            <a:p>
              <a:pPr algn="ctr"/>
              <a:r>
                <a:rPr lang="en-US" altLang="ko-KR" sz="28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• Key observation</a:t>
              </a:r>
              <a:br>
                <a:rPr lang="en-US" altLang="ko-KR" sz="28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</a:br>
              <a:r>
                <a:rPr lang="en-US" altLang="ko-KR" sz="28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• Implementation:</a:t>
              </a:r>
            </a:p>
            <a:p>
              <a:pPr algn="ctr"/>
              <a:r>
                <a:rPr lang="en-US" altLang="ko-KR" sz="28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CAVA</a:t>
              </a:r>
              <a:endParaRPr lang="en-US" altLang="ko-K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CD39982C-5E82-CB0D-1963-15B3F0F25606}"/>
                </a:ext>
              </a:extLst>
            </p:cNvPr>
            <p:cNvSpPr/>
            <p:nvPr/>
          </p:nvSpPr>
          <p:spPr>
            <a:xfrm>
              <a:off x="1635248" y="3429000"/>
              <a:ext cx="3663459" cy="1465446"/>
            </a:xfrm>
            <a:prstGeom prst="roundRect">
              <a:avLst>
                <a:gd name="adj" fmla="val 14416"/>
              </a:avLst>
            </a:prstGeom>
            <a:solidFill>
              <a:schemeClr val="bg2">
                <a:lumMod val="9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➊ Prior Approach</a:t>
              </a:r>
              <a:br>
                <a:rPr lang="en-US" altLang="ko-KR" sz="36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</a:br>
              <a:r>
                <a:rPr lang="en-US" altLang="ko-KR" sz="28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• Lazy validation</a:t>
              </a:r>
              <a:endParaRPr lang="en-US" altLang="ko-K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화살표: 왼쪽/오른쪽 2">
              <a:extLst>
                <a:ext uri="{FF2B5EF4-FFF2-40B4-BE49-F238E27FC236}">
                  <a16:creationId xmlns:a16="http://schemas.microsoft.com/office/drawing/2014/main" id="{5419E6A5-331C-E58E-4E8A-CFA0BD50B3B7}"/>
                </a:ext>
              </a:extLst>
            </p:cNvPr>
            <p:cNvSpPr/>
            <p:nvPr/>
          </p:nvSpPr>
          <p:spPr>
            <a:xfrm>
              <a:off x="5370897" y="3864542"/>
              <a:ext cx="1438977" cy="567891"/>
            </a:xfrm>
            <a:prstGeom prst="leftRightArrow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22915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2B555-AC90-AD36-577D-1672CA69C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DDB041-F6DC-384D-EE3A-C66874AC6E06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 Validation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1BD57-644F-8166-E79B-1A31307BED05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FB4833F-46F9-8573-28F7-3CE7095711C1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87B7C238-CEDB-7499-2690-B6C89081A561}"/>
              </a:ext>
            </a:extLst>
          </p:cNvPr>
          <p:cNvGrpSpPr/>
          <p:nvPr/>
        </p:nvGrpSpPr>
        <p:grpSpPr>
          <a:xfrm>
            <a:off x="1236132" y="2151554"/>
            <a:ext cx="9745134" cy="3382968"/>
            <a:chOff x="1236132" y="2151554"/>
            <a:chExt cx="9745134" cy="3382968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569D2EF3-653A-3DD0-C504-695A48485725}"/>
                </a:ext>
              </a:extLst>
            </p:cNvPr>
            <p:cNvSpPr/>
            <p:nvPr/>
          </p:nvSpPr>
          <p:spPr>
            <a:xfrm>
              <a:off x="1236132" y="2627440"/>
              <a:ext cx="9745134" cy="2907082"/>
            </a:xfrm>
            <a:prstGeom prst="roundRect">
              <a:avLst>
                <a:gd name="adj" fmla="val 9641"/>
              </a:avLst>
            </a:prstGeom>
            <a:noFill/>
            <a:ln w="38100">
              <a:solidFill>
                <a:schemeClr val="accent1">
                  <a:lumMod val="50000"/>
                </a:schemeClr>
              </a:solidFill>
              <a:prstDash val="dash"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b="1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 </a:t>
              </a:r>
              <a:endParaRPr lang="en-US" altLang="ko-K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40290A70-AFDC-CD14-CEF0-8CBFBE279012}"/>
                </a:ext>
              </a:extLst>
            </p:cNvPr>
            <p:cNvSpPr/>
            <p:nvPr/>
          </p:nvSpPr>
          <p:spPr>
            <a:xfrm>
              <a:off x="3506533" y="2151554"/>
              <a:ext cx="5210343" cy="909025"/>
            </a:xfrm>
            <a:prstGeom prst="roundRect">
              <a:avLst>
                <a:gd name="adj" fmla="val 14416"/>
              </a:avLst>
            </a:prstGeom>
            <a:solidFill>
              <a:srgbClr val="F9F8E1"/>
            </a:solidFill>
            <a:ln w="28575">
              <a:solidFill>
                <a:schemeClr val="accent1">
                  <a:lumMod val="50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b="1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How to validate rapidly? </a:t>
              </a:r>
              <a:endParaRPr lang="en-US" altLang="ko-K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7B236367-7679-5607-97DA-12E87E650065}"/>
              </a:ext>
            </a:extLst>
          </p:cNvPr>
          <p:cNvGrpSpPr/>
          <p:nvPr/>
        </p:nvGrpSpPr>
        <p:grpSpPr>
          <a:xfrm>
            <a:off x="1635248" y="3365500"/>
            <a:ext cx="8921506" cy="1872000"/>
            <a:chOff x="1635248" y="3365500"/>
            <a:chExt cx="8921506" cy="1872000"/>
          </a:xfrm>
        </p:grpSpPr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13B2578E-2F64-06EB-5828-DD4A8079221C}"/>
                </a:ext>
              </a:extLst>
            </p:cNvPr>
            <p:cNvSpPr/>
            <p:nvPr/>
          </p:nvSpPr>
          <p:spPr>
            <a:xfrm>
              <a:off x="6893294" y="3365500"/>
              <a:ext cx="3663460" cy="1872000"/>
            </a:xfrm>
            <a:prstGeom prst="roundRect">
              <a:avLst>
                <a:gd name="adj" fmla="val 14416"/>
              </a:avLst>
            </a:prstGeom>
            <a:solidFill>
              <a:schemeClr val="bg2">
                <a:lumMod val="9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➋ </a:t>
              </a:r>
              <a:r>
                <a:rPr lang="en-US" altLang="ko-KR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Our Approach</a:t>
              </a:r>
            </a:p>
            <a:p>
              <a:pPr algn="ctr"/>
              <a:r>
                <a:rPr lang="en-US" altLang="ko-KR" sz="28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• Key observation</a:t>
              </a:r>
              <a:br>
                <a:rPr lang="en-US" altLang="ko-KR" sz="28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</a:br>
              <a:r>
                <a:rPr lang="en-US" altLang="ko-KR" sz="28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• Implementation:</a:t>
              </a:r>
            </a:p>
            <a:p>
              <a:pPr algn="ctr"/>
              <a:r>
                <a:rPr lang="en-US" altLang="ko-KR" sz="28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CAVA</a:t>
              </a:r>
              <a:endParaRPr lang="en-US" altLang="ko-K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F757D47E-4534-6094-A37F-52B6E28AE7AC}"/>
                </a:ext>
              </a:extLst>
            </p:cNvPr>
            <p:cNvSpPr/>
            <p:nvPr/>
          </p:nvSpPr>
          <p:spPr>
            <a:xfrm>
              <a:off x="1635248" y="3429000"/>
              <a:ext cx="3663459" cy="1465446"/>
            </a:xfrm>
            <a:prstGeom prst="roundRect">
              <a:avLst>
                <a:gd name="adj" fmla="val 14416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rgbClr val="C00000"/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➊ Prior Approach</a:t>
              </a:r>
              <a:br>
                <a:rPr lang="en-US" altLang="ko-KR" sz="36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</a:br>
              <a:r>
                <a:rPr lang="en-US" altLang="ko-KR" sz="28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• Lazy validation</a:t>
              </a:r>
              <a:endParaRPr lang="en-US" altLang="ko-K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화살표: 왼쪽/오른쪽 2">
              <a:extLst>
                <a:ext uri="{FF2B5EF4-FFF2-40B4-BE49-F238E27FC236}">
                  <a16:creationId xmlns:a16="http://schemas.microsoft.com/office/drawing/2014/main" id="{5F44DA2D-CC18-4B3C-63E6-38BAF7926B9A}"/>
                </a:ext>
              </a:extLst>
            </p:cNvPr>
            <p:cNvSpPr/>
            <p:nvPr/>
          </p:nvSpPr>
          <p:spPr>
            <a:xfrm>
              <a:off x="5370897" y="3864542"/>
              <a:ext cx="1438977" cy="567891"/>
            </a:xfrm>
            <a:prstGeom prst="leftRightArrow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15771"/>
      </p:ext>
    </p:extLst>
  </p:cSld>
  <p:clrMapOvr>
    <a:masterClrMapping/>
  </p:clrMapOvr>
  <p:transition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29321-6F48-4071-8BA0-25BCD02EC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3DEF73-A44B-36CA-1137-D4D9E69008E3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Limitation in Prior Approach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6AD122EF-5E4B-5F09-DAA2-256EBD85BE9E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9C31719-0928-DADF-5C42-637F098FA1C6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9DF65D2D-1F45-A099-1367-8DBF6A9BDD74}"/>
              </a:ext>
            </a:extLst>
          </p:cNvPr>
          <p:cNvSpPr/>
          <p:nvPr/>
        </p:nvSpPr>
        <p:spPr>
          <a:xfrm>
            <a:off x="2151592" y="3663489"/>
            <a:ext cx="3978000" cy="557570"/>
          </a:xfrm>
          <a:prstGeom prst="roundRect">
            <a:avLst>
              <a:gd name="adj" fmla="val 0"/>
            </a:avLst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L2 TLB • Page Walk </a:t>
            </a:r>
            <a:r>
              <a:rPr lang="en-US" altLang="ko-KR" sz="1600" b="1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(Background)</a:t>
            </a:r>
            <a:endParaRPr lang="ko-KR" altLang="en-US" sz="1600" b="1" i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24BF8936-D38A-D9B0-8926-9D87DA308E01}"/>
              </a:ext>
            </a:extLst>
          </p:cNvPr>
          <p:cNvGrpSpPr/>
          <p:nvPr/>
        </p:nvGrpSpPr>
        <p:grpSpPr>
          <a:xfrm>
            <a:off x="961129" y="2530071"/>
            <a:ext cx="1102417" cy="571435"/>
            <a:chOff x="961129" y="2530071"/>
            <a:chExt cx="1102417" cy="571435"/>
          </a:xfrm>
        </p:grpSpPr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1ACFE345-75A3-D1E9-8672-B0D6EDAF457C}"/>
                </a:ext>
              </a:extLst>
            </p:cNvPr>
            <p:cNvCxnSpPr>
              <a:cxnSpLocks/>
            </p:cNvCxnSpPr>
            <p:nvPr/>
          </p:nvCxnSpPr>
          <p:spPr>
            <a:xfrm>
              <a:off x="1035809" y="2578879"/>
              <a:ext cx="0" cy="522627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CE947A17-9A64-0EF5-EEEC-734C899CAA33}"/>
                </a:ext>
              </a:extLst>
            </p:cNvPr>
            <p:cNvSpPr/>
            <p:nvPr/>
          </p:nvSpPr>
          <p:spPr>
            <a:xfrm>
              <a:off x="961129" y="2530071"/>
              <a:ext cx="1102417" cy="244072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Look up</a:t>
              </a:r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29186C6A-E183-F4B8-0023-080287CA8EFE}"/>
              </a:ext>
            </a:extLst>
          </p:cNvPr>
          <p:cNvGrpSpPr/>
          <p:nvPr/>
        </p:nvGrpSpPr>
        <p:grpSpPr>
          <a:xfrm>
            <a:off x="2111976" y="3663489"/>
            <a:ext cx="1380071" cy="1109629"/>
            <a:chOff x="2111976" y="3663489"/>
            <a:chExt cx="1380071" cy="1109629"/>
          </a:xfrm>
        </p:grpSpPr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9EB5068F-AD42-CA6E-59F0-455024A7545E}"/>
                </a:ext>
              </a:extLst>
            </p:cNvPr>
            <p:cNvCxnSpPr>
              <a:cxnSpLocks/>
            </p:cNvCxnSpPr>
            <p:nvPr/>
          </p:nvCxnSpPr>
          <p:spPr>
            <a:xfrm>
              <a:off x="2140261" y="3663489"/>
              <a:ext cx="0" cy="1071373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arrow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7E317A88-EB02-2600-51FA-DED33265FE76}"/>
                </a:ext>
              </a:extLst>
            </p:cNvPr>
            <p:cNvSpPr/>
            <p:nvPr/>
          </p:nvSpPr>
          <p:spPr>
            <a:xfrm>
              <a:off x="2111976" y="4467103"/>
              <a:ext cx="1380071" cy="306015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L1 TLB miss</a:t>
              </a:r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DD611E9B-EC19-5AE2-BC5D-6439EA2746DD}"/>
              </a:ext>
            </a:extLst>
          </p:cNvPr>
          <p:cNvSpPr/>
          <p:nvPr/>
        </p:nvSpPr>
        <p:spPr>
          <a:xfrm>
            <a:off x="2100456" y="2511595"/>
            <a:ext cx="1633920" cy="306015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L1 Cache miss</a:t>
            </a:r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7C7AD331-FFCA-BAB6-3E38-FECAFF5134BA}"/>
              </a:ext>
            </a:extLst>
          </p:cNvPr>
          <p:cNvSpPr/>
          <p:nvPr/>
        </p:nvSpPr>
        <p:spPr>
          <a:xfrm>
            <a:off x="2151284" y="3093232"/>
            <a:ext cx="2253600" cy="562183"/>
          </a:xfrm>
          <a:prstGeom prst="roundRect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L2 Cache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altLang="ko-KR" sz="16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Memory</a:t>
            </a:r>
            <a:endParaRPr lang="ko-KR" altLang="en-US" sz="1600" i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EE88F681-EB4B-2E28-7B57-6DC254043405}"/>
              </a:ext>
            </a:extLst>
          </p:cNvPr>
          <p:cNvGrpSpPr/>
          <p:nvPr/>
        </p:nvGrpSpPr>
        <p:grpSpPr>
          <a:xfrm>
            <a:off x="1020279" y="1709398"/>
            <a:ext cx="3644834" cy="1378500"/>
            <a:chOff x="1020279" y="1709398"/>
            <a:chExt cx="3644834" cy="1378500"/>
          </a:xfrm>
        </p:grpSpPr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A1C52377-E39E-A182-8246-6400CFF9FDD6}"/>
                </a:ext>
              </a:extLst>
            </p:cNvPr>
            <p:cNvCxnSpPr>
              <a:cxnSpLocks/>
            </p:cNvCxnSpPr>
            <p:nvPr/>
          </p:nvCxnSpPr>
          <p:spPr>
            <a:xfrm>
              <a:off x="2140274" y="1971694"/>
              <a:ext cx="0" cy="1116204"/>
            </a:xfrm>
            <a:prstGeom prst="line">
              <a:avLst/>
            </a:prstGeom>
            <a:ln w="28575">
              <a:solidFill>
                <a:schemeClr val="tx2">
                  <a:lumMod val="90000"/>
                  <a:lumOff val="10000"/>
                </a:schemeClr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26E49739-F018-5028-8A8A-80E11C15B6CE}"/>
                </a:ext>
              </a:extLst>
            </p:cNvPr>
            <p:cNvSpPr/>
            <p:nvPr/>
          </p:nvSpPr>
          <p:spPr>
            <a:xfrm>
              <a:off x="1020279" y="1709398"/>
              <a:ext cx="3644834" cy="510079"/>
            </a:xfrm>
            <a:prstGeom prst="roundRect">
              <a:avLst>
                <a:gd name="adj" fmla="val 23446"/>
              </a:avLst>
            </a:prstGeom>
            <a:solidFill>
              <a:schemeClr val="accent4">
                <a:lumMod val="50000"/>
              </a:schemeClr>
            </a:solidFill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Speculative</a:t>
              </a:r>
              <a:r>
                <a:rPr lang="en-US" altLang="ko-K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address translation</a:t>
              </a: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3C91724D-5277-2BA9-134F-BD0D477AA4A5}"/>
              </a:ext>
            </a:extLst>
          </p:cNvPr>
          <p:cNvGrpSpPr/>
          <p:nvPr/>
        </p:nvGrpSpPr>
        <p:grpSpPr>
          <a:xfrm>
            <a:off x="1035809" y="3093232"/>
            <a:ext cx="9492763" cy="571211"/>
            <a:chOff x="1035809" y="3093232"/>
            <a:chExt cx="9492763" cy="571211"/>
          </a:xfrm>
        </p:grpSpPr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FFC0B263-2871-949B-43D9-3C095B23C1A3}"/>
                </a:ext>
              </a:extLst>
            </p:cNvPr>
            <p:cNvSpPr/>
            <p:nvPr/>
          </p:nvSpPr>
          <p:spPr>
            <a:xfrm>
              <a:off x="1046002" y="3093232"/>
              <a:ext cx="1102416" cy="559717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L1 TLB •</a:t>
              </a:r>
              <a:b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L1 Cache </a:t>
              </a:r>
              <a:endParaRPr lang="ko-KR" alt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F3B57528-7DB5-0A96-70A8-772BBD9682CD}"/>
                </a:ext>
              </a:extLst>
            </p:cNvPr>
            <p:cNvCxnSpPr>
              <a:cxnSpLocks/>
            </p:cNvCxnSpPr>
            <p:nvPr/>
          </p:nvCxnSpPr>
          <p:spPr>
            <a:xfrm>
              <a:off x="1035809" y="3664443"/>
              <a:ext cx="9492763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E60F82EB-0C0A-4D4A-DA5B-BE0A444546E4}"/>
              </a:ext>
            </a:extLst>
          </p:cNvPr>
          <p:cNvSpPr/>
          <p:nvPr/>
        </p:nvSpPr>
        <p:spPr>
          <a:xfrm>
            <a:off x="0" y="705651"/>
            <a:ext cx="12192000" cy="818349"/>
          </a:xfrm>
          <a:prstGeom prst="roundRect">
            <a:avLst>
              <a:gd name="adj" fmla="val 21324"/>
            </a:avLst>
          </a:prstGeom>
          <a:noFill/>
          <a:ln w="38100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Lazy validation for speculative translation in CPUs</a:t>
            </a:r>
            <a:endParaRPr lang="en-US" altLang="ko-KR" sz="2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75931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4FB91-23A9-125F-B392-DE1598763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>
            <a:extLst>
              <a:ext uri="{FF2B5EF4-FFF2-40B4-BE49-F238E27FC236}">
                <a16:creationId xmlns:a16="http://schemas.microsoft.com/office/drawing/2014/main" id="{AB1D9D76-EA0A-C778-ED9F-F3AC4C32CC09}"/>
              </a:ext>
            </a:extLst>
          </p:cNvPr>
          <p:cNvGrpSpPr/>
          <p:nvPr/>
        </p:nvGrpSpPr>
        <p:grpSpPr>
          <a:xfrm>
            <a:off x="4336180" y="2623239"/>
            <a:ext cx="1759819" cy="851668"/>
            <a:chOff x="4336180" y="2623239"/>
            <a:chExt cx="1759819" cy="851668"/>
          </a:xfrm>
        </p:grpSpPr>
        <p:sp>
          <p:nvSpPr>
            <p:cNvPr id="14" name="화살표: 오른쪽 13">
              <a:extLst>
                <a:ext uri="{FF2B5EF4-FFF2-40B4-BE49-F238E27FC236}">
                  <a16:creationId xmlns:a16="http://schemas.microsoft.com/office/drawing/2014/main" id="{BA158E8F-0AC0-6650-E5A8-3308CD13FEFD}"/>
                </a:ext>
              </a:extLst>
            </p:cNvPr>
            <p:cNvSpPr/>
            <p:nvPr/>
          </p:nvSpPr>
          <p:spPr>
            <a:xfrm>
              <a:off x="4336180" y="3220809"/>
              <a:ext cx="1759819" cy="254098"/>
            </a:xfrm>
            <a:prstGeom prst="rightArrow">
              <a:avLst>
                <a:gd name="adj1" fmla="val 50000"/>
                <a:gd name="adj2" fmla="val 89774"/>
              </a:avLst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사각형: 둥근 모서리 24">
              <a:extLst>
                <a:ext uri="{FF2B5EF4-FFF2-40B4-BE49-F238E27FC236}">
                  <a16:creationId xmlns:a16="http://schemas.microsoft.com/office/drawing/2014/main" id="{49C0100C-9D9E-2508-FE72-52151278A465}"/>
                </a:ext>
              </a:extLst>
            </p:cNvPr>
            <p:cNvSpPr/>
            <p:nvPr/>
          </p:nvSpPr>
          <p:spPr>
            <a:xfrm>
              <a:off x="4462121" y="2623239"/>
              <a:ext cx="1468992" cy="557568"/>
            </a:xfrm>
            <a:prstGeom prst="roundRect">
              <a:avLst>
                <a:gd name="adj" fmla="val 20699"/>
              </a:avLst>
            </a:prstGeom>
            <a:solidFill>
              <a:schemeClr val="bg1">
                <a:lumMod val="85000"/>
              </a:schemeClr>
            </a:solidFill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i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Speculative Execution</a:t>
              </a:r>
              <a:endParaRPr lang="ko-KR" altLang="en-US" sz="2000" b="1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5209E8E-EAB1-DA70-08B0-1EA9AD60DA1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Limitation in Prior Approach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81AF228-DC37-D918-C851-D2DF2B27B16B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59C1C1F6-5E63-F76C-8847-B443F34F1737}"/>
              </a:ext>
            </a:extLst>
          </p:cNvPr>
          <p:cNvSpPr/>
          <p:nvPr/>
        </p:nvSpPr>
        <p:spPr>
          <a:xfrm>
            <a:off x="1046002" y="3093232"/>
            <a:ext cx="1102416" cy="559717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L1 TLB •</a:t>
            </a:r>
            <a:b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L1 Cache </a:t>
            </a:r>
            <a:endParaRPr lang="ko-KR" altLang="en-US" sz="16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DB5FBB35-1DEB-7883-F43E-928408D5B0C7}"/>
              </a:ext>
            </a:extLst>
          </p:cNvPr>
          <p:cNvSpPr/>
          <p:nvPr/>
        </p:nvSpPr>
        <p:spPr>
          <a:xfrm>
            <a:off x="2151592" y="3663489"/>
            <a:ext cx="3978000" cy="557570"/>
          </a:xfrm>
          <a:prstGeom prst="roundRect">
            <a:avLst>
              <a:gd name="adj" fmla="val 0"/>
            </a:avLst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L2 TLB • Page Walk </a:t>
            </a:r>
            <a:r>
              <a:rPr lang="en-US" altLang="ko-KR" sz="1600" b="1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(Background)</a:t>
            </a:r>
            <a:endParaRPr lang="ko-KR" altLang="en-US" sz="1600" b="1" i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48FF8D33-A298-FDB0-FD8C-EC80D9AE51C2}"/>
              </a:ext>
            </a:extLst>
          </p:cNvPr>
          <p:cNvCxnSpPr>
            <a:cxnSpLocks/>
          </p:cNvCxnSpPr>
          <p:nvPr/>
        </p:nvCxnSpPr>
        <p:spPr>
          <a:xfrm>
            <a:off x="1035809" y="2578879"/>
            <a:ext cx="0" cy="522627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A1DC360C-A640-A53F-3408-502CAAF48C10}"/>
              </a:ext>
            </a:extLst>
          </p:cNvPr>
          <p:cNvSpPr/>
          <p:nvPr/>
        </p:nvSpPr>
        <p:spPr>
          <a:xfrm>
            <a:off x="961129" y="2530071"/>
            <a:ext cx="1102417" cy="244072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up</a:t>
            </a:r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A68F23C2-0FD2-1682-AB1C-4AE9CC87ED89}"/>
              </a:ext>
            </a:extLst>
          </p:cNvPr>
          <p:cNvSpPr/>
          <p:nvPr/>
        </p:nvSpPr>
        <p:spPr>
          <a:xfrm>
            <a:off x="2100456" y="2511595"/>
            <a:ext cx="1633920" cy="306015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L1 Cache miss</a:t>
            </a:r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사각형: 둥근 모서리 62">
            <a:extLst>
              <a:ext uri="{FF2B5EF4-FFF2-40B4-BE49-F238E27FC236}">
                <a16:creationId xmlns:a16="http://schemas.microsoft.com/office/drawing/2014/main" id="{686AB3DD-B51B-8B3B-257A-75468848AC28}"/>
              </a:ext>
            </a:extLst>
          </p:cNvPr>
          <p:cNvSpPr/>
          <p:nvPr/>
        </p:nvSpPr>
        <p:spPr>
          <a:xfrm>
            <a:off x="2151284" y="3093232"/>
            <a:ext cx="2253600" cy="562183"/>
          </a:xfrm>
          <a:prstGeom prst="roundRect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L2 Cache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altLang="ko-KR" sz="16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Memory</a:t>
            </a:r>
            <a:endParaRPr lang="ko-KR" altLang="en-US" sz="1600" i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4" name="직선 연결선 63">
            <a:extLst>
              <a:ext uri="{FF2B5EF4-FFF2-40B4-BE49-F238E27FC236}">
                <a16:creationId xmlns:a16="http://schemas.microsoft.com/office/drawing/2014/main" id="{843E9411-CE19-F678-1412-6491A0C268C5}"/>
              </a:ext>
            </a:extLst>
          </p:cNvPr>
          <p:cNvCxnSpPr>
            <a:cxnSpLocks/>
          </p:cNvCxnSpPr>
          <p:nvPr/>
        </p:nvCxnSpPr>
        <p:spPr>
          <a:xfrm>
            <a:off x="2140274" y="1971694"/>
            <a:ext cx="0" cy="1116204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53E329B-7EBC-1D69-CDBB-D14BF1F35DD9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752FA1A5-6992-B9A8-D970-B584D69D019F}"/>
              </a:ext>
            </a:extLst>
          </p:cNvPr>
          <p:cNvCxnSpPr>
            <a:cxnSpLocks/>
          </p:cNvCxnSpPr>
          <p:nvPr/>
        </p:nvCxnSpPr>
        <p:spPr>
          <a:xfrm>
            <a:off x="1035809" y="3664443"/>
            <a:ext cx="9492763" cy="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A384FD97-AE29-EBF8-D861-F8027BEFFE0D}"/>
              </a:ext>
            </a:extLst>
          </p:cNvPr>
          <p:cNvGrpSpPr/>
          <p:nvPr/>
        </p:nvGrpSpPr>
        <p:grpSpPr>
          <a:xfrm>
            <a:off x="6048655" y="2652107"/>
            <a:ext cx="1351469" cy="822800"/>
            <a:chOff x="6042960" y="2652107"/>
            <a:chExt cx="1468992" cy="822800"/>
          </a:xfrm>
        </p:grpSpPr>
        <p:sp>
          <p:nvSpPr>
            <p:cNvPr id="21" name="화살표: 오른쪽 20">
              <a:extLst>
                <a:ext uri="{FF2B5EF4-FFF2-40B4-BE49-F238E27FC236}">
                  <a16:creationId xmlns:a16="http://schemas.microsoft.com/office/drawing/2014/main" id="{198643CC-EC82-CE07-FC3A-1B5EC88EABA7}"/>
                </a:ext>
              </a:extLst>
            </p:cNvPr>
            <p:cNvSpPr/>
            <p:nvPr/>
          </p:nvSpPr>
          <p:spPr>
            <a:xfrm>
              <a:off x="6114200" y="3220809"/>
              <a:ext cx="1324420" cy="254098"/>
            </a:xfrm>
            <a:prstGeom prst="rightArrow">
              <a:avLst>
                <a:gd name="adj1" fmla="val 50000"/>
                <a:gd name="adj2" fmla="val 89774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C7DE814D-AA28-AF6F-F0E8-130301A3FE0D}"/>
                </a:ext>
              </a:extLst>
            </p:cNvPr>
            <p:cNvSpPr/>
            <p:nvPr/>
          </p:nvSpPr>
          <p:spPr>
            <a:xfrm>
              <a:off x="6042960" y="2652107"/>
              <a:ext cx="1468992" cy="557568"/>
            </a:xfrm>
            <a:prstGeom prst="roundRect">
              <a:avLst>
                <a:gd name="adj" fmla="val 20699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Normal</a:t>
              </a:r>
              <a:b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Execution</a:t>
              </a:r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E1C77601-BBE6-439F-D6AE-574F8B9E1246}"/>
              </a:ext>
            </a:extLst>
          </p:cNvPr>
          <p:cNvSpPr/>
          <p:nvPr/>
        </p:nvSpPr>
        <p:spPr>
          <a:xfrm>
            <a:off x="0" y="705651"/>
            <a:ext cx="12192000" cy="818349"/>
          </a:xfrm>
          <a:prstGeom prst="roundRect">
            <a:avLst>
              <a:gd name="adj" fmla="val 21324"/>
            </a:avLst>
          </a:prstGeom>
          <a:noFill/>
          <a:ln w="38100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Lazy validation for speculative translation in CPUs</a:t>
            </a:r>
            <a:endParaRPr lang="en-US" altLang="ko-KR" sz="2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EDDC3756-1F06-9B7F-EC6C-5C011DA92643}"/>
              </a:ext>
            </a:extLst>
          </p:cNvPr>
          <p:cNvSpPr/>
          <p:nvPr/>
        </p:nvSpPr>
        <p:spPr>
          <a:xfrm>
            <a:off x="1020279" y="1709398"/>
            <a:ext cx="3644834" cy="510079"/>
          </a:xfrm>
          <a:prstGeom prst="roundRect">
            <a:avLst>
              <a:gd name="adj" fmla="val 23446"/>
            </a:avLst>
          </a:prstGeom>
          <a:solidFill>
            <a:schemeClr val="accent4">
              <a:lumMod val="50000"/>
            </a:schemeClr>
          </a:solidFill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Speculative</a:t>
            </a:r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address translation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D3C3E691-50CB-65B9-01C2-FD9DB77EA067}"/>
              </a:ext>
            </a:extLst>
          </p:cNvPr>
          <p:cNvGrpSpPr/>
          <p:nvPr/>
        </p:nvGrpSpPr>
        <p:grpSpPr>
          <a:xfrm>
            <a:off x="2111976" y="3663489"/>
            <a:ext cx="1380071" cy="1109629"/>
            <a:chOff x="2111976" y="3663489"/>
            <a:chExt cx="1380071" cy="1109629"/>
          </a:xfrm>
        </p:grpSpPr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099D8473-A22A-AA57-8016-F5E70D5999F1}"/>
                </a:ext>
              </a:extLst>
            </p:cNvPr>
            <p:cNvCxnSpPr>
              <a:cxnSpLocks/>
            </p:cNvCxnSpPr>
            <p:nvPr/>
          </p:nvCxnSpPr>
          <p:spPr>
            <a:xfrm>
              <a:off x="2140261" y="3663489"/>
              <a:ext cx="0" cy="1071373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arrow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id="{A43F9989-2861-18CA-1E60-8118A188972B}"/>
                </a:ext>
              </a:extLst>
            </p:cNvPr>
            <p:cNvSpPr/>
            <p:nvPr/>
          </p:nvSpPr>
          <p:spPr>
            <a:xfrm>
              <a:off x="2111976" y="4467103"/>
              <a:ext cx="1380071" cy="306015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L1 TLB miss</a:t>
              </a:r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2A140E45-BB7A-CD88-0BEE-2F39C3A30EF4}"/>
              </a:ext>
            </a:extLst>
          </p:cNvPr>
          <p:cNvGrpSpPr/>
          <p:nvPr/>
        </p:nvGrpSpPr>
        <p:grpSpPr>
          <a:xfrm>
            <a:off x="6129592" y="3101506"/>
            <a:ext cx="3452559" cy="1652532"/>
            <a:chOff x="6129592" y="3101506"/>
            <a:chExt cx="3452559" cy="1652532"/>
          </a:xfrm>
        </p:grpSpPr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AFB2B747-045A-E205-C63B-488940480631}"/>
                </a:ext>
              </a:extLst>
            </p:cNvPr>
            <p:cNvSpPr/>
            <p:nvPr/>
          </p:nvSpPr>
          <p:spPr>
            <a:xfrm>
              <a:off x="6138815" y="4448023"/>
              <a:ext cx="3443336" cy="306015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Validation – Correct Speculation</a:t>
              </a:r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1363B35F-64E6-B40D-360B-9CD5EA705FD0}"/>
                </a:ext>
              </a:extLst>
            </p:cNvPr>
            <p:cNvGrpSpPr/>
            <p:nvPr/>
          </p:nvGrpSpPr>
          <p:grpSpPr>
            <a:xfrm>
              <a:off x="6129592" y="3101506"/>
              <a:ext cx="4234" cy="1642180"/>
              <a:chOff x="6129592" y="3101506"/>
              <a:chExt cx="4234" cy="1642180"/>
            </a:xfrm>
          </p:grpSpPr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23C16B58-70A4-5044-9075-487966163B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33826" y="4221059"/>
                <a:ext cx="0" cy="522627"/>
              </a:xfrm>
              <a:prstGeom prst="line">
                <a:avLst/>
              </a:prstGeom>
              <a:ln w="28575">
                <a:solidFill>
                  <a:schemeClr val="bg2">
                    <a:lumMod val="10000"/>
                  </a:schemeClr>
                </a:solidFill>
                <a:headEnd type="arrow" w="lg" len="lg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22">
                <a:extLst>
                  <a:ext uri="{FF2B5EF4-FFF2-40B4-BE49-F238E27FC236}">
                    <a16:creationId xmlns:a16="http://schemas.microsoft.com/office/drawing/2014/main" id="{5A0FF523-E5CA-8515-729D-BC755588F3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9592" y="3101506"/>
                <a:ext cx="0" cy="672236"/>
              </a:xfrm>
              <a:prstGeom prst="line">
                <a:avLst/>
              </a:prstGeom>
              <a:ln w="28575">
                <a:solidFill>
                  <a:schemeClr val="bg2">
                    <a:lumMod val="1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893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EBFD0-8BD8-808B-BF95-621929557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CE230676-892B-69CC-67B6-D1AE48E6CCAC}"/>
              </a:ext>
            </a:extLst>
          </p:cNvPr>
          <p:cNvSpPr/>
          <p:nvPr/>
        </p:nvSpPr>
        <p:spPr>
          <a:xfrm>
            <a:off x="4336180" y="3220809"/>
            <a:ext cx="1759819" cy="254098"/>
          </a:xfrm>
          <a:prstGeom prst="rightArrow">
            <a:avLst>
              <a:gd name="adj1" fmla="val 50000"/>
              <a:gd name="adj2" fmla="val 8977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A222F9-B01E-9051-D894-0242E2E8102E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Limitation in Prior Approach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771E52B-756A-D4BC-AAC3-E063E55C2B7A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E614D211-237C-8776-A398-97CBDAF8E1C6}"/>
              </a:ext>
            </a:extLst>
          </p:cNvPr>
          <p:cNvSpPr/>
          <p:nvPr/>
        </p:nvSpPr>
        <p:spPr>
          <a:xfrm>
            <a:off x="1046002" y="3093232"/>
            <a:ext cx="1102416" cy="559717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L1 TLB •</a:t>
            </a:r>
            <a:b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L1 Cache </a:t>
            </a:r>
            <a:endParaRPr lang="ko-KR" altLang="en-US" sz="16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65E20818-A3AD-4276-EA2B-70FAF781F71F}"/>
              </a:ext>
            </a:extLst>
          </p:cNvPr>
          <p:cNvSpPr/>
          <p:nvPr/>
        </p:nvSpPr>
        <p:spPr>
          <a:xfrm>
            <a:off x="2151592" y="3663489"/>
            <a:ext cx="3978000" cy="557570"/>
          </a:xfrm>
          <a:prstGeom prst="roundRect">
            <a:avLst>
              <a:gd name="adj" fmla="val 0"/>
            </a:avLst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L2 TLB • Page Walk </a:t>
            </a:r>
            <a:r>
              <a:rPr lang="en-US" altLang="ko-KR" sz="1600" b="1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(Background)</a:t>
            </a:r>
            <a:endParaRPr lang="ko-KR" altLang="en-US" sz="1600" b="1" i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39FB7B52-9DCB-CB20-EAF0-D14C9B692A73}"/>
              </a:ext>
            </a:extLst>
          </p:cNvPr>
          <p:cNvCxnSpPr>
            <a:cxnSpLocks/>
          </p:cNvCxnSpPr>
          <p:nvPr/>
        </p:nvCxnSpPr>
        <p:spPr>
          <a:xfrm>
            <a:off x="1035809" y="2578879"/>
            <a:ext cx="0" cy="522627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6FDFD472-6520-EA0A-6021-EF10AE3A0770}"/>
              </a:ext>
            </a:extLst>
          </p:cNvPr>
          <p:cNvSpPr/>
          <p:nvPr/>
        </p:nvSpPr>
        <p:spPr>
          <a:xfrm>
            <a:off x="961129" y="2530071"/>
            <a:ext cx="1102417" cy="244072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up</a:t>
            </a:r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BFA66096-08D3-E1E3-0144-A4C6416B3AAC}"/>
              </a:ext>
            </a:extLst>
          </p:cNvPr>
          <p:cNvSpPr/>
          <p:nvPr/>
        </p:nvSpPr>
        <p:spPr>
          <a:xfrm>
            <a:off x="2100456" y="2511595"/>
            <a:ext cx="1633920" cy="306015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L1 Cache miss</a:t>
            </a:r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사각형: 둥근 모서리 62">
            <a:extLst>
              <a:ext uri="{FF2B5EF4-FFF2-40B4-BE49-F238E27FC236}">
                <a16:creationId xmlns:a16="http://schemas.microsoft.com/office/drawing/2014/main" id="{EB177BB5-481C-1D6D-9AC3-308F6409795A}"/>
              </a:ext>
            </a:extLst>
          </p:cNvPr>
          <p:cNvSpPr/>
          <p:nvPr/>
        </p:nvSpPr>
        <p:spPr>
          <a:xfrm>
            <a:off x="2151284" y="3093232"/>
            <a:ext cx="2253600" cy="562183"/>
          </a:xfrm>
          <a:prstGeom prst="roundRect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L2 Cache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altLang="ko-KR" sz="16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Memory</a:t>
            </a:r>
            <a:endParaRPr lang="ko-KR" altLang="en-US" sz="1600" i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4" name="직선 연결선 63">
            <a:extLst>
              <a:ext uri="{FF2B5EF4-FFF2-40B4-BE49-F238E27FC236}">
                <a16:creationId xmlns:a16="http://schemas.microsoft.com/office/drawing/2014/main" id="{A9983C52-7349-08F3-82E3-B83B8089E0C1}"/>
              </a:ext>
            </a:extLst>
          </p:cNvPr>
          <p:cNvCxnSpPr>
            <a:cxnSpLocks/>
          </p:cNvCxnSpPr>
          <p:nvPr/>
        </p:nvCxnSpPr>
        <p:spPr>
          <a:xfrm>
            <a:off x="2140274" y="1971694"/>
            <a:ext cx="0" cy="1116204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ACEAC9E-A900-5299-40F9-AD058560C40A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DFE387F0-59B6-2D48-D040-CC959B5CA0B7}"/>
              </a:ext>
            </a:extLst>
          </p:cNvPr>
          <p:cNvCxnSpPr>
            <a:cxnSpLocks/>
          </p:cNvCxnSpPr>
          <p:nvPr/>
        </p:nvCxnSpPr>
        <p:spPr>
          <a:xfrm>
            <a:off x="1035809" y="3664443"/>
            <a:ext cx="9492763" cy="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26EFB35-77C8-9C53-2364-3AAEF10C814A}"/>
              </a:ext>
            </a:extLst>
          </p:cNvPr>
          <p:cNvGrpSpPr/>
          <p:nvPr/>
        </p:nvGrpSpPr>
        <p:grpSpPr>
          <a:xfrm>
            <a:off x="6129592" y="3101506"/>
            <a:ext cx="3604956" cy="1652532"/>
            <a:chOff x="6129592" y="3101506"/>
            <a:chExt cx="3604956" cy="1652532"/>
          </a:xfrm>
        </p:grpSpPr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05D5CF03-37B1-0238-7F7C-CE162FB060A0}"/>
                </a:ext>
              </a:extLst>
            </p:cNvPr>
            <p:cNvSpPr/>
            <p:nvPr/>
          </p:nvSpPr>
          <p:spPr>
            <a:xfrm>
              <a:off x="6138815" y="4448023"/>
              <a:ext cx="3595733" cy="306015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Validation – </a:t>
              </a:r>
              <a:r>
                <a:rPr lang="en-US" altLang="ko-KR" sz="2000" b="1" i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Incorrect Speculation</a:t>
              </a:r>
              <a:endParaRPr lang="ko-KR" altLang="en-US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2394ECA3-475B-CE4C-F40B-BA09A0AC6E8C}"/>
                </a:ext>
              </a:extLst>
            </p:cNvPr>
            <p:cNvGrpSpPr/>
            <p:nvPr/>
          </p:nvGrpSpPr>
          <p:grpSpPr>
            <a:xfrm>
              <a:off x="6129592" y="3101506"/>
              <a:ext cx="4234" cy="1642180"/>
              <a:chOff x="6129592" y="3101506"/>
              <a:chExt cx="4234" cy="1642180"/>
            </a:xfrm>
          </p:grpSpPr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2121BB3B-5EDF-3A24-A771-6A2A7663D2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33826" y="4221059"/>
                <a:ext cx="0" cy="522627"/>
              </a:xfrm>
              <a:prstGeom prst="line">
                <a:avLst/>
              </a:prstGeom>
              <a:ln w="28575">
                <a:solidFill>
                  <a:schemeClr val="bg2">
                    <a:lumMod val="10000"/>
                  </a:schemeClr>
                </a:solidFill>
                <a:headEnd type="arrow" w="lg" len="lg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22">
                <a:extLst>
                  <a:ext uri="{FF2B5EF4-FFF2-40B4-BE49-F238E27FC236}">
                    <a16:creationId xmlns:a16="http://schemas.microsoft.com/office/drawing/2014/main" id="{975A1342-344E-F672-5DCE-17785C2875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9592" y="3101506"/>
                <a:ext cx="0" cy="672236"/>
              </a:xfrm>
              <a:prstGeom prst="line">
                <a:avLst/>
              </a:prstGeom>
              <a:ln w="28575">
                <a:solidFill>
                  <a:schemeClr val="bg2">
                    <a:lumMod val="1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1DCB3813-050D-AA8B-3DD9-415A27C8B606}"/>
              </a:ext>
            </a:extLst>
          </p:cNvPr>
          <p:cNvSpPr/>
          <p:nvPr/>
        </p:nvSpPr>
        <p:spPr>
          <a:xfrm>
            <a:off x="4462121" y="2623239"/>
            <a:ext cx="1468992" cy="557568"/>
          </a:xfrm>
          <a:prstGeom prst="roundRect">
            <a:avLst>
              <a:gd name="adj" fmla="val 20699"/>
            </a:avLst>
          </a:prstGeom>
          <a:solidFill>
            <a:schemeClr val="bg1">
              <a:lumMod val="85000"/>
            </a:schemeClr>
          </a:solidFill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Speculative Execution</a:t>
            </a:r>
            <a:endParaRPr lang="ko-KR" altLang="en-US" sz="2000" b="1" i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6A68EAF3-4EAF-23F4-2BD9-F92FDBA4AB78}"/>
              </a:ext>
            </a:extLst>
          </p:cNvPr>
          <p:cNvGrpSpPr/>
          <p:nvPr/>
        </p:nvGrpSpPr>
        <p:grpSpPr>
          <a:xfrm>
            <a:off x="8370291" y="2652107"/>
            <a:ext cx="2193427" cy="1017779"/>
            <a:chOff x="8370291" y="2652107"/>
            <a:chExt cx="2193427" cy="1017779"/>
          </a:xfrm>
        </p:grpSpPr>
        <p:sp>
          <p:nvSpPr>
            <p:cNvPr id="21" name="화살표: 오른쪽 20">
              <a:extLst>
                <a:ext uri="{FF2B5EF4-FFF2-40B4-BE49-F238E27FC236}">
                  <a16:creationId xmlns:a16="http://schemas.microsoft.com/office/drawing/2014/main" id="{92C7622E-0BE4-1301-23D2-55768F70F280}"/>
                </a:ext>
              </a:extLst>
            </p:cNvPr>
            <p:cNvSpPr/>
            <p:nvPr/>
          </p:nvSpPr>
          <p:spPr>
            <a:xfrm>
              <a:off x="8374799" y="3220809"/>
              <a:ext cx="2188919" cy="254098"/>
            </a:xfrm>
            <a:prstGeom prst="rightArrow">
              <a:avLst>
                <a:gd name="adj1" fmla="val 50000"/>
                <a:gd name="adj2" fmla="val 89774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758A29F1-9D5E-B944-DF75-8E1E5F4F9466}"/>
                </a:ext>
              </a:extLst>
            </p:cNvPr>
            <p:cNvSpPr/>
            <p:nvPr/>
          </p:nvSpPr>
          <p:spPr>
            <a:xfrm>
              <a:off x="8768305" y="2652107"/>
              <a:ext cx="1468992" cy="557568"/>
            </a:xfrm>
            <a:prstGeom prst="roundRect">
              <a:avLst>
                <a:gd name="adj" fmla="val 20699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Normal</a:t>
              </a:r>
              <a:b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Execution</a:t>
              </a:r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9CA5638A-D7A5-E061-7D83-81C614210876}"/>
                </a:ext>
              </a:extLst>
            </p:cNvPr>
            <p:cNvCxnSpPr>
              <a:cxnSpLocks/>
            </p:cNvCxnSpPr>
            <p:nvPr/>
          </p:nvCxnSpPr>
          <p:spPr>
            <a:xfrm>
              <a:off x="8370291" y="3104835"/>
              <a:ext cx="0" cy="565051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68BBE09C-7EAF-1D2D-8A0C-426FB5F3BCFE}"/>
              </a:ext>
            </a:extLst>
          </p:cNvPr>
          <p:cNvGrpSpPr/>
          <p:nvPr/>
        </p:nvGrpSpPr>
        <p:grpSpPr>
          <a:xfrm>
            <a:off x="6163185" y="2652107"/>
            <a:ext cx="2202595" cy="822800"/>
            <a:chOff x="6163185" y="2652107"/>
            <a:chExt cx="2202595" cy="822800"/>
          </a:xfrm>
        </p:grpSpPr>
        <p:sp>
          <p:nvSpPr>
            <p:cNvPr id="9" name="화살표: 오른쪽 8">
              <a:extLst>
                <a:ext uri="{FF2B5EF4-FFF2-40B4-BE49-F238E27FC236}">
                  <a16:creationId xmlns:a16="http://schemas.microsoft.com/office/drawing/2014/main" id="{B92135AD-B062-AD2D-6FA1-E58CC2E4B8A2}"/>
                </a:ext>
              </a:extLst>
            </p:cNvPr>
            <p:cNvSpPr/>
            <p:nvPr/>
          </p:nvSpPr>
          <p:spPr>
            <a:xfrm>
              <a:off x="6163185" y="3220809"/>
              <a:ext cx="2202595" cy="254098"/>
            </a:xfrm>
            <a:prstGeom prst="rightArrow">
              <a:avLst>
                <a:gd name="adj1" fmla="val 50000"/>
                <a:gd name="adj2" fmla="val 89774"/>
              </a:avLst>
            </a:prstGeom>
            <a:solidFill>
              <a:srgbClr val="C00000"/>
            </a:solidFill>
            <a:ln w="12700">
              <a:solidFill>
                <a:schemeClr val="bg1"/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1D46580C-D86D-5D4C-A6DB-A0AB144EC751}"/>
                </a:ext>
              </a:extLst>
            </p:cNvPr>
            <p:cNvSpPr/>
            <p:nvPr/>
          </p:nvSpPr>
          <p:spPr>
            <a:xfrm>
              <a:off x="6488180" y="2652107"/>
              <a:ext cx="1468992" cy="557568"/>
            </a:xfrm>
            <a:prstGeom prst="roundRect">
              <a:avLst>
                <a:gd name="adj" fmla="val 20699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i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Rollback</a:t>
              </a:r>
              <a:endParaRPr lang="ko-KR" altLang="en-US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F5DEC508-2C10-DF7B-8F9D-C113679E23EE}"/>
              </a:ext>
            </a:extLst>
          </p:cNvPr>
          <p:cNvSpPr/>
          <p:nvPr/>
        </p:nvSpPr>
        <p:spPr>
          <a:xfrm>
            <a:off x="1020279" y="1709398"/>
            <a:ext cx="3644834" cy="510079"/>
          </a:xfrm>
          <a:prstGeom prst="roundRect">
            <a:avLst>
              <a:gd name="adj" fmla="val 23446"/>
            </a:avLst>
          </a:prstGeom>
          <a:solidFill>
            <a:schemeClr val="accent4">
              <a:lumMod val="50000"/>
            </a:schemeClr>
          </a:solidFill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Speculative</a:t>
            </a:r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address translation</a:t>
            </a: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1873F6C4-F1B1-5E59-DD7D-352B1167E315}"/>
              </a:ext>
            </a:extLst>
          </p:cNvPr>
          <p:cNvGrpSpPr/>
          <p:nvPr/>
        </p:nvGrpSpPr>
        <p:grpSpPr>
          <a:xfrm>
            <a:off x="3219450" y="3153991"/>
            <a:ext cx="5740400" cy="2789070"/>
            <a:chOff x="3219450" y="3153991"/>
            <a:chExt cx="5740400" cy="2789070"/>
          </a:xfrm>
        </p:grpSpPr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65F143F1-1214-02A0-35BB-C5FFDF4BFCC8}"/>
                </a:ext>
              </a:extLst>
            </p:cNvPr>
            <p:cNvSpPr/>
            <p:nvPr/>
          </p:nvSpPr>
          <p:spPr>
            <a:xfrm>
              <a:off x="3219450" y="5238228"/>
              <a:ext cx="5740400" cy="704833"/>
            </a:xfrm>
            <a:prstGeom prst="roundRect">
              <a:avLst>
                <a:gd name="adj" fmla="val 16109"/>
              </a:avLst>
            </a:prstGeom>
            <a:solidFill>
              <a:srgbClr val="FFFFDE"/>
            </a:solidFill>
            <a:ln w="38100">
              <a:solidFill>
                <a:srgbClr val="C00000"/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2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Limitation </a:t>
              </a:r>
              <a:r>
                <a:rPr lang="en-US" altLang="ko-KR" sz="2200" b="1" dirty="0">
                  <a:solidFill>
                    <a:srgbClr val="C00000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➊: </a:t>
              </a:r>
              <a:r>
                <a:rPr lang="en-US" altLang="ko-KR" sz="2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Expensive roll-back process</a:t>
              </a:r>
              <a:endParaRPr lang="en-US" altLang="ko-KR" sz="22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B5C08785-3DB3-081B-5561-6896C2FF861E}"/>
                </a:ext>
              </a:extLst>
            </p:cNvPr>
            <p:cNvSpPr/>
            <p:nvPr/>
          </p:nvSpPr>
          <p:spPr>
            <a:xfrm>
              <a:off x="6407150" y="3153991"/>
              <a:ext cx="1550021" cy="401154"/>
            </a:xfrm>
            <a:prstGeom prst="rect">
              <a:avLst/>
            </a:prstGeom>
            <a:solidFill>
              <a:srgbClr val="C00000">
                <a:alpha val="50000"/>
              </a:srgbClr>
            </a:solidFill>
            <a:ln w="28575">
              <a:solidFill>
                <a:schemeClr val="bg2">
                  <a:lumMod val="25000"/>
                </a:schemeClr>
              </a:solidFill>
              <a:prstDash val="sysDash"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r>
                <a:rPr lang="en-US" altLang="ko-KR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Penalty</a:t>
              </a:r>
              <a:endParaRPr lang="ko-KR" alt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7E113A38-B50B-C966-3B7F-9DF685C05E42}"/>
              </a:ext>
            </a:extLst>
          </p:cNvPr>
          <p:cNvGrpSpPr/>
          <p:nvPr/>
        </p:nvGrpSpPr>
        <p:grpSpPr>
          <a:xfrm>
            <a:off x="2111976" y="3663489"/>
            <a:ext cx="1380071" cy="1109629"/>
            <a:chOff x="2111976" y="3663489"/>
            <a:chExt cx="1380071" cy="1109629"/>
          </a:xfrm>
        </p:grpSpPr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1EAA5D7C-E299-09C7-F5FE-5C59FA5A708F}"/>
                </a:ext>
              </a:extLst>
            </p:cNvPr>
            <p:cNvCxnSpPr>
              <a:cxnSpLocks/>
            </p:cNvCxnSpPr>
            <p:nvPr/>
          </p:nvCxnSpPr>
          <p:spPr>
            <a:xfrm>
              <a:off x="2140261" y="3663489"/>
              <a:ext cx="0" cy="1071373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arrow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D2162760-D9B2-CB4D-5E15-8D4A1516C6AA}"/>
                </a:ext>
              </a:extLst>
            </p:cNvPr>
            <p:cNvSpPr/>
            <p:nvPr/>
          </p:nvSpPr>
          <p:spPr>
            <a:xfrm>
              <a:off x="2111976" y="4467103"/>
              <a:ext cx="1380071" cy="306015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L1 TLB miss</a:t>
              </a:r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835200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18AED-1408-020C-34ED-B3D8A04FA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9A110A4D-A0C9-A8ED-7D58-050E6F980694}"/>
              </a:ext>
            </a:extLst>
          </p:cNvPr>
          <p:cNvSpPr/>
          <p:nvPr/>
        </p:nvSpPr>
        <p:spPr>
          <a:xfrm>
            <a:off x="4336180" y="3220809"/>
            <a:ext cx="1759819" cy="254098"/>
          </a:xfrm>
          <a:prstGeom prst="rightArrow">
            <a:avLst>
              <a:gd name="adj1" fmla="val 50000"/>
              <a:gd name="adj2" fmla="val 8977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36E45E-71FB-0187-65C3-63D97C7B9EC2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Limitation in Prior Approach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AB7EACA-3472-C6A1-57C6-2B4BAB0DC7FE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34697703-78F4-54C1-7434-D56BA4756DBF}"/>
              </a:ext>
            </a:extLst>
          </p:cNvPr>
          <p:cNvSpPr/>
          <p:nvPr/>
        </p:nvSpPr>
        <p:spPr>
          <a:xfrm>
            <a:off x="1046002" y="3093232"/>
            <a:ext cx="1102416" cy="559717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L1 TLB •</a:t>
            </a:r>
            <a:b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L1 Cache </a:t>
            </a:r>
            <a:endParaRPr lang="ko-KR" altLang="en-US" sz="16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97092D79-D204-291A-8FDE-4480B70BC7D7}"/>
              </a:ext>
            </a:extLst>
          </p:cNvPr>
          <p:cNvSpPr/>
          <p:nvPr/>
        </p:nvSpPr>
        <p:spPr>
          <a:xfrm>
            <a:off x="2151592" y="3663489"/>
            <a:ext cx="3978000" cy="557570"/>
          </a:xfrm>
          <a:prstGeom prst="roundRect">
            <a:avLst>
              <a:gd name="adj" fmla="val 0"/>
            </a:avLst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L2 TLB • Page Walk </a:t>
            </a:r>
            <a:r>
              <a:rPr lang="en-US" altLang="ko-KR" sz="1600" b="1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(Background)</a:t>
            </a:r>
            <a:endParaRPr lang="ko-KR" altLang="en-US" sz="1600" b="1" i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D4E03734-D1AE-F88F-60F0-8C9BD754A74E}"/>
              </a:ext>
            </a:extLst>
          </p:cNvPr>
          <p:cNvCxnSpPr>
            <a:cxnSpLocks/>
          </p:cNvCxnSpPr>
          <p:nvPr/>
        </p:nvCxnSpPr>
        <p:spPr>
          <a:xfrm>
            <a:off x="1035809" y="2578879"/>
            <a:ext cx="0" cy="522627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22465C69-A3C0-EB90-D1BB-363146D8F903}"/>
              </a:ext>
            </a:extLst>
          </p:cNvPr>
          <p:cNvSpPr/>
          <p:nvPr/>
        </p:nvSpPr>
        <p:spPr>
          <a:xfrm>
            <a:off x="961129" y="2530071"/>
            <a:ext cx="1102417" cy="244072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up</a:t>
            </a:r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406CE93E-6BB4-6A95-ADD5-34C006243B70}"/>
              </a:ext>
            </a:extLst>
          </p:cNvPr>
          <p:cNvSpPr/>
          <p:nvPr/>
        </p:nvSpPr>
        <p:spPr>
          <a:xfrm>
            <a:off x="2100456" y="2511595"/>
            <a:ext cx="1633920" cy="306015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L1 Cache miss</a:t>
            </a:r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사각형: 둥근 모서리 62">
            <a:extLst>
              <a:ext uri="{FF2B5EF4-FFF2-40B4-BE49-F238E27FC236}">
                <a16:creationId xmlns:a16="http://schemas.microsoft.com/office/drawing/2014/main" id="{A173EC7B-6F02-871C-08B2-24609B276FFF}"/>
              </a:ext>
            </a:extLst>
          </p:cNvPr>
          <p:cNvSpPr/>
          <p:nvPr/>
        </p:nvSpPr>
        <p:spPr>
          <a:xfrm>
            <a:off x="2151284" y="3093232"/>
            <a:ext cx="2253600" cy="562183"/>
          </a:xfrm>
          <a:prstGeom prst="roundRect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L2 Cache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altLang="ko-KR" sz="16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Memory</a:t>
            </a:r>
            <a:endParaRPr lang="ko-KR" altLang="en-US" sz="1600" i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4" name="직선 연결선 63">
            <a:extLst>
              <a:ext uri="{FF2B5EF4-FFF2-40B4-BE49-F238E27FC236}">
                <a16:creationId xmlns:a16="http://schemas.microsoft.com/office/drawing/2014/main" id="{FC292035-3340-7762-DD48-4697D1320E33}"/>
              </a:ext>
            </a:extLst>
          </p:cNvPr>
          <p:cNvCxnSpPr>
            <a:cxnSpLocks/>
          </p:cNvCxnSpPr>
          <p:nvPr/>
        </p:nvCxnSpPr>
        <p:spPr>
          <a:xfrm>
            <a:off x="2140274" y="1971694"/>
            <a:ext cx="0" cy="1116204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7E25D18-FA5B-08E2-C581-ADA427C41199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81336840-C1EE-8419-8CEA-37E1130889A7}"/>
              </a:ext>
            </a:extLst>
          </p:cNvPr>
          <p:cNvCxnSpPr>
            <a:cxnSpLocks/>
          </p:cNvCxnSpPr>
          <p:nvPr/>
        </p:nvCxnSpPr>
        <p:spPr>
          <a:xfrm>
            <a:off x="1035809" y="3664443"/>
            <a:ext cx="9492763" cy="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DCDFFBFB-7EFA-1312-6B4D-6B70D94BD17B}"/>
              </a:ext>
            </a:extLst>
          </p:cNvPr>
          <p:cNvCxnSpPr>
            <a:cxnSpLocks/>
          </p:cNvCxnSpPr>
          <p:nvPr/>
        </p:nvCxnSpPr>
        <p:spPr>
          <a:xfrm>
            <a:off x="6133826" y="4221059"/>
            <a:ext cx="0" cy="522627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headEnd type="arrow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FE717767-9CB8-82E6-5636-9837A4C3A90B}"/>
              </a:ext>
            </a:extLst>
          </p:cNvPr>
          <p:cNvSpPr/>
          <p:nvPr/>
        </p:nvSpPr>
        <p:spPr>
          <a:xfrm>
            <a:off x="6138815" y="4448023"/>
            <a:ext cx="3595733" cy="306015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Validation – </a:t>
            </a:r>
            <a:r>
              <a:rPr lang="en-US" altLang="ko-KR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Incorrect Speculation</a:t>
            </a:r>
            <a:endParaRPr lang="ko-KR" altLang="en-US" sz="20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D9559263-C96F-A161-33BB-9DFCAA73D97A}"/>
              </a:ext>
            </a:extLst>
          </p:cNvPr>
          <p:cNvSpPr/>
          <p:nvPr/>
        </p:nvSpPr>
        <p:spPr>
          <a:xfrm>
            <a:off x="8374799" y="3220809"/>
            <a:ext cx="2188919" cy="254098"/>
          </a:xfrm>
          <a:prstGeom prst="rightArrow">
            <a:avLst>
              <a:gd name="adj1" fmla="val 50000"/>
              <a:gd name="adj2" fmla="val 89774"/>
            </a:avLst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6572F5EB-05B4-E3D4-1F10-7DD7AB175798}"/>
              </a:ext>
            </a:extLst>
          </p:cNvPr>
          <p:cNvCxnSpPr>
            <a:cxnSpLocks/>
          </p:cNvCxnSpPr>
          <p:nvPr/>
        </p:nvCxnSpPr>
        <p:spPr>
          <a:xfrm>
            <a:off x="6129592" y="3101506"/>
            <a:ext cx="0" cy="672236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E93D2C28-FF32-7973-D6FC-52DE35E6522A}"/>
              </a:ext>
            </a:extLst>
          </p:cNvPr>
          <p:cNvSpPr/>
          <p:nvPr/>
        </p:nvSpPr>
        <p:spPr>
          <a:xfrm>
            <a:off x="4462121" y="2623239"/>
            <a:ext cx="1468992" cy="557568"/>
          </a:xfrm>
          <a:prstGeom prst="roundRect">
            <a:avLst>
              <a:gd name="adj" fmla="val 20699"/>
            </a:avLst>
          </a:prstGeom>
          <a:solidFill>
            <a:schemeClr val="bg1">
              <a:lumMod val="85000"/>
            </a:schemeClr>
          </a:solidFill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Speculative Execution</a:t>
            </a:r>
            <a:endParaRPr lang="ko-KR" altLang="en-US" sz="2000" b="1" i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76D2E041-2607-E934-63CC-95750E8CD336}"/>
              </a:ext>
            </a:extLst>
          </p:cNvPr>
          <p:cNvSpPr/>
          <p:nvPr/>
        </p:nvSpPr>
        <p:spPr>
          <a:xfrm>
            <a:off x="8768305" y="2652107"/>
            <a:ext cx="1468992" cy="557568"/>
          </a:xfrm>
          <a:prstGeom prst="roundRect">
            <a:avLst>
              <a:gd name="adj" fmla="val 20699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</a:t>
            </a:r>
            <a:b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Execution</a:t>
            </a:r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A161B7B-2977-6514-F3F4-658AE9858CE5}"/>
              </a:ext>
            </a:extLst>
          </p:cNvPr>
          <p:cNvCxnSpPr>
            <a:cxnSpLocks/>
          </p:cNvCxnSpPr>
          <p:nvPr/>
        </p:nvCxnSpPr>
        <p:spPr>
          <a:xfrm>
            <a:off x="8370291" y="3104835"/>
            <a:ext cx="0" cy="565051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1724DC2B-2314-78FF-0B32-8AA746F86A4A}"/>
              </a:ext>
            </a:extLst>
          </p:cNvPr>
          <p:cNvSpPr/>
          <p:nvPr/>
        </p:nvSpPr>
        <p:spPr>
          <a:xfrm>
            <a:off x="6163185" y="3220809"/>
            <a:ext cx="2202595" cy="254098"/>
          </a:xfrm>
          <a:prstGeom prst="rightArrow">
            <a:avLst>
              <a:gd name="adj1" fmla="val 50000"/>
              <a:gd name="adj2" fmla="val 89774"/>
            </a:avLst>
          </a:prstGeom>
          <a:solidFill>
            <a:srgbClr val="C00000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EED48100-2127-5A19-BD6D-51B110968100}"/>
              </a:ext>
            </a:extLst>
          </p:cNvPr>
          <p:cNvSpPr/>
          <p:nvPr/>
        </p:nvSpPr>
        <p:spPr>
          <a:xfrm>
            <a:off x="6488180" y="2652107"/>
            <a:ext cx="1468992" cy="557568"/>
          </a:xfrm>
          <a:prstGeom prst="roundRect">
            <a:avLst>
              <a:gd name="adj" fmla="val 20699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Rollback</a:t>
            </a:r>
            <a:endParaRPr lang="ko-KR" altLang="en-US" sz="20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1CB02BA6-82B7-7348-3809-E519A1628F2D}"/>
              </a:ext>
            </a:extLst>
          </p:cNvPr>
          <p:cNvSpPr/>
          <p:nvPr/>
        </p:nvSpPr>
        <p:spPr>
          <a:xfrm>
            <a:off x="1020279" y="1709398"/>
            <a:ext cx="3644834" cy="510079"/>
          </a:xfrm>
          <a:prstGeom prst="roundRect">
            <a:avLst>
              <a:gd name="adj" fmla="val 23446"/>
            </a:avLst>
          </a:prstGeom>
          <a:solidFill>
            <a:schemeClr val="accent4">
              <a:lumMod val="50000"/>
            </a:schemeClr>
          </a:solidFill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Speculative</a:t>
            </a:r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address translation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535770F0-BFF6-56C2-32B8-7F495C99AB87}"/>
              </a:ext>
            </a:extLst>
          </p:cNvPr>
          <p:cNvGrpSpPr/>
          <p:nvPr/>
        </p:nvGrpSpPr>
        <p:grpSpPr>
          <a:xfrm>
            <a:off x="2349510" y="2774142"/>
            <a:ext cx="7492989" cy="3168919"/>
            <a:chOff x="2349510" y="2774142"/>
            <a:chExt cx="7492989" cy="3168919"/>
          </a:xfrm>
        </p:grpSpPr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CC099EEC-AB86-2ED6-B4CB-088B0972CF3A}"/>
                </a:ext>
              </a:extLst>
            </p:cNvPr>
            <p:cNvSpPr/>
            <p:nvPr/>
          </p:nvSpPr>
          <p:spPr>
            <a:xfrm>
              <a:off x="2349510" y="5238228"/>
              <a:ext cx="7492989" cy="704833"/>
            </a:xfrm>
            <a:prstGeom prst="roundRect">
              <a:avLst>
                <a:gd name="adj" fmla="val 16109"/>
              </a:avLst>
            </a:prstGeom>
            <a:solidFill>
              <a:srgbClr val="FFFFDE"/>
            </a:solidFill>
            <a:ln w="38100">
              <a:solidFill>
                <a:srgbClr val="C00000"/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2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Limitation </a:t>
              </a:r>
              <a:r>
                <a:rPr lang="en-US" altLang="ko-KR" sz="2400" b="1" dirty="0">
                  <a:solidFill>
                    <a:srgbClr val="C00000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➋</a:t>
              </a:r>
              <a:r>
                <a:rPr lang="en-US" altLang="ko-KR" sz="2200" b="1" dirty="0">
                  <a:solidFill>
                    <a:srgbClr val="C00000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: </a:t>
              </a:r>
              <a:r>
                <a:rPr lang="en-US" altLang="ko-KR" sz="2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GPUs do not</a:t>
              </a:r>
              <a:r>
                <a:rPr lang="en-US" altLang="ko-KR" sz="2200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even </a:t>
              </a:r>
              <a:r>
                <a:rPr lang="en-US" altLang="ko-KR" sz="2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support rollback mechanisms</a:t>
              </a:r>
              <a:endParaRPr lang="en-US" altLang="ko-KR" sz="22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F7547A89-6E7A-1AAC-D45F-7BEE5E73C91D}"/>
                </a:ext>
              </a:extLst>
            </p:cNvPr>
            <p:cNvGrpSpPr/>
            <p:nvPr/>
          </p:nvGrpSpPr>
          <p:grpSpPr>
            <a:xfrm>
              <a:off x="6186830" y="2774142"/>
              <a:ext cx="2127658" cy="1128851"/>
              <a:chOff x="6186830" y="2774142"/>
              <a:chExt cx="2127658" cy="1128851"/>
            </a:xfrm>
          </p:grpSpPr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310B4340-6543-70ED-DA62-18401D82045D}"/>
                  </a:ext>
                </a:extLst>
              </p:cNvPr>
              <p:cNvSpPr/>
              <p:nvPr/>
            </p:nvSpPr>
            <p:spPr>
              <a:xfrm>
                <a:off x="6186830" y="2774142"/>
                <a:ext cx="2127658" cy="1128851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3000" dirty="0">
                  <a:solidFill>
                    <a:srgbClr val="BFBFB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" name="십자형 4">
                <a:extLst>
                  <a:ext uri="{FF2B5EF4-FFF2-40B4-BE49-F238E27FC236}">
                    <a16:creationId xmlns:a16="http://schemas.microsoft.com/office/drawing/2014/main" id="{3FAE2C01-7CE8-EBAE-DA45-42680B6375A3}"/>
                  </a:ext>
                </a:extLst>
              </p:cNvPr>
              <p:cNvSpPr/>
              <p:nvPr/>
            </p:nvSpPr>
            <p:spPr>
              <a:xfrm rot="2700000">
                <a:off x="6808872" y="2887238"/>
                <a:ext cx="883573" cy="883573"/>
              </a:xfrm>
              <a:prstGeom prst="plus">
                <a:avLst>
                  <a:gd name="adj" fmla="val 43948"/>
                </a:avLst>
              </a:prstGeom>
              <a:solidFill>
                <a:srgbClr val="C00000"/>
              </a:solidFill>
              <a:ln w="28575">
                <a:solidFill>
                  <a:srgbClr val="C00000"/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1A5116D-9E93-CAE7-30D8-118B3299197A}"/>
              </a:ext>
            </a:extLst>
          </p:cNvPr>
          <p:cNvGrpSpPr/>
          <p:nvPr/>
        </p:nvGrpSpPr>
        <p:grpSpPr>
          <a:xfrm>
            <a:off x="2111976" y="3663489"/>
            <a:ext cx="1380071" cy="1109629"/>
            <a:chOff x="2111976" y="3663489"/>
            <a:chExt cx="1380071" cy="1109629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B4118835-1A92-4C56-8197-A3A8D344560D}"/>
                </a:ext>
              </a:extLst>
            </p:cNvPr>
            <p:cNvCxnSpPr>
              <a:cxnSpLocks/>
            </p:cNvCxnSpPr>
            <p:nvPr/>
          </p:nvCxnSpPr>
          <p:spPr>
            <a:xfrm>
              <a:off x="2140261" y="3663489"/>
              <a:ext cx="0" cy="1071373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arrow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40F17EDD-EB06-6E63-7076-65A59C6DF1F6}"/>
                </a:ext>
              </a:extLst>
            </p:cNvPr>
            <p:cNvSpPr/>
            <p:nvPr/>
          </p:nvSpPr>
          <p:spPr>
            <a:xfrm>
              <a:off x="2111976" y="4467103"/>
              <a:ext cx="1380071" cy="306015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L1 TLB miss</a:t>
              </a:r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301449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D0125-95AA-16C3-089F-3CBF506DC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D8A526D-5200-9B00-4881-9724D94BE3E5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Limitation in Prior Approach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C5A253F8-6F4B-7E92-4E09-DF45D3F51EAD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502D072A-552C-3B72-6FDC-BA858F5CCAA0}"/>
              </a:ext>
            </a:extLst>
          </p:cNvPr>
          <p:cNvSpPr/>
          <p:nvPr/>
        </p:nvSpPr>
        <p:spPr>
          <a:xfrm>
            <a:off x="1046002" y="3093232"/>
            <a:ext cx="1102416" cy="559717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L1 TLB •</a:t>
            </a:r>
            <a:b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L1 Cache </a:t>
            </a:r>
            <a:endParaRPr lang="ko-KR" altLang="en-US" sz="16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FB328707-38BE-52C5-C852-8B55669B13AE}"/>
              </a:ext>
            </a:extLst>
          </p:cNvPr>
          <p:cNvSpPr/>
          <p:nvPr/>
        </p:nvSpPr>
        <p:spPr>
          <a:xfrm>
            <a:off x="2151592" y="3663489"/>
            <a:ext cx="3978000" cy="557570"/>
          </a:xfrm>
          <a:prstGeom prst="roundRect">
            <a:avLst>
              <a:gd name="adj" fmla="val 0"/>
            </a:avLst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L2 TLB • Page Walk </a:t>
            </a:r>
            <a:r>
              <a:rPr lang="en-US" altLang="ko-KR" sz="1600" b="1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(Background)</a:t>
            </a:r>
            <a:endParaRPr lang="ko-KR" altLang="en-US" sz="1600" b="1" i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7AB89637-A216-E264-54CF-1BC11553C39E}"/>
              </a:ext>
            </a:extLst>
          </p:cNvPr>
          <p:cNvCxnSpPr>
            <a:cxnSpLocks/>
          </p:cNvCxnSpPr>
          <p:nvPr/>
        </p:nvCxnSpPr>
        <p:spPr>
          <a:xfrm>
            <a:off x="1035809" y="2578879"/>
            <a:ext cx="0" cy="522627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28A09674-0A0E-F38A-D0DB-95D9F49A074E}"/>
              </a:ext>
            </a:extLst>
          </p:cNvPr>
          <p:cNvSpPr/>
          <p:nvPr/>
        </p:nvSpPr>
        <p:spPr>
          <a:xfrm>
            <a:off x="961129" y="2530071"/>
            <a:ext cx="1102417" cy="244072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up</a:t>
            </a:r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AF4890E3-DCE7-CB96-9068-88439685E81E}"/>
              </a:ext>
            </a:extLst>
          </p:cNvPr>
          <p:cNvSpPr/>
          <p:nvPr/>
        </p:nvSpPr>
        <p:spPr>
          <a:xfrm>
            <a:off x="2100456" y="2511595"/>
            <a:ext cx="1633920" cy="306015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L1 Cache miss</a:t>
            </a:r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사각형: 둥근 모서리 62">
            <a:extLst>
              <a:ext uri="{FF2B5EF4-FFF2-40B4-BE49-F238E27FC236}">
                <a16:creationId xmlns:a16="http://schemas.microsoft.com/office/drawing/2014/main" id="{004663EB-566C-5CE9-4D2B-E2A7DA14CD91}"/>
              </a:ext>
            </a:extLst>
          </p:cNvPr>
          <p:cNvSpPr/>
          <p:nvPr/>
        </p:nvSpPr>
        <p:spPr>
          <a:xfrm>
            <a:off x="2151284" y="3093232"/>
            <a:ext cx="2253600" cy="562183"/>
          </a:xfrm>
          <a:prstGeom prst="roundRect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L2 Cache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altLang="ko-KR" sz="16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Memory</a:t>
            </a:r>
            <a:endParaRPr lang="ko-KR" altLang="en-US" sz="1600" i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4" name="직선 연결선 63">
            <a:extLst>
              <a:ext uri="{FF2B5EF4-FFF2-40B4-BE49-F238E27FC236}">
                <a16:creationId xmlns:a16="http://schemas.microsoft.com/office/drawing/2014/main" id="{0260C754-3F0E-AAFC-C56E-05546A4858FD}"/>
              </a:ext>
            </a:extLst>
          </p:cNvPr>
          <p:cNvCxnSpPr>
            <a:cxnSpLocks/>
          </p:cNvCxnSpPr>
          <p:nvPr/>
        </p:nvCxnSpPr>
        <p:spPr>
          <a:xfrm>
            <a:off x="2140274" y="1971694"/>
            <a:ext cx="0" cy="1116204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323BEDC-1961-99D5-D99F-CB98FC5AB6AC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F4E342AC-EE78-FA39-1344-FD2126ACC6AB}"/>
              </a:ext>
            </a:extLst>
          </p:cNvPr>
          <p:cNvCxnSpPr>
            <a:cxnSpLocks/>
          </p:cNvCxnSpPr>
          <p:nvPr/>
        </p:nvCxnSpPr>
        <p:spPr>
          <a:xfrm>
            <a:off x="1035809" y="3664443"/>
            <a:ext cx="9492763" cy="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BE7F54AB-327C-97E7-5086-678683F1568C}"/>
              </a:ext>
            </a:extLst>
          </p:cNvPr>
          <p:cNvGrpSpPr/>
          <p:nvPr/>
        </p:nvGrpSpPr>
        <p:grpSpPr>
          <a:xfrm>
            <a:off x="6129592" y="3101506"/>
            <a:ext cx="1160205" cy="1642180"/>
            <a:chOff x="6129592" y="3101506"/>
            <a:chExt cx="1160205" cy="1642180"/>
          </a:xfrm>
        </p:grpSpPr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7D95258C-23A9-1BBB-FD6E-4F2E2BD16634}"/>
                </a:ext>
              </a:extLst>
            </p:cNvPr>
            <p:cNvCxnSpPr>
              <a:cxnSpLocks/>
            </p:cNvCxnSpPr>
            <p:nvPr/>
          </p:nvCxnSpPr>
          <p:spPr>
            <a:xfrm>
              <a:off x="6133826" y="4221059"/>
              <a:ext cx="0" cy="522627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arrow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390F6CFD-A12E-2154-59C4-19E273E1E46D}"/>
                </a:ext>
              </a:extLst>
            </p:cNvPr>
            <p:cNvSpPr/>
            <p:nvPr/>
          </p:nvSpPr>
          <p:spPr>
            <a:xfrm>
              <a:off x="6138816" y="4448024"/>
              <a:ext cx="1150981" cy="295662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Validation</a:t>
              </a:r>
              <a:endParaRPr lang="ko-KR" altLang="en-US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81218415-C9AA-ADFE-0FBC-8371E1429FE1}"/>
                </a:ext>
              </a:extLst>
            </p:cNvPr>
            <p:cNvCxnSpPr>
              <a:cxnSpLocks/>
            </p:cNvCxnSpPr>
            <p:nvPr/>
          </p:nvCxnSpPr>
          <p:spPr>
            <a:xfrm>
              <a:off x="6129592" y="3101506"/>
              <a:ext cx="0" cy="672236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200607AE-E452-52A8-454C-BE223E2C6C3B}"/>
              </a:ext>
            </a:extLst>
          </p:cNvPr>
          <p:cNvGrpSpPr/>
          <p:nvPr/>
        </p:nvGrpSpPr>
        <p:grpSpPr>
          <a:xfrm>
            <a:off x="6126620" y="2652107"/>
            <a:ext cx="2188919" cy="855374"/>
            <a:chOff x="6126620" y="2652107"/>
            <a:chExt cx="2188919" cy="855374"/>
          </a:xfrm>
        </p:grpSpPr>
        <p:sp>
          <p:nvSpPr>
            <p:cNvPr id="21" name="화살표: 오른쪽 20">
              <a:extLst>
                <a:ext uri="{FF2B5EF4-FFF2-40B4-BE49-F238E27FC236}">
                  <a16:creationId xmlns:a16="http://schemas.microsoft.com/office/drawing/2014/main" id="{492F6114-42A8-7AFE-2F46-1073DAB50765}"/>
                </a:ext>
              </a:extLst>
            </p:cNvPr>
            <p:cNvSpPr/>
            <p:nvPr/>
          </p:nvSpPr>
          <p:spPr>
            <a:xfrm>
              <a:off x="6126620" y="3253383"/>
              <a:ext cx="2188919" cy="254098"/>
            </a:xfrm>
            <a:prstGeom prst="rightArrow">
              <a:avLst>
                <a:gd name="adj1" fmla="val 50000"/>
                <a:gd name="adj2" fmla="val 89774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D1BAE235-125C-CED4-9E83-293105F5C070}"/>
                </a:ext>
              </a:extLst>
            </p:cNvPr>
            <p:cNvSpPr/>
            <p:nvPr/>
          </p:nvSpPr>
          <p:spPr>
            <a:xfrm>
              <a:off x="6414565" y="2652107"/>
              <a:ext cx="1468992" cy="557568"/>
            </a:xfrm>
            <a:prstGeom prst="roundRect">
              <a:avLst>
                <a:gd name="adj" fmla="val 20699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b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Execution</a:t>
              </a:r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EE6B987F-3627-F2CA-1BD4-C44581CDA0E7}"/>
              </a:ext>
            </a:extLst>
          </p:cNvPr>
          <p:cNvSpPr/>
          <p:nvPr/>
        </p:nvSpPr>
        <p:spPr>
          <a:xfrm>
            <a:off x="1020279" y="1709398"/>
            <a:ext cx="3644834" cy="510079"/>
          </a:xfrm>
          <a:prstGeom prst="roundRect">
            <a:avLst>
              <a:gd name="adj" fmla="val 23446"/>
            </a:avLst>
          </a:prstGeom>
          <a:solidFill>
            <a:schemeClr val="accent4">
              <a:lumMod val="50000"/>
            </a:schemeClr>
          </a:solidFill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Speculative</a:t>
            </a:r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address translation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E45B99A5-AE88-9A2C-8977-9AC8269E1890}"/>
              </a:ext>
            </a:extLst>
          </p:cNvPr>
          <p:cNvSpPr/>
          <p:nvPr/>
        </p:nvSpPr>
        <p:spPr>
          <a:xfrm>
            <a:off x="2937339" y="5238228"/>
            <a:ext cx="6337290" cy="704833"/>
          </a:xfrm>
          <a:prstGeom prst="roundRect">
            <a:avLst>
              <a:gd name="adj" fmla="val 16109"/>
            </a:avLst>
          </a:prstGeom>
          <a:solidFill>
            <a:srgbClr val="FFFFDE"/>
          </a:solidFill>
          <a:ln w="38100">
            <a:solidFill>
              <a:srgbClr val="C00000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Solution: </a:t>
            </a:r>
            <a:r>
              <a:rPr lang="en-US" altLang="ko-K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wait for validation to complete</a:t>
            </a:r>
            <a:endParaRPr lang="en-US" altLang="ko-KR" sz="22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EAA79091-18AF-C699-2438-7B39BB845B07}"/>
              </a:ext>
            </a:extLst>
          </p:cNvPr>
          <p:cNvGrpSpPr/>
          <p:nvPr/>
        </p:nvGrpSpPr>
        <p:grpSpPr>
          <a:xfrm>
            <a:off x="2111976" y="3663489"/>
            <a:ext cx="1380071" cy="1109629"/>
            <a:chOff x="2111976" y="3663489"/>
            <a:chExt cx="1380071" cy="1109629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D42FB224-61F4-79AD-8931-E58D91BA37E2}"/>
                </a:ext>
              </a:extLst>
            </p:cNvPr>
            <p:cNvCxnSpPr>
              <a:cxnSpLocks/>
            </p:cNvCxnSpPr>
            <p:nvPr/>
          </p:nvCxnSpPr>
          <p:spPr>
            <a:xfrm>
              <a:off x="2140261" y="3663489"/>
              <a:ext cx="0" cy="1071373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arrow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CF661940-4692-666F-8703-DA5BE0C43AA3}"/>
                </a:ext>
              </a:extLst>
            </p:cNvPr>
            <p:cNvSpPr/>
            <p:nvPr/>
          </p:nvSpPr>
          <p:spPr>
            <a:xfrm>
              <a:off x="2111976" y="4467103"/>
              <a:ext cx="1380071" cy="306015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L1 TLB miss</a:t>
              </a:r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22235C5B-26DA-303A-CCA9-3044BF6BD4A4}"/>
              </a:ext>
            </a:extLst>
          </p:cNvPr>
          <p:cNvGrpSpPr/>
          <p:nvPr/>
        </p:nvGrpSpPr>
        <p:grpSpPr>
          <a:xfrm>
            <a:off x="4404634" y="2879909"/>
            <a:ext cx="1734181" cy="482167"/>
            <a:chOff x="4404634" y="2879909"/>
            <a:chExt cx="1734181" cy="482167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457E9714-BB84-3C26-371B-96C09877442E}"/>
                </a:ext>
              </a:extLst>
            </p:cNvPr>
            <p:cNvSpPr/>
            <p:nvPr/>
          </p:nvSpPr>
          <p:spPr>
            <a:xfrm>
              <a:off x="4481575" y="2879909"/>
              <a:ext cx="1468992" cy="482167"/>
            </a:xfrm>
            <a:prstGeom prst="roundRect">
              <a:avLst>
                <a:gd name="adj" fmla="val 20699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i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Waiting</a:t>
              </a:r>
              <a:endParaRPr lang="ko-KR" altLang="en-US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AFECC14D-7744-D216-6BA1-3767958D67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4634" y="3354175"/>
              <a:ext cx="1734181" cy="0"/>
            </a:xfrm>
            <a:prstGeom prst="line">
              <a:avLst/>
            </a:prstGeom>
            <a:ln w="57150">
              <a:solidFill>
                <a:srgbClr val="C00000"/>
              </a:solidFill>
              <a:prstDash val="solid"/>
              <a:headEnd type="arrow" w="lg" len="lg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54449F10-42C3-3A55-D081-5E76332A34A6}"/>
              </a:ext>
            </a:extLst>
          </p:cNvPr>
          <p:cNvSpPr/>
          <p:nvPr/>
        </p:nvSpPr>
        <p:spPr>
          <a:xfrm>
            <a:off x="4725714" y="3281422"/>
            <a:ext cx="1076800" cy="323358"/>
          </a:xfrm>
          <a:prstGeom prst="rect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bg2">
                <a:lumMod val="25000"/>
              </a:schemeClr>
            </a:solidFill>
            <a:prstDash val="sysDash"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Penalty</a:t>
            </a:r>
            <a:endParaRPr lang="ko-KR" alt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31667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17297-C5A2-FF97-96C9-80BFAA6BD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34E17C-759C-7C3C-42E1-84E4AA6B55FA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06729CC2-583E-BD26-8E91-CE2C5EA46227}"/>
              </a:ext>
            </a:extLst>
          </p:cNvPr>
          <p:cNvSpPr/>
          <p:nvPr/>
        </p:nvSpPr>
        <p:spPr>
          <a:xfrm>
            <a:off x="1797050" y="3741434"/>
            <a:ext cx="8616950" cy="2167602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화살표: 왼쪽 15">
            <a:extLst>
              <a:ext uri="{FF2B5EF4-FFF2-40B4-BE49-F238E27FC236}">
                <a16:creationId xmlns:a16="http://schemas.microsoft.com/office/drawing/2014/main" id="{5032D9C3-1087-5592-3147-E49064BA5A3C}"/>
              </a:ext>
            </a:extLst>
          </p:cNvPr>
          <p:cNvSpPr/>
          <p:nvPr/>
        </p:nvSpPr>
        <p:spPr>
          <a:xfrm rot="5400000" flipH="1">
            <a:off x="6501387" y="3190738"/>
            <a:ext cx="989819" cy="457949"/>
          </a:xfrm>
          <a:prstGeom prst="leftArrow">
            <a:avLst>
              <a:gd name="adj1" fmla="val 57814"/>
              <a:gd name="adj2" fmla="val 50000"/>
            </a:avLst>
          </a:prstGeom>
          <a:solidFill>
            <a:schemeClr val="bg2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231E5A-98B3-FFDB-DD23-61B832FDE30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GPUs in Heterogeneous Platform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200F9C48-1D55-B26C-BA05-2F0043AB30CC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8D801226-82F8-8115-8FEB-F56B573884D2}"/>
              </a:ext>
            </a:extLst>
          </p:cNvPr>
          <p:cNvSpPr/>
          <p:nvPr/>
        </p:nvSpPr>
        <p:spPr>
          <a:xfrm>
            <a:off x="1980346" y="5066040"/>
            <a:ext cx="3252215" cy="672236"/>
          </a:xfrm>
          <a:prstGeom prst="roundRect">
            <a:avLst>
              <a:gd name="adj" fmla="val 10345"/>
            </a:avLst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 Memory</a:t>
            </a:r>
          </a:p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~X</a:t>
            </a:r>
            <a:r>
              <a: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TB</a:t>
            </a: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75B7EE3F-B91D-DA1A-D9F3-41CA4A3E4219}"/>
              </a:ext>
            </a:extLst>
          </p:cNvPr>
          <p:cNvSpPr/>
          <p:nvPr/>
        </p:nvSpPr>
        <p:spPr>
          <a:xfrm>
            <a:off x="6064250" y="5068271"/>
            <a:ext cx="1778299" cy="690453"/>
          </a:xfrm>
          <a:prstGeom prst="roundRect">
            <a:avLst>
              <a:gd name="adj" fmla="val 7357"/>
            </a:avLst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Memory</a:t>
            </a:r>
          </a:p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~XX GB</a:t>
            </a:r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4861325A-2E95-3791-6D41-CF39CE235ED7}"/>
              </a:ext>
            </a:extLst>
          </p:cNvPr>
          <p:cNvGrpSpPr/>
          <p:nvPr/>
        </p:nvGrpSpPr>
        <p:grpSpPr>
          <a:xfrm>
            <a:off x="6258399" y="1748293"/>
            <a:ext cx="1472251" cy="1280275"/>
            <a:chOff x="1095603" y="1527460"/>
            <a:chExt cx="1472251" cy="1280275"/>
          </a:xfrm>
        </p:grpSpPr>
        <p:sp>
          <p:nvSpPr>
            <p:cNvPr id="34" name="사각형: 둥근 모서리 33">
              <a:extLst>
                <a:ext uri="{FF2B5EF4-FFF2-40B4-BE49-F238E27FC236}">
                  <a16:creationId xmlns:a16="http://schemas.microsoft.com/office/drawing/2014/main" id="{7E72919A-6761-1758-12F8-3BB10A05B1FD}"/>
                </a:ext>
              </a:extLst>
            </p:cNvPr>
            <p:cNvSpPr/>
            <p:nvPr/>
          </p:nvSpPr>
          <p:spPr>
            <a:xfrm>
              <a:off x="1095603" y="1527460"/>
              <a:ext cx="1472251" cy="1280275"/>
            </a:xfrm>
            <a:prstGeom prst="roundRect">
              <a:avLst>
                <a:gd name="adj" fmla="val 0"/>
              </a:avLst>
            </a:prstGeom>
            <a:solidFill>
              <a:srgbClr val="236165"/>
            </a:solidFill>
            <a:ln w="28575">
              <a:solidFill>
                <a:schemeClr val="bg2">
                  <a:lumMod val="2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사각형: 둥근 모서리 34">
              <a:extLst>
                <a:ext uri="{FF2B5EF4-FFF2-40B4-BE49-F238E27FC236}">
                  <a16:creationId xmlns:a16="http://schemas.microsoft.com/office/drawing/2014/main" id="{7B8D3FF8-674A-B21F-2452-47D4C628AA75}"/>
                </a:ext>
              </a:extLst>
            </p:cNvPr>
            <p:cNvSpPr/>
            <p:nvPr/>
          </p:nvSpPr>
          <p:spPr>
            <a:xfrm>
              <a:off x="1197890" y="1616876"/>
              <a:ext cx="1267675" cy="1104899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1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 w="28575">
              <a:solidFill>
                <a:schemeClr val="bg2">
                  <a:lumMod val="25000"/>
                </a:schemeClr>
              </a:solidFill>
            </a:ln>
            <a:effectLst/>
            <a:scene3d>
              <a:camera prst="obliqueTop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GPU</a:t>
              </a:r>
              <a:endParaRPr lang="ko-KR" altLang="en-US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화살표: 왼쪽 14">
            <a:extLst>
              <a:ext uri="{FF2B5EF4-FFF2-40B4-BE49-F238E27FC236}">
                <a16:creationId xmlns:a16="http://schemas.microsoft.com/office/drawing/2014/main" id="{AE6FA9D7-7029-E335-EC1F-97D0AEAC4A1B}"/>
              </a:ext>
            </a:extLst>
          </p:cNvPr>
          <p:cNvSpPr/>
          <p:nvPr/>
        </p:nvSpPr>
        <p:spPr>
          <a:xfrm rot="5400000" flipH="1">
            <a:off x="3072947" y="3190374"/>
            <a:ext cx="990553" cy="457949"/>
          </a:xfrm>
          <a:prstGeom prst="leftArrow">
            <a:avLst>
              <a:gd name="adj1" fmla="val 37847"/>
              <a:gd name="adj2" fmla="val 50000"/>
            </a:avLst>
          </a:prstGeom>
          <a:solidFill>
            <a:schemeClr val="bg2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28F9018A-20AA-A3AC-2FCE-3E2672EB4314}"/>
              </a:ext>
            </a:extLst>
          </p:cNvPr>
          <p:cNvSpPr/>
          <p:nvPr/>
        </p:nvSpPr>
        <p:spPr>
          <a:xfrm>
            <a:off x="2830067" y="1719813"/>
            <a:ext cx="1472251" cy="1280275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28575">
            <a:solidFill>
              <a:schemeClr val="bg2">
                <a:lumMod val="2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D640FC74-78BE-768C-B965-9E952E35159A}"/>
              </a:ext>
            </a:extLst>
          </p:cNvPr>
          <p:cNvSpPr/>
          <p:nvPr/>
        </p:nvSpPr>
        <p:spPr>
          <a:xfrm>
            <a:off x="2931039" y="1819173"/>
            <a:ext cx="1267675" cy="1104899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1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bg2">
                <a:lumMod val="25000"/>
              </a:schemeClr>
            </a:solidFill>
          </a:ln>
          <a:effectLst/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ko-KR" altLang="en-US" sz="3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5C53E8D3-3880-8002-7109-D92C59E7A464}"/>
              </a:ext>
            </a:extLst>
          </p:cNvPr>
          <p:cNvGrpSpPr/>
          <p:nvPr/>
        </p:nvGrpSpPr>
        <p:grpSpPr>
          <a:xfrm>
            <a:off x="8456627" y="3429108"/>
            <a:ext cx="1614310" cy="1933597"/>
            <a:chOff x="10590035" y="2638421"/>
            <a:chExt cx="1614310" cy="1933597"/>
          </a:xfrm>
        </p:grpSpPr>
        <p:grpSp>
          <p:nvGrpSpPr>
            <p:cNvPr id="112" name="그룹 111">
              <a:extLst>
                <a:ext uri="{FF2B5EF4-FFF2-40B4-BE49-F238E27FC236}">
                  <a16:creationId xmlns:a16="http://schemas.microsoft.com/office/drawing/2014/main" id="{478A243F-B229-7BE2-B795-B12C1EECE4AD}"/>
                </a:ext>
              </a:extLst>
            </p:cNvPr>
            <p:cNvGrpSpPr/>
            <p:nvPr/>
          </p:nvGrpSpPr>
          <p:grpSpPr>
            <a:xfrm>
              <a:off x="10856829" y="2638421"/>
              <a:ext cx="1060576" cy="1933597"/>
              <a:chOff x="6421842" y="3819954"/>
              <a:chExt cx="1060576" cy="1933597"/>
            </a:xfrm>
          </p:grpSpPr>
          <p:sp>
            <p:nvSpPr>
              <p:cNvPr id="105" name="직사각형 104">
                <a:extLst>
                  <a:ext uri="{FF2B5EF4-FFF2-40B4-BE49-F238E27FC236}">
                    <a16:creationId xmlns:a16="http://schemas.microsoft.com/office/drawing/2014/main" id="{526E2716-2C5B-403A-41FD-64D57CB0967A}"/>
                  </a:ext>
                </a:extLst>
              </p:cNvPr>
              <p:cNvSpPr/>
              <p:nvPr/>
            </p:nvSpPr>
            <p:spPr>
              <a:xfrm rot="5400000">
                <a:off x="6253515" y="4524779"/>
                <a:ext cx="1408454" cy="104909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4925" cap="flat" cmpd="sng" algn="ctr">
                <a:noFill/>
                <a:prstDash val="solid"/>
                <a:miter lim="800000"/>
              </a:ln>
              <a:effectLst/>
              <a:scene3d>
                <a:camera prst="perspectiveFront" fov="0">
                  <a:rot lat="3602568" lon="18900000" rev="13740000"/>
                </a:camera>
                <a:lightRig rig="freezing" dir="t">
                  <a:rot lat="0" lon="0" rev="2400000"/>
                </a:lightRig>
              </a:scene3d>
              <a:sp3d prstMaterial="matte">
                <a:bevelB w="0" h="19050" prst="softRound"/>
              </a:sp3d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7202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7" name="직사각형 106">
                <a:extLst>
                  <a:ext uri="{FF2B5EF4-FFF2-40B4-BE49-F238E27FC236}">
                    <a16:creationId xmlns:a16="http://schemas.microsoft.com/office/drawing/2014/main" id="{E1697D65-5B74-BBBE-99D0-021ADFBC288D}"/>
                  </a:ext>
                </a:extLst>
              </p:cNvPr>
              <p:cNvSpPr/>
              <p:nvPr/>
            </p:nvSpPr>
            <p:spPr>
              <a:xfrm rot="5400000">
                <a:off x="6253515" y="4435957"/>
                <a:ext cx="1408454" cy="104909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4925" cap="flat" cmpd="sng" algn="ctr">
                <a:noFill/>
                <a:prstDash val="solid"/>
                <a:miter lim="800000"/>
              </a:ln>
              <a:effectLst/>
              <a:scene3d>
                <a:camera prst="perspectiveFront" fov="0">
                  <a:rot lat="3602568" lon="18900000" rev="13740000"/>
                </a:camera>
                <a:lightRig rig="freezing" dir="t">
                  <a:rot lat="0" lon="0" rev="2400000"/>
                </a:lightRig>
              </a:scene3d>
              <a:sp3d prstMaterial="matte">
                <a:bevelB w="0" h="19050" prst="softRound"/>
              </a:sp3d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7202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8" name="직사각형 107">
                <a:extLst>
                  <a:ext uri="{FF2B5EF4-FFF2-40B4-BE49-F238E27FC236}">
                    <a16:creationId xmlns:a16="http://schemas.microsoft.com/office/drawing/2014/main" id="{A805196B-8A7C-48B1-1DFD-DF6918E0839B}"/>
                  </a:ext>
                </a:extLst>
              </p:cNvPr>
              <p:cNvSpPr/>
              <p:nvPr/>
            </p:nvSpPr>
            <p:spPr>
              <a:xfrm rot="5400000">
                <a:off x="6251187" y="4331758"/>
                <a:ext cx="1408454" cy="104909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4925" cap="flat" cmpd="sng" algn="ctr">
                <a:noFill/>
                <a:prstDash val="solid"/>
                <a:miter lim="800000"/>
              </a:ln>
              <a:effectLst/>
              <a:scene3d>
                <a:camera prst="perspectiveFront" fov="0">
                  <a:rot lat="3602568" lon="18900000" rev="13740000"/>
                </a:camera>
                <a:lightRig rig="freezing" dir="t">
                  <a:rot lat="0" lon="0" rev="2400000"/>
                </a:lightRig>
              </a:scene3d>
              <a:sp3d prstMaterial="matte">
                <a:bevelB w="0" h="19050" prst="softRound"/>
              </a:sp3d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7202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9" name="직사각형 108">
                <a:extLst>
                  <a:ext uri="{FF2B5EF4-FFF2-40B4-BE49-F238E27FC236}">
                    <a16:creationId xmlns:a16="http://schemas.microsoft.com/office/drawing/2014/main" id="{8B951112-DF98-E748-7530-FBF4F29E45A3}"/>
                  </a:ext>
                </a:extLst>
              </p:cNvPr>
              <p:cNvSpPr/>
              <p:nvPr/>
            </p:nvSpPr>
            <p:spPr>
              <a:xfrm rot="5400000">
                <a:off x="6242160" y="4224222"/>
                <a:ext cx="1408454" cy="104909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4925" cap="flat" cmpd="sng" algn="ctr">
                <a:noFill/>
                <a:prstDash val="solid"/>
                <a:miter lim="800000"/>
              </a:ln>
              <a:effectLst/>
              <a:scene3d>
                <a:camera prst="perspectiveFront" fov="0">
                  <a:rot lat="3602568" lon="18900000" rev="13740000"/>
                </a:camera>
                <a:lightRig rig="freezing" dir="t">
                  <a:rot lat="0" lon="0" rev="2400000"/>
                </a:lightRig>
              </a:scene3d>
              <a:sp3d prstMaterial="matte">
                <a:bevelB w="0" h="19050" prst="softRound"/>
              </a:sp3d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7202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10" name="직사각형 109">
                <a:extLst>
                  <a:ext uri="{FF2B5EF4-FFF2-40B4-BE49-F238E27FC236}">
                    <a16:creationId xmlns:a16="http://schemas.microsoft.com/office/drawing/2014/main" id="{D4C40F26-48D5-3129-F2E8-B8F274503A54}"/>
                  </a:ext>
                </a:extLst>
              </p:cNvPr>
              <p:cNvSpPr/>
              <p:nvPr/>
            </p:nvSpPr>
            <p:spPr>
              <a:xfrm rot="5400000">
                <a:off x="6248874" y="4116686"/>
                <a:ext cx="1408454" cy="104909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4925" cap="flat" cmpd="sng" algn="ctr">
                <a:noFill/>
                <a:prstDash val="solid"/>
                <a:miter lim="800000"/>
              </a:ln>
              <a:effectLst/>
              <a:scene3d>
                <a:camera prst="perspectiveFront" fov="0">
                  <a:rot lat="3602568" lon="18900000" rev="13740000"/>
                </a:camera>
                <a:lightRig rig="freezing" dir="t">
                  <a:rot lat="0" lon="0" rev="2400000"/>
                </a:lightRig>
              </a:scene3d>
              <a:sp3d prstMaterial="matte">
                <a:bevelB w="0" h="19050" prst="softRound"/>
              </a:sp3d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7202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11" name="직사각형 110">
                <a:extLst>
                  <a:ext uri="{FF2B5EF4-FFF2-40B4-BE49-F238E27FC236}">
                    <a16:creationId xmlns:a16="http://schemas.microsoft.com/office/drawing/2014/main" id="{15140038-AE3B-CD26-4B81-054B7C867CF2}"/>
                  </a:ext>
                </a:extLst>
              </p:cNvPr>
              <p:cNvSpPr/>
              <p:nvPr/>
            </p:nvSpPr>
            <p:spPr>
              <a:xfrm rot="5400000">
                <a:off x="6253646" y="3999636"/>
                <a:ext cx="1408454" cy="104909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4925" cap="flat" cmpd="sng" algn="ctr">
                <a:noFill/>
                <a:prstDash val="solid"/>
                <a:miter lim="800000"/>
              </a:ln>
              <a:effectLst/>
              <a:scene3d>
                <a:camera prst="perspectiveFront" fov="0">
                  <a:rot lat="3602568" lon="18900000" rev="13740000"/>
                </a:camera>
                <a:lightRig rig="freezing" dir="t">
                  <a:rot lat="0" lon="0" rev="2400000"/>
                </a:lightRig>
              </a:scene3d>
              <a:sp3d prstMaterial="matte">
                <a:bevelB w="0" h="19050" prst="softRound"/>
              </a:sp3d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7202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06" name="순서도: 데이터 105">
              <a:extLst>
                <a:ext uri="{FF2B5EF4-FFF2-40B4-BE49-F238E27FC236}">
                  <a16:creationId xmlns:a16="http://schemas.microsoft.com/office/drawing/2014/main" id="{E5150D55-1372-A19C-DC19-8E92E74AD3AA}"/>
                </a:ext>
              </a:extLst>
            </p:cNvPr>
            <p:cNvSpPr/>
            <p:nvPr/>
          </p:nvSpPr>
          <p:spPr>
            <a:xfrm>
              <a:off x="10590035" y="3163564"/>
              <a:ext cx="1614310" cy="360910"/>
            </a:xfrm>
            <a:prstGeom prst="flowChartInputOutput">
              <a:avLst/>
            </a:prstGeom>
            <a:solidFill>
              <a:srgbClr val="546070"/>
            </a:solidFill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HBM</a:t>
              </a:r>
              <a:endParaRPr lang="ko-KR" altLang="en-US" sz="2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6" name="사각형: 둥근 모서리 125">
            <a:extLst>
              <a:ext uri="{FF2B5EF4-FFF2-40B4-BE49-F238E27FC236}">
                <a16:creationId xmlns:a16="http://schemas.microsoft.com/office/drawing/2014/main" id="{318A4388-37C5-FDE8-C0B9-1E31C5404BAE}"/>
              </a:ext>
            </a:extLst>
          </p:cNvPr>
          <p:cNvSpPr/>
          <p:nvPr/>
        </p:nvSpPr>
        <p:spPr>
          <a:xfrm>
            <a:off x="8404395" y="5057786"/>
            <a:ext cx="1778299" cy="690453"/>
          </a:xfrm>
          <a:prstGeom prst="roundRect">
            <a:avLst>
              <a:gd name="adj" fmla="val 7357"/>
            </a:avLst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Memory</a:t>
            </a:r>
          </a:p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~XX GB</a:t>
            </a:r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90C186DB-053A-BCC0-85DD-700C5A3D414A}"/>
              </a:ext>
            </a:extLst>
          </p:cNvPr>
          <p:cNvSpPr/>
          <p:nvPr/>
        </p:nvSpPr>
        <p:spPr>
          <a:xfrm>
            <a:off x="1832760" y="5027868"/>
            <a:ext cx="8562190" cy="813435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  <a:alpha val="75000"/>
            </a:schemeClr>
          </a:solidFill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화살표: 왼쪽 21">
            <a:extLst>
              <a:ext uri="{FF2B5EF4-FFF2-40B4-BE49-F238E27FC236}">
                <a16:creationId xmlns:a16="http://schemas.microsoft.com/office/drawing/2014/main" id="{66509586-8273-6F47-D7DE-1FECF5209B5E}"/>
              </a:ext>
            </a:extLst>
          </p:cNvPr>
          <p:cNvSpPr/>
          <p:nvPr/>
        </p:nvSpPr>
        <p:spPr>
          <a:xfrm rot="5400000" flipH="1">
            <a:off x="8770601" y="3182855"/>
            <a:ext cx="989819" cy="457949"/>
          </a:xfrm>
          <a:prstGeom prst="leftArrow">
            <a:avLst>
              <a:gd name="adj1" fmla="val 57814"/>
              <a:gd name="adj2" fmla="val 50000"/>
            </a:avLst>
          </a:prstGeom>
          <a:solidFill>
            <a:schemeClr val="bg2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84FCBEBD-9308-46F1-E142-ECCF0F9D3827}"/>
              </a:ext>
            </a:extLst>
          </p:cNvPr>
          <p:cNvGrpSpPr/>
          <p:nvPr/>
        </p:nvGrpSpPr>
        <p:grpSpPr>
          <a:xfrm>
            <a:off x="2166039" y="3964625"/>
            <a:ext cx="3068447" cy="717642"/>
            <a:chOff x="4087919" y="-869140"/>
            <a:chExt cx="3068447" cy="71764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grpSpPr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707FE34B-DA6A-39B7-D128-1A34DAE4EEF6}"/>
                </a:ext>
              </a:extLst>
            </p:cNvPr>
            <p:cNvSpPr/>
            <p:nvPr/>
          </p:nvSpPr>
          <p:spPr>
            <a:xfrm>
              <a:off x="4087919" y="-869140"/>
              <a:ext cx="3068447" cy="622944"/>
            </a:xfrm>
            <a:prstGeom prst="roundRect">
              <a:avLst>
                <a:gd name="adj" fmla="val 0"/>
              </a:avLst>
            </a:prstGeom>
            <a:solidFill>
              <a:srgbClr val="629D63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0ED1C6F9-2AC4-C9C9-8860-5D62B1503847}"/>
                </a:ext>
              </a:extLst>
            </p:cNvPr>
            <p:cNvSpPr/>
            <p:nvPr/>
          </p:nvSpPr>
          <p:spPr>
            <a:xfrm>
              <a:off x="4192869" y="-752840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62C3F6F4-25FB-20BF-F63E-68C170346E4B}"/>
                </a:ext>
              </a:extLst>
            </p:cNvPr>
            <p:cNvSpPr/>
            <p:nvPr/>
          </p:nvSpPr>
          <p:spPr>
            <a:xfrm>
              <a:off x="4484969" y="-752840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id="{2B0F0E9C-39D5-A5F9-8DEE-E0D1FC8E9098}"/>
                </a:ext>
              </a:extLst>
            </p:cNvPr>
            <p:cNvSpPr/>
            <p:nvPr/>
          </p:nvSpPr>
          <p:spPr>
            <a:xfrm>
              <a:off x="4777069" y="-752840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사각형: 둥근 모서리 31">
              <a:extLst>
                <a:ext uri="{FF2B5EF4-FFF2-40B4-BE49-F238E27FC236}">
                  <a16:creationId xmlns:a16="http://schemas.microsoft.com/office/drawing/2014/main" id="{1270ABFB-56D4-7B8E-FA39-419B6F23B096}"/>
                </a:ext>
              </a:extLst>
            </p:cNvPr>
            <p:cNvSpPr/>
            <p:nvPr/>
          </p:nvSpPr>
          <p:spPr>
            <a:xfrm>
              <a:off x="5068149" y="-752840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사각형: 둥근 모서리 39">
              <a:extLst>
                <a:ext uri="{FF2B5EF4-FFF2-40B4-BE49-F238E27FC236}">
                  <a16:creationId xmlns:a16="http://schemas.microsoft.com/office/drawing/2014/main" id="{B174AEC3-D794-8460-B3F7-2692E1948E61}"/>
                </a:ext>
              </a:extLst>
            </p:cNvPr>
            <p:cNvSpPr/>
            <p:nvPr/>
          </p:nvSpPr>
          <p:spPr>
            <a:xfrm>
              <a:off x="5359229" y="-752697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사각형: 둥근 모서리 40">
              <a:extLst>
                <a:ext uri="{FF2B5EF4-FFF2-40B4-BE49-F238E27FC236}">
                  <a16:creationId xmlns:a16="http://schemas.microsoft.com/office/drawing/2014/main" id="{0C0F8F00-B802-F7E4-A51F-2CB539F0F425}"/>
                </a:ext>
              </a:extLst>
            </p:cNvPr>
            <p:cNvSpPr/>
            <p:nvPr/>
          </p:nvSpPr>
          <p:spPr>
            <a:xfrm>
              <a:off x="5654542" y="-751329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사각형: 둥근 모서리 42">
              <a:extLst>
                <a:ext uri="{FF2B5EF4-FFF2-40B4-BE49-F238E27FC236}">
                  <a16:creationId xmlns:a16="http://schemas.microsoft.com/office/drawing/2014/main" id="{74232436-9ACE-1274-2518-AAC86D9CA843}"/>
                </a:ext>
              </a:extLst>
            </p:cNvPr>
            <p:cNvSpPr/>
            <p:nvPr/>
          </p:nvSpPr>
          <p:spPr>
            <a:xfrm>
              <a:off x="5946642" y="-751329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사각형: 둥근 모서리 43">
              <a:extLst>
                <a:ext uri="{FF2B5EF4-FFF2-40B4-BE49-F238E27FC236}">
                  <a16:creationId xmlns:a16="http://schemas.microsoft.com/office/drawing/2014/main" id="{4722A42B-18CD-DEC1-F0F2-244BC31040C0}"/>
                </a:ext>
              </a:extLst>
            </p:cNvPr>
            <p:cNvSpPr/>
            <p:nvPr/>
          </p:nvSpPr>
          <p:spPr>
            <a:xfrm>
              <a:off x="6238742" y="-751329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사각형: 둥근 모서리 45">
              <a:extLst>
                <a:ext uri="{FF2B5EF4-FFF2-40B4-BE49-F238E27FC236}">
                  <a16:creationId xmlns:a16="http://schemas.microsoft.com/office/drawing/2014/main" id="{9963866E-C264-9BF2-8CCE-7DC84428E2F4}"/>
                </a:ext>
              </a:extLst>
            </p:cNvPr>
            <p:cNvSpPr/>
            <p:nvPr/>
          </p:nvSpPr>
          <p:spPr>
            <a:xfrm>
              <a:off x="6529822" y="-751329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id="{1D7067A6-8E11-9202-84E8-46773DE30A4E}"/>
                </a:ext>
              </a:extLst>
            </p:cNvPr>
            <p:cNvSpPr/>
            <p:nvPr/>
          </p:nvSpPr>
          <p:spPr>
            <a:xfrm>
              <a:off x="6820902" y="-751186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사각형: 둥근 모서리 87">
              <a:extLst>
                <a:ext uri="{FF2B5EF4-FFF2-40B4-BE49-F238E27FC236}">
                  <a16:creationId xmlns:a16="http://schemas.microsoft.com/office/drawing/2014/main" id="{818D1184-F37C-0319-34EB-74806734FA84}"/>
                </a:ext>
              </a:extLst>
            </p:cNvPr>
            <p:cNvSpPr/>
            <p:nvPr/>
          </p:nvSpPr>
          <p:spPr>
            <a:xfrm>
              <a:off x="4087919" y="-248271"/>
              <a:ext cx="1440814" cy="93020"/>
            </a:xfrm>
            <a:prstGeom prst="roundRect">
              <a:avLst>
                <a:gd name="adj" fmla="val 0"/>
              </a:avLst>
            </a:prstGeom>
            <a:solidFill>
              <a:srgbClr val="D5B779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사각형: 둥근 모서리 88">
              <a:extLst>
                <a:ext uri="{FF2B5EF4-FFF2-40B4-BE49-F238E27FC236}">
                  <a16:creationId xmlns:a16="http://schemas.microsoft.com/office/drawing/2014/main" id="{8A218DF7-0BB6-9CE9-2AAB-7E891CB3A39A}"/>
                </a:ext>
              </a:extLst>
            </p:cNvPr>
            <p:cNvSpPr/>
            <p:nvPr/>
          </p:nvSpPr>
          <p:spPr>
            <a:xfrm>
              <a:off x="5715552" y="-244518"/>
              <a:ext cx="1440814" cy="93020"/>
            </a:xfrm>
            <a:prstGeom prst="roundRect">
              <a:avLst>
                <a:gd name="adj" fmla="val 0"/>
              </a:avLst>
            </a:prstGeom>
            <a:solidFill>
              <a:srgbClr val="D5B779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B03CDC1C-E70B-19F0-BAF6-D455D7198766}"/>
              </a:ext>
            </a:extLst>
          </p:cNvPr>
          <p:cNvGrpSpPr/>
          <p:nvPr/>
        </p:nvGrpSpPr>
        <p:grpSpPr>
          <a:xfrm>
            <a:off x="2072231" y="4048930"/>
            <a:ext cx="3068447" cy="717642"/>
            <a:chOff x="4087919" y="-869140"/>
            <a:chExt cx="3068447" cy="71764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grpSpPr>
        <p:sp>
          <p:nvSpPr>
            <p:cNvPr id="91" name="사각형: 둥근 모서리 90">
              <a:extLst>
                <a:ext uri="{FF2B5EF4-FFF2-40B4-BE49-F238E27FC236}">
                  <a16:creationId xmlns:a16="http://schemas.microsoft.com/office/drawing/2014/main" id="{F0B6C0C6-8732-E0BF-5306-0BAC95C12228}"/>
                </a:ext>
              </a:extLst>
            </p:cNvPr>
            <p:cNvSpPr/>
            <p:nvPr/>
          </p:nvSpPr>
          <p:spPr>
            <a:xfrm>
              <a:off x="4087919" y="-869140"/>
              <a:ext cx="3068447" cy="622944"/>
            </a:xfrm>
            <a:prstGeom prst="roundRect">
              <a:avLst>
                <a:gd name="adj" fmla="val 0"/>
              </a:avLst>
            </a:prstGeom>
            <a:solidFill>
              <a:srgbClr val="629D63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사각형: 둥근 모서리 91">
              <a:extLst>
                <a:ext uri="{FF2B5EF4-FFF2-40B4-BE49-F238E27FC236}">
                  <a16:creationId xmlns:a16="http://schemas.microsoft.com/office/drawing/2014/main" id="{9906D67B-A02F-3476-6098-52B1E656E215}"/>
                </a:ext>
              </a:extLst>
            </p:cNvPr>
            <p:cNvSpPr/>
            <p:nvPr/>
          </p:nvSpPr>
          <p:spPr>
            <a:xfrm>
              <a:off x="4192869" y="-752840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사각형: 둥근 모서리 92">
              <a:extLst>
                <a:ext uri="{FF2B5EF4-FFF2-40B4-BE49-F238E27FC236}">
                  <a16:creationId xmlns:a16="http://schemas.microsoft.com/office/drawing/2014/main" id="{783610ED-3E44-4E09-3785-32E9F232F12A}"/>
                </a:ext>
              </a:extLst>
            </p:cNvPr>
            <p:cNvSpPr/>
            <p:nvPr/>
          </p:nvSpPr>
          <p:spPr>
            <a:xfrm>
              <a:off x="4484969" y="-752840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사각형: 둥근 모서리 93">
              <a:extLst>
                <a:ext uri="{FF2B5EF4-FFF2-40B4-BE49-F238E27FC236}">
                  <a16:creationId xmlns:a16="http://schemas.microsoft.com/office/drawing/2014/main" id="{80CBAE79-829E-A57C-32B6-CD8A0149A662}"/>
                </a:ext>
              </a:extLst>
            </p:cNvPr>
            <p:cNvSpPr/>
            <p:nvPr/>
          </p:nvSpPr>
          <p:spPr>
            <a:xfrm>
              <a:off x="4777069" y="-752840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사각형: 둥근 모서리 94">
              <a:extLst>
                <a:ext uri="{FF2B5EF4-FFF2-40B4-BE49-F238E27FC236}">
                  <a16:creationId xmlns:a16="http://schemas.microsoft.com/office/drawing/2014/main" id="{4E611224-39DC-597E-1090-4FC3709FD469}"/>
                </a:ext>
              </a:extLst>
            </p:cNvPr>
            <p:cNvSpPr/>
            <p:nvPr/>
          </p:nvSpPr>
          <p:spPr>
            <a:xfrm>
              <a:off x="5068149" y="-752840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사각형: 둥근 모서리 95">
              <a:extLst>
                <a:ext uri="{FF2B5EF4-FFF2-40B4-BE49-F238E27FC236}">
                  <a16:creationId xmlns:a16="http://schemas.microsoft.com/office/drawing/2014/main" id="{6406C35F-DA75-5B7C-9532-B23ABC3954C5}"/>
                </a:ext>
              </a:extLst>
            </p:cNvPr>
            <p:cNvSpPr/>
            <p:nvPr/>
          </p:nvSpPr>
          <p:spPr>
            <a:xfrm>
              <a:off x="5359229" y="-752697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사각형: 둥근 모서리 96">
              <a:extLst>
                <a:ext uri="{FF2B5EF4-FFF2-40B4-BE49-F238E27FC236}">
                  <a16:creationId xmlns:a16="http://schemas.microsoft.com/office/drawing/2014/main" id="{8005445F-E44E-55B3-2094-888DD934F1C0}"/>
                </a:ext>
              </a:extLst>
            </p:cNvPr>
            <p:cNvSpPr/>
            <p:nvPr/>
          </p:nvSpPr>
          <p:spPr>
            <a:xfrm>
              <a:off x="5654542" y="-751329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사각형: 둥근 모서리 97">
              <a:extLst>
                <a:ext uri="{FF2B5EF4-FFF2-40B4-BE49-F238E27FC236}">
                  <a16:creationId xmlns:a16="http://schemas.microsoft.com/office/drawing/2014/main" id="{FE7ECF43-4644-2877-BCCC-3C547770B432}"/>
                </a:ext>
              </a:extLst>
            </p:cNvPr>
            <p:cNvSpPr/>
            <p:nvPr/>
          </p:nvSpPr>
          <p:spPr>
            <a:xfrm>
              <a:off x="5946642" y="-751329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사각형: 둥근 모서리 98">
              <a:extLst>
                <a:ext uri="{FF2B5EF4-FFF2-40B4-BE49-F238E27FC236}">
                  <a16:creationId xmlns:a16="http://schemas.microsoft.com/office/drawing/2014/main" id="{4B2AC7AA-AA82-80B7-47F6-1046F4A2D080}"/>
                </a:ext>
              </a:extLst>
            </p:cNvPr>
            <p:cNvSpPr/>
            <p:nvPr/>
          </p:nvSpPr>
          <p:spPr>
            <a:xfrm>
              <a:off x="6238742" y="-751329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사각형: 둥근 모서리 99">
              <a:extLst>
                <a:ext uri="{FF2B5EF4-FFF2-40B4-BE49-F238E27FC236}">
                  <a16:creationId xmlns:a16="http://schemas.microsoft.com/office/drawing/2014/main" id="{F95C92D5-B00D-9C43-A16C-6FBE84FA0A1E}"/>
                </a:ext>
              </a:extLst>
            </p:cNvPr>
            <p:cNvSpPr/>
            <p:nvPr/>
          </p:nvSpPr>
          <p:spPr>
            <a:xfrm>
              <a:off x="6529822" y="-751329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사각형: 둥근 모서리 100">
              <a:extLst>
                <a:ext uri="{FF2B5EF4-FFF2-40B4-BE49-F238E27FC236}">
                  <a16:creationId xmlns:a16="http://schemas.microsoft.com/office/drawing/2014/main" id="{CD769E26-9685-69F8-94E4-B213B150CEAE}"/>
                </a:ext>
              </a:extLst>
            </p:cNvPr>
            <p:cNvSpPr/>
            <p:nvPr/>
          </p:nvSpPr>
          <p:spPr>
            <a:xfrm>
              <a:off x="6820902" y="-751186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사각형: 둥근 모서리 101">
              <a:extLst>
                <a:ext uri="{FF2B5EF4-FFF2-40B4-BE49-F238E27FC236}">
                  <a16:creationId xmlns:a16="http://schemas.microsoft.com/office/drawing/2014/main" id="{B051785F-6D29-9E46-33CA-2729157B35CC}"/>
                </a:ext>
              </a:extLst>
            </p:cNvPr>
            <p:cNvSpPr/>
            <p:nvPr/>
          </p:nvSpPr>
          <p:spPr>
            <a:xfrm>
              <a:off x="4087919" y="-248271"/>
              <a:ext cx="1440814" cy="93020"/>
            </a:xfrm>
            <a:prstGeom prst="roundRect">
              <a:avLst>
                <a:gd name="adj" fmla="val 0"/>
              </a:avLst>
            </a:prstGeom>
            <a:solidFill>
              <a:srgbClr val="D5B779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사각형: 둥근 모서리 102">
              <a:extLst>
                <a:ext uri="{FF2B5EF4-FFF2-40B4-BE49-F238E27FC236}">
                  <a16:creationId xmlns:a16="http://schemas.microsoft.com/office/drawing/2014/main" id="{4C48BCDA-54DD-960E-820F-02E186150DAB}"/>
                </a:ext>
              </a:extLst>
            </p:cNvPr>
            <p:cNvSpPr/>
            <p:nvPr/>
          </p:nvSpPr>
          <p:spPr>
            <a:xfrm>
              <a:off x="5715552" y="-244518"/>
              <a:ext cx="1440814" cy="93020"/>
            </a:xfrm>
            <a:prstGeom prst="roundRect">
              <a:avLst>
                <a:gd name="adj" fmla="val 0"/>
              </a:avLst>
            </a:prstGeom>
            <a:solidFill>
              <a:srgbClr val="D5B779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45D74E92-56BC-14B0-9753-D2D4EA7E7609}"/>
              </a:ext>
            </a:extLst>
          </p:cNvPr>
          <p:cNvGrpSpPr/>
          <p:nvPr/>
        </p:nvGrpSpPr>
        <p:grpSpPr>
          <a:xfrm>
            <a:off x="1983623" y="4135599"/>
            <a:ext cx="3068447" cy="717642"/>
            <a:chOff x="4087919" y="-869140"/>
            <a:chExt cx="3068447" cy="71764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grpSpPr>
        <p:sp>
          <p:nvSpPr>
            <p:cNvPr id="115" name="사각형: 둥근 모서리 114">
              <a:extLst>
                <a:ext uri="{FF2B5EF4-FFF2-40B4-BE49-F238E27FC236}">
                  <a16:creationId xmlns:a16="http://schemas.microsoft.com/office/drawing/2014/main" id="{BF883948-A5A2-C8DB-F56D-419FF01779CD}"/>
                </a:ext>
              </a:extLst>
            </p:cNvPr>
            <p:cNvSpPr/>
            <p:nvPr/>
          </p:nvSpPr>
          <p:spPr>
            <a:xfrm>
              <a:off x="4087919" y="-248271"/>
              <a:ext cx="1440814" cy="93020"/>
            </a:xfrm>
            <a:prstGeom prst="roundRect">
              <a:avLst>
                <a:gd name="adj" fmla="val 0"/>
              </a:avLst>
            </a:prstGeom>
            <a:solidFill>
              <a:srgbClr val="D5B779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사각형: 둥근 모서리 115">
              <a:extLst>
                <a:ext uri="{FF2B5EF4-FFF2-40B4-BE49-F238E27FC236}">
                  <a16:creationId xmlns:a16="http://schemas.microsoft.com/office/drawing/2014/main" id="{A90E44E8-3029-89FF-73A5-08A94F7230F9}"/>
                </a:ext>
              </a:extLst>
            </p:cNvPr>
            <p:cNvSpPr/>
            <p:nvPr/>
          </p:nvSpPr>
          <p:spPr>
            <a:xfrm>
              <a:off x="5715552" y="-244518"/>
              <a:ext cx="1440814" cy="93020"/>
            </a:xfrm>
            <a:prstGeom prst="roundRect">
              <a:avLst>
                <a:gd name="adj" fmla="val 0"/>
              </a:avLst>
            </a:prstGeom>
            <a:solidFill>
              <a:srgbClr val="D5B779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사각형: 둥근 모서리 116">
              <a:extLst>
                <a:ext uri="{FF2B5EF4-FFF2-40B4-BE49-F238E27FC236}">
                  <a16:creationId xmlns:a16="http://schemas.microsoft.com/office/drawing/2014/main" id="{248D6DD3-1B39-2054-640C-A394CA6B52B7}"/>
                </a:ext>
              </a:extLst>
            </p:cNvPr>
            <p:cNvSpPr/>
            <p:nvPr/>
          </p:nvSpPr>
          <p:spPr>
            <a:xfrm>
              <a:off x="4087919" y="-869140"/>
              <a:ext cx="3068447" cy="622944"/>
            </a:xfrm>
            <a:prstGeom prst="roundRect">
              <a:avLst>
                <a:gd name="adj" fmla="val 0"/>
              </a:avLst>
            </a:prstGeom>
            <a:solidFill>
              <a:srgbClr val="629D63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사각형: 둥근 모서리 117">
              <a:extLst>
                <a:ext uri="{FF2B5EF4-FFF2-40B4-BE49-F238E27FC236}">
                  <a16:creationId xmlns:a16="http://schemas.microsoft.com/office/drawing/2014/main" id="{416A4C80-1F78-1408-8AED-CFA92F1BE049}"/>
                </a:ext>
              </a:extLst>
            </p:cNvPr>
            <p:cNvSpPr/>
            <p:nvPr/>
          </p:nvSpPr>
          <p:spPr>
            <a:xfrm>
              <a:off x="4192869" y="-752840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사각형: 둥근 모서리 118">
              <a:extLst>
                <a:ext uri="{FF2B5EF4-FFF2-40B4-BE49-F238E27FC236}">
                  <a16:creationId xmlns:a16="http://schemas.microsoft.com/office/drawing/2014/main" id="{8D197943-755E-7097-8DBD-77D7AC93A1D2}"/>
                </a:ext>
              </a:extLst>
            </p:cNvPr>
            <p:cNvSpPr/>
            <p:nvPr/>
          </p:nvSpPr>
          <p:spPr>
            <a:xfrm>
              <a:off x="4484969" y="-752840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사각형: 둥근 모서리 119">
              <a:extLst>
                <a:ext uri="{FF2B5EF4-FFF2-40B4-BE49-F238E27FC236}">
                  <a16:creationId xmlns:a16="http://schemas.microsoft.com/office/drawing/2014/main" id="{A74E4CF9-C4AD-6F35-4410-A82F7B236567}"/>
                </a:ext>
              </a:extLst>
            </p:cNvPr>
            <p:cNvSpPr/>
            <p:nvPr/>
          </p:nvSpPr>
          <p:spPr>
            <a:xfrm>
              <a:off x="4777069" y="-752840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사각형: 둥근 모서리 120">
              <a:extLst>
                <a:ext uri="{FF2B5EF4-FFF2-40B4-BE49-F238E27FC236}">
                  <a16:creationId xmlns:a16="http://schemas.microsoft.com/office/drawing/2014/main" id="{F7E3F730-D756-A5F5-7B8C-88DCFF915385}"/>
                </a:ext>
              </a:extLst>
            </p:cNvPr>
            <p:cNvSpPr/>
            <p:nvPr/>
          </p:nvSpPr>
          <p:spPr>
            <a:xfrm>
              <a:off x="5068149" y="-752840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7" name="사각형: 둥근 모서리 126">
              <a:extLst>
                <a:ext uri="{FF2B5EF4-FFF2-40B4-BE49-F238E27FC236}">
                  <a16:creationId xmlns:a16="http://schemas.microsoft.com/office/drawing/2014/main" id="{833705A1-2DC0-4903-76C2-106B32033ACB}"/>
                </a:ext>
              </a:extLst>
            </p:cNvPr>
            <p:cNvSpPr/>
            <p:nvPr/>
          </p:nvSpPr>
          <p:spPr>
            <a:xfrm>
              <a:off x="5359229" y="-752697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8" name="사각형: 둥근 모서리 127">
              <a:extLst>
                <a:ext uri="{FF2B5EF4-FFF2-40B4-BE49-F238E27FC236}">
                  <a16:creationId xmlns:a16="http://schemas.microsoft.com/office/drawing/2014/main" id="{23B845EB-167A-83CC-607E-3AD502C65F04}"/>
                </a:ext>
              </a:extLst>
            </p:cNvPr>
            <p:cNvSpPr/>
            <p:nvPr/>
          </p:nvSpPr>
          <p:spPr>
            <a:xfrm>
              <a:off x="5654542" y="-751329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사각형: 둥근 모서리 128">
              <a:extLst>
                <a:ext uri="{FF2B5EF4-FFF2-40B4-BE49-F238E27FC236}">
                  <a16:creationId xmlns:a16="http://schemas.microsoft.com/office/drawing/2014/main" id="{B9F81F25-E7E4-1D88-A468-DC18B5CDE97B}"/>
                </a:ext>
              </a:extLst>
            </p:cNvPr>
            <p:cNvSpPr/>
            <p:nvPr/>
          </p:nvSpPr>
          <p:spPr>
            <a:xfrm>
              <a:off x="5946642" y="-751329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0" name="사각형: 둥근 모서리 129">
              <a:extLst>
                <a:ext uri="{FF2B5EF4-FFF2-40B4-BE49-F238E27FC236}">
                  <a16:creationId xmlns:a16="http://schemas.microsoft.com/office/drawing/2014/main" id="{5DD9B620-D7A0-3A67-0F53-259715500C9D}"/>
                </a:ext>
              </a:extLst>
            </p:cNvPr>
            <p:cNvSpPr/>
            <p:nvPr/>
          </p:nvSpPr>
          <p:spPr>
            <a:xfrm>
              <a:off x="6238742" y="-751329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사각형: 둥근 모서리 130">
              <a:extLst>
                <a:ext uri="{FF2B5EF4-FFF2-40B4-BE49-F238E27FC236}">
                  <a16:creationId xmlns:a16="http://schemas.microsoft.com/office/drawing/2014/main" id="{B3C4ACD1-CF44-511A-0B18-6F30162B8A8E}"/>
                </a:ext>
              </a:extLst>
            </p:cNvPr>
            <p:cNvSpPr/>
            <p:nvPr/>
          </p:nvSpPr>
          <p:spPr>
            <a:xfrm>
              <a:off x="6529822" y="-751329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사각형: 둥근 모서리 131">
              <a:extLst>
                <a:ext uri="{FF2B5EF4-FFF2-40B4-BE49-F238E27FC236}">
                  <a16:creationId xmlns:a16="http://schemas.microsoft.com/office/drawing/2014/main" id="{64AC1808-A1B5-4486-E94F-40E685A1E774}"/>
                </a:ext>
              </a:extLst>
            </p:cNvPr>
            <p:cNvSpPr/>
            <p:nvPr/>
          </p:nvSpPr>
          <p:spPr>
            <a:xfrm>
              <a:off x="6820902" y="-751186"/>
              <a:ext cx="209799" cy="384676"/>
            </a:xfrm>
            <a:prstGeom prst="roundRect">
              <a:avLst>
                <a:gd name="adj" fmla="val 0"/>
              </a:avLst>
            </a:prstGeom>
            <a:solidFill>
              <a:srgbClr val="4E4E4E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5DFE6111-F53A-CA75-B83D-7E2D2E5F1922}"/>
              </a:ext>
            </a:extLst>
          </p:cNvPr>
          <p:cNvGrpSpPr/>
          <p:nvPr/>
        </p:nvGrpSpPr>
        <p:grpSpPr>
          <a:xfrm>
            <a:off x="8524835" y="1748293"/>
            <a:ext cx="1472251" cy="1280275"/>
            <a:chOff x="1095603" y="1527460"/>
            <a:chExt cx="1472251" cy="1280275"/>
          </a:xfrm>
        </p:grpSpPr>
        <p:sp>
          <p:nvSpPr>
            <p:cNvPr id="37" name="사각형: 둥근 모서리 36">
              <a:extLst>
                <a:ext uri="{FF2B5EF4-FFF2-40B4-BE49-F238E27FC236}">
                  <a16:creationId xmlns:a16="http://schemas.microsoft.com/office/drawing/2014/main" id="{D4663C96-F46E-7C2C-2E69-EB05AB2936F9}"/>
                </a:ext>
              </a:extLst>
            </p:cNvPr>
            <p:cNvSpPr/>
            <p:nvPr/>
          </p:nvSpPr>
          <p:spPr>
            <a:xfrm>
              <a:off x="1095603" y="1527460"/>
              <a:ext cx="1472251" cy="1280275"/>
            </a:xfrm>
            <a:prstGeom prst="roundRect">
              <a:avLst>
                <a:gd name="adj" fmla="val 0"/>
              </a:avLst>
            </a:prstGeom>
            <a:solidFill>
              <a:srgbClr val="236165"/>
            </a:solidFill>
            <a:ln w="28575">
              <a:solidFill>
                <a:schemeClr val="bg2">
                  <a:lumMod val="2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사각형: 둥근 모서리 37">
              <a:extLst>
                <a:ext uri="{FF2B5EF4-FFF2-40B4-BE49-F238E27FC236}">
                  <a16:creationId xmlns:a16="http://schemas.microsoft.com/office/drawing/2014/main" id="{6CB53C56-F423-80FE-01BB-40C5A0E75421}"/>
                </a:ext>
              </a:extLst>
            </p:cNvPr>
            <p:cNvSpPr/>
            <p:nvPr/>
          </p:nvSpPr>
          <p:spPr>
            <a:xfrm>
              <a:off x="1197890" y="1616876"/>
              <a:ext cx="1267675" cy="1104899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1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 w="28575">
              <a:solidFill>
                <a:schemeClr val="bg2">
                  <a:lumMod val="25000"/>
                </a:schemeClr>
              </a:solidFill>
            </a:ln>
            <a:effectLst/>
            <a:scene3d>
              <a:camera prst="obliqueTop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GPU</a:t>
              </a:r>
              <a:endParaRPr lang="ko-KR" altLang="en-US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화살표: 위쪽/아래쪽 9">
            <a:extLst>
              <a:ext uri="{FF2B5EF4-FFF2-40B4-BE49-F238E27FC236}">
                <a16:creationId xmlns:a16="http://schemas.microsoft.com/office/drawing/2014/main" id="{17BDCEAC-4593-89B0-4BC5-96EAB7B6EE84}"/>
              </a:ext>
            </a:extLst>
          </p:cNvPr>
          <p:cNvSpPr/>
          <p:nvPr/>
        </p:nvSpPr>
        <p:spPr>
          <a:xfrm rot="5400000">
            <a:off x="5543957" y="4051423"/>
            <a:ext cx="325122" cy="842464"/>
          </a:xfrm>
          <a:prstGeom prst="upDownArrow">
            <a:avLst>
              <a:gd name="adj1" fmla="val 51875"/>
              <a:gd name="adj2" fmla="val 57812"/>
            </a:avLst>
          </a:prstGeom>
          <a:solidFill>
            <a:schemeClr val="bg1">
              <a:lumMod val="50000"/>
            </a:schemeClr>
          </a:solidFill>
          <a:ln w="19050"/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화살표: 위쪽/아래쪽 18">
            <a:extLst>
              <a:ext uri="{FF2B5EF4-FFF2-40B4-BE49-F238E27FC236}">
                <a16:creationId xmlns:a16="http://schemas.microsoft.com/office/drawing/2014/main" id="{BB944A4D-BD72-4BFB-D58B-3F0F616F54FD}"/>
              </a:ext>
            </a:extLst>
          </p:cNvPr>
          <p:cNvSpPr/>
          <p:nvPr/>
        </p:nvSpPr>
        <p:spPr>
          <a:xfrm rot="5400000">
            <a:off x="7948422" y="4207356"/>
            <a:ext cx="325122" cy="516204"/>
          </a:xfrm>
          <a:prstGeom prst="upDownArrow">
            <a:avLst>
              <a:gd name="adj1" fmla="val 51875"/>
              <a:gd name="adj2" fmla="val 57812"/>
            </a:avLst>
          </a:prstGeom>
          <a:solidFill>
            <a:schemeClr val="bg1">
              <a:lumMod val="5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24" name="직사각형 523">
            <a:extLst>
              <a:ext uri="{FF2B5EF4-FFF2-40B4-BE49-F238E27FC236}">
                <a16:creationId xmlns:a16="http://schemas.microsoft.com/office/drawing/2014/main" id="{2ED8D088-F77E-A198-AAAE-B18C8B82726E}"/>
              </a:ext>
            </a:extLst>
          </p:cNvPr>
          <p:cNvSpPr/>
          <p:nvPr/>
        </p:nvSpPr>
        <p:spPr>
          <a:xfrm>
            <a:off x="1538039" y="1681404"/>
            <a:ext cx="9121493" cy="1042495"/>
          </a:xfrm>
          <a:prstGeom prst="rect">
            <a:avLst/>
          </a:prstGeom>
          <a:solidFill>
            <a:srgbClr val="F1F2F2">
              <a:alpha val="50000"/>
            </a:srgbClr>
          </a:solidFill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F29719F9-646E-D87F-1B7A-5D1052E4415F}"/>
              </a:ext>
            </a:extLst>
          </p:cNvPr>
          <p:cNvSpPr/>
          <p:nvPr/>
        </p:nvSpPr>
        <p:spPr>
          <a:xfrm>
            <a:off x="1543498" y="2735826"/>
            <a:ext cx="9141767" cy="844844"/>
          </a:xfrm>
          <a:prstGeom prst="roundRect">
            <a:avLst>
              <a:gd name="adj" fmla="val 1081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Unified Memory space</a:t>
            </a:r>
          </a:p>
          <a:p>
            <a:pPr algn="ctr"/>
            <a:r>
              <a:rPr lang="en-US" altLang="ko-K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➊ </a:t>
            </a:r>
            <a:r>
              <a:rPr lang="en-US" altLang="ko-K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Seamless data sharing         </a:t>
            </a:r>
            <a:r>
              <a:rPr lang="en-US" altLang="ko-K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➋ </a:t>
            </a:r>
            <a:r>
              <a:rPr lang="en-US" altLang="ko-K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 memory management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3A816F0-2701-8AEF-FCC5-EB1CB8C54989}"/>
              </a:ext>
            </a:extLst>
          </p:cNvPr>
          <p:cNvSpPr/>
          <p:nvPr/>
        </p:nvSpPr>
        <p:spPr>
          <a:xfrm rot="5400000">
            <a:off x="6161744" y="3964339"/>
            <a:ext cx="340360" cy="227420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F3FCA20C-72EE-988D-E6E6-3C7A2B20680F}"/>
              </a:ext>
            </a:extLst>
          </p:cNvPr>
          <p:cNvSpPr/>
          <p:nvPr/>
        </p:nvSpPr>
        <p:spPr>
          <a:xfrm rot="5400000">
            <a:off x="6879204" y="3964339"/>
            <a:ext cx="340360" cy="227420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4D7148D8-61C3-27A9-B8B9-7B35329B1D19}"/>
              </a:ext>
            </a:extLst>
          </p:cNvPr>
          <p:cNvSpPr/>
          <p:nvPr/>
        </p:nvSpPr>
        <p:spPr>
          <a:xfrm>
            <a:off x="7424714" y="4379829"/>
            <a:ext cx="340360" cy="227420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65D21BC4-5C85-9F6E-370F-63F15C686EFD}"/>
              </a:ext>
            </a:extLst>
          </p:cNvPr>
          <p:cNvSpPr/>
          <p:nvPr/>
        </p:nvSpPr>
        <p:spPr>
          <a:xfrm rot="5400000">
            <a:off x="6520474" y="3964339"/>
            <a:ext cx="340360" cy="227420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87F111F9-0D44-2A8C-8F6F-4F635AA3C06F}"/>
              </a:ext>
            </a:extLst>
          </p:cNvPr>
          <p:cNvSpPr/>
          <p:nvPr/>
        </p:nvSpPr>
        <p:spPr>
          <a:xfrm>
            <a:off x="7424714" y="4699869"/>
            <a:ext cx="340360" cy="227420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3510D6C6-4F99-A79A-FA0D-F37A57C44F1F}"/>
              </a:ext>
            </a:extLst>
          </p:cNvPr>
          <p:cNvSpPr/>
          <p:nvPr/>
        </p:nvSpPr>
        <p:spPr>
          <a:xfrm rot="5400000">
            <a:off x="7208913" y="3969419"/>
            <a:ext cx="340360" cy="227420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6011AE17-D55F-0EE4-1021-858FBBBFF577}"/>
              </a:ext>
            </a:extLst>
          </p:cNvPr>
          <p:cNvSpPr/>
          <p:nvPr/>
        </p:nvSpPr>
        <p:spPr>
          <a:xfrm>
            <a:off x="6159534" y="4176468"/>
            <a:ext cx="1363634" cy="778141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GDDR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285A2F1D-543F-A122-7DF4-18E4DA1D7BCE}"/>
              </a:ext>
            </a:extLst>
          </p:cNvPr>
          <p:cNvSpPr/>
          <p:nvPr/>
        </p:nvSpPr>
        <p:spPr>
          <a:xfrm>
            <a:off x="1943604" y="3845719"/>
            <a:ext cx="8394700" cy="1984125"/>
          </a:xfrm>
          <a:prstGeom prst="roundRect">
            <a:avLst>
              <a:gd name="adj" fmla="val 3470"/>
            </a:avLst>
          </a:prstGeom>
          <a:solidFill>
            <a:schemeClr val="bg1">
              <a:lumMod val="50000"/>
              <a:alpha val="70000"/>
            </a:schemeClr>
          </a:solidFill>
          <a:ln w="19050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  <a:endParaRPr lang="ko-KR" altLang="en-US" sz="2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3" name="사각형: 둥근 모서리 522">
            <a:extLst>
              <a:ext uri="{FF2B5EF4-FFF2-40B4-BE49-F238E27FC236}">
                <a16:creationId xmlns:a16="http://schemas.microsoft.com/office/drawing/2014/main" id="{13183397-D4A2-DCCF-A5C6-58FAEDD1CFAB}"/>
              </a:ext>
            </a:extLst>
          </p:cNvPr>
          <p:cNvSpPr/>
          <p:nvPr/>
        </p:nvSpPr>
        <p:spPr>
          <a:xfrm>
            <a:off x="4864632" y="4602020"/>
            <a:ext cx="2470150" cy="425615"/>
          </a:xfrm>
          <a:prstGeom prst="roundRect">
            <a:avLst>
              <a:gd name="adj" fmla="val 32646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  <a:endParaRPr lang="ko-KR" altLang="en-US" sz="2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106640"/>
      </p:ext>
    </p:extLst>
  </p:cSld>
  <p:clrMapOvr>
    <a:masterClrMapping/>
  </p:clrMapOvr>
  <p:transition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529AF-827C-FA20-708B-432871C77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282BC1D-70CC-A6CE-D4DF-137F951D5F23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 Validation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1E64E1-F780-E43B-91A8-506B9904A16E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3501240-258B-101B-899F-2826BA5D68A8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C91BC93F-4851-05CD-0CA4-20A30429774C}"/>
              </a:ext>
            </a:extLst>
          </p:cNvPr>
          <p:cNvSpPr/>
          <p:nvPr/>
        </p:nvSpPr>
        <p:spPr>
          <a:xfrm>
            <a:off x="1236132" y="2627440"/>
            <a:ext cx="9745134" cy="2907082"/>
          </a:xfrm>
          <a:prstGeom prst="roundRect">
            <a:avLst>
              <a:gd name="adj" fmla="val 9641"/>
            </a:avLst>
          </a:prstGeom>
          <a:noFill/>
          <a:ln w="38100">
            <a:solidFill>
              <a:schemeClr val="accent1">
                <a:lumMod val="50000"/>
              </a:schemeClr>
            </a:solidFill>
            <a:prstDash val="dash"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 </a:t>
            </a:r>
            <a:endParaRPr lang="en-US" altLang="ko-KR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EE1F5D4F-7CE7-BF63-891E-C86159B2F454}"/>
              </a:ext>
            </a:extLst>
          </p:cNvPr>
          <p:cNvGrpSpPr/>
          <p:nvPr/>
        </p:nvGrpSpPr>
        <p:grpSpPr>
          <a:xfrm>
            <a:off x="1635248" y="3368840"/>
            <a:ext cx="8921506" cy="1872000"/>
            <a:chOff x="1635248" y="3368840"/>
            <a:chExt cx="8921506" cy="1872000"/>
          </a:xfrm>
        </p:grpSpPr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AE28FB1B-0FF1-545D-3A92-C6F8D23EFF7F}"/>
                </a:ext>
              </a:extLst>
            </p:cNvPr>
            <p:cNvSpPr/>
            <p:nvPr/>
          </p:nvSpPr>
          <p:spPr>
            <a:xfrm>
              <a:off x="6893294" y="3368840"/>
              <a:ext cx="3663460" cy="1872000"/>
            </a:xfrm>
            <a:prstGeom prst="roundRect">
              <a:avLst>
                <a:gd name="adj" fmla="val 14416"/>
              </a:avLst>
            </a:prstGeom>
            <a:solidFill>
              <a:schemeClr val="bg2">
                <a:lumMod val="9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➋ </a:t>
              </a:r>
              <a:r>
                <a:rPr lang="en-US" altLang="ko-KR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Our Approach</a:t>
              </a:r>
            </a:p>
            <a:p>
              <a:r>
                <a:rPr lang="en-US" altLang="ko-KR" sz="28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   • Key observation</a:t>
              </a:r>
              <a:br>
                <a:rPr lang="en-US" altLang="ko-KR" sz="28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</a:br>
              <a:r>
                <a:rPr lang="en-US" altLang="ko-KR" sz="28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   • Implementation:</a:t>
              </a:r>
            </a:p>
            <a:p>
              <a:pPr algn="ctr"/>
              <a:r>
                <a:rPr lang="en-US" altLang="ko-KR" sz="28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CAVA</a:t>
              </a:r>
              <a:endParaRPr lang="en-US" altLang="ko-K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BA75897D-3C85-A65E-3A46-38CFD6CFC04B}"/>
                </a:ext>
              </a:extLst>
            </p:cNvPr>
            <p:cNvSpPr/>
            <p:nvPr/>
          </p:nvSpPr>
          <p:spPr>
            <a:xfrm>
              <a:off x="1635248" y="3429000"/>
              <a:ext cx="3663459" cy="1465446"/>
            </a:xfrm>
            <a:prstGeom prst="roundRect">
              <a:avLst>
                <a:gd name="adj" fmla="val 14416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rgbClr val="C00000"/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➊ Prior Approach</a:t>
              </a:r>
              <a:br>
                <a:rPr lang="en-US" altLang="ko-KR" sz="36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</a:br>
              <a:r>
                <a:rPr lang="en-US" altLang="ko-KR" sz="28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• Lazy validation</a:t>
              </a:r>
              <a:endParaRPr lang="en-US" altLang="ko-K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화살표: 왼쪽/오른쪽 2">
              <a:extLst>
                <a:ext uri="{FF2B5EF4-FFF2-40B4-BE49-F238E27FC236}">
                  <a16:creationId xmlns:a16="http://schemas.microsoft.com/office/drawing/2014/main" id="{D7E8553F-AB89-F0B1-ED24-F7013B4E83B3}"/>
                </a:ext>
              </a:extLst>
            </p:cNvPr>
            <p:cNvSpPr/>
            <p:nvPr/>
          </p:nvSpPr>
          <p:spPr>
            <a:xfrm>
              <a:off x="5370897" y="3864542"/>
              <a:ext cx="1438977" cy="567891"/>
            </a:xfrm>
            <a:prstGeom prst="leftRightArrow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419EE13D-2F69-9497-0D05-833D37AF6011}"/>
              </a:ext>
            </a:extLst>
          </p:cNvPr>
          <p:cNvSpPr/>
          <p:nvPr/>
        </p:nvSpPr>
        <p:spPr>
          <a:xfrm>
            <a:off x="3506534" y="2151554"/>
            <a:ext cx="5210343" cy="909025"/>
          </a:xfrm>
          <a:prstGeom prst="roundRect">
            <a:avLst>
              <a:gd name="adj" fmla="val 14416"/>
            </a:avLst>
          </a:prstGeom>
          <a:solidFill>
            <a:srgbClr val="F9F8E1"/>
          </a:solidFill>
          <a:ln w="28575">
            <a:solidFill>
              <a:schemeClr val="accent1">
                <a:lumMod val="50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How to validate rapidly? </a:t>
            </a:r>
            <a:endParaRPr lang="en-US" altLang="ko-KR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23392"/>
      </p:ext>
    </p:extLst>
  </p:cSld>
  <p:clrMapOvr>
    <a:masterClrMapping/>
  </p:clrMapOvr>
  <p:transition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03601-A911-FD86-5A71-31F17B799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29F9C47-295F-9BA9-23DC-DE2C5AE267D5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 Validation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A7D67-E1B8-C5E5-434C-7EE5E1567440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59C49101-F202-7460-F3B7-DD5AEE55AE5C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755541A5-C2E0-50EC-9078-9BAE34226198}"/>
              </a:ext>
            </a:extLst>
          </p:cNvPr>
          <p:cNvSpPr/>
          <p:nvPr/>
        </p:nvSpPr>
        <p:spPr>
          <a:xfrm>
            <a:off x="1236132" y="2627440"/>
            <a:ext cx="9745134" cy="2907082"/>
          </a:xfrm>
          <a:prstGeom prst="roundRect">
            <a:avLst>
              <a:gd name="adj" fmla="val 9641"/>
            </a:avLst>
          </a:prstGeom>
          <a:noFill/>
          <a:ln w="38100">
            <a:solidFill>
              <a:schemeClr val="accent1">
                <a:lumMod val="50000"/>
              </a:schemeClr>
            </a:solidFill>
            <a:prstDash val="dash"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 </a:t>
            </a:r>
            <a:endParaRPr lang="en-US" altLang="ko-KR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946AB98A-8778-812B-A0D8-A6A49987C4E6}"/>
              </a:ext>
            </a:extLst>
          </p:cNvPr>
          <p:cNvGrpSpPr/>
          <p:nvPr/>
        </p:nvGrpSpPr>
        <p:grpSpPr>
          <a:xfrm>
            <a:off x="1635248" y="3380872"/>
            <a:ext cx="8921506" cy="1872000"/>
            <a:chOff x="1635248" y="3380872"/>
            <a:chExt cx="8921506" cy="1872000"/>
          </a:xfrm>
        </p:grpSpPr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C337BEB6-82B1-67D1-C975-84A0A03BFA27}"/>
                </a:ext>
              </a:extLst>
            </p:cNvPr>
            <p:cNvSpPr/>
            <p:nvPr/>
          </p:nvSpPr>
          <p:spPr>
            <a:xfrm>
              <a:off x="6893294" y="3380872"/>
              <a:ext cx="3663460" cy="1872000"/>
            </a:xfrm>
            <a:prstGeom prst="roundRect">
              <a:avLst>
                <a:gd name="adj" fmla="val 14416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rgbClr val="C00000"/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➋ </a:t>
              </a:r>
              <a:r>
                <a:rPr lang="en-US" altLang="ko-KR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Our Approach</a:t>
              </a:r>
            </a:p>
            <a:p>
              <a:r>
                <a:rPr lang="en-US" altLang="ko-KR" sz="28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   • Key observation</a:t>
              </a:r>
              <a:br>
                <a:rPr lang="en-US" altLang="ko-KR" sz="28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</a:br>
              <a:r>
                <a:rPr lang="en-US" altLang="ko-KR" sz="28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   • Implementation:</a:t>
              </a:r>
            </a:p>
            <a:p>
              <a:pPr algn="ctr"/>
              <a:r>
                <a:rPr lang="en-US" altLang="ko-KR" sz="28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CAVA</a:t>
              </a:r>
              <a:endParaRPr lang="en-US" altLang="ko-K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910752C2-DA7C-FEF3-7359-578D92DAA0E5}"/>
                </a:ext>
              </a:extLst>
            </p:cNvPr>
            <p:cNvSpPr/>
            <p:nvPr/>
          </p:nvSpPr>
          <p:spPr>
            <a:xfrm>
              <a:off x="1635248" y="3429000"/>
              <a:ext cx="3663459" cy="1465446"/>
            </a:xfrm>
            <a:prstGeom prst="roundRect">
              <a:avLst>
                <a:gd name="adj" fmla="val 14416"/>
              </a:avLst>
            </a:prstGeom>
            <a:solidFill>
              <a:schemeClr val="bg2">
                <a:lumMod val="9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➊ Prior Approach</a:t>
              </a:r>
              <a:br>
                <a:rPr lang="en-US" altLang="ko-KR" sz="36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</a:br>
              <a:r>
                <a:rPr lang="en-US" altLang="ko-KR" sz="28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• Lazy validation</a:t>
              </a:r>
              <a:endParaRPr lang="en-US" altLang="ko-K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화살표: 왼쪽/오른쪽 2">
              <a:extLst>
                <a:ext uri="{FF2B5EF4-FFF2-40B4-BE49-F238E27FC236}">
                  <a16:creationId xmlns:a16="http://schemas.microsoft.com/office/drawing/2014/main" id="{834FCA81-66B7-A009-0BDA-954AE1FAC295}"/>
                </a:ext>
              </a:extLst>
            </p:cNvPr>
            <p:cNvSpPr/>
            <p:nvPr/>
          </p:nvSpPr>
          <p:spPr>
            <a:xfrm>
              <a:off x="5370897" y="3864542"/>
              <a:ext cx="1438977" cy="567891"/>
            </a:xfrm>
            <a:prstGeom prst="leftRightArrow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F47C15A-CAEB-84F0-E182-EF12ADEF58F4}"/>
              </a:ext>
            </a:extLst>
          </p:cNvPr>
          <p:cNvSpPr/>
          <p:nvPr/>
        </p:nvSpPr>
        <p:spPr>
          <a:xfrm>
            <a:off x="3506534" y="2151554"/>
            <a:ext cx="5210343" cy="909025"/>
          </a:xfrm>
          <a:prstGeom prst="roundRect">
            <a:avLst>
              <a:gd name="adj" fmla="val 14416"/>
            </a:avLst>
          </a:prstGeom>
          <a:solidFill>
            <a:srgbClr val="F9F8E1"/>
          </a:solidFill>
          <a:ln w="28575">
            <a:solidFill>
              <a:schemeClr val="accent1">
                <a:lumMod val="50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How to validate rapidly? </a:t>
            </a:r>
            <a:endParaRPr lang="en-US" altLang="ko-KR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783822"/>
      </p:ext>
    </p:extLst>
  </p:cSld>
  <p:clrMapOvr>
    <a:masterClrMapping/>
  </p:clrMapOvr>
  <p:transition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906DC-C927-23CD-99AA-04EE1E212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64B961-9B2E-07B7-9C48-FEDD96AF8B32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Key Observation – Memory Compression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BE24E992-CB89-FF90-6EBD-BD16731B9C73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C2A5E92-F661-0651-939F-48F4EE16C3DF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6B9B95ED-0D6A-8D0C-DFC4-AC41C2B7C2A7}"/>
              </a:ext>
            </a:extLst>
          </p:cNvPr>
          <p:cNvSpPr/>
          <p:nvPr/>
        </p:nvSpPr>
        <p:spPr>
          <a:xfrm>
            <a:off x="0" y="705652"/>
            <a:ext cx="12192000" cy="1331428"/>
          </a:xfrm>
          <a:prstGeom prst="roundRect">
            <a:avLst>
              <a:gd name="adj" fmla="val 21324"/>
            </a:avLst>
          </a:prstGeom>
          <a:noFill/>
          <a:ln w="38100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Compresses</a:t>
            </a:r>
            <a:r>
              <a:rPr lang="en-US" altLang="ko-KR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each 32-byte sector to 22 bytes </a:t>
            </a:r>
            <a:r>
              <a:rPr lang="en-US" altLang="ko-KR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(BPC Compression [Kim+, ISCA’16])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*sector: the basic data fetch unit in modern GPUs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E79232DA-6009-0230-F343-1A7CEE2436CE}"/>
              </a:ext>
            </a:extLst>
          </p:cNvPr>
          <p:cNvSpPr/>
          <p:nvPr/>
        </p:nvSpPr>
        <p:spPr>
          <a:xfrm>
            <a:off x="1784350" y="5030339"/>
            <a:ext cx="8636000" cy="861774"/>
          </a:xfrm>
          <a:prstGeom prst="roundRect">
            <a:avLst>
              <a:gd name="adj" fmla="val 8964"/>
            </a:avLst>
          </a:prstGeom>
          <a:solidFill>
            <a:srgbClr val="FAF8DF"/>
          </a:solidFill>
          <a:ln w="19050">
            <a:solidFill>
              <a:schemeClr val="tx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average, </a:t>
            </a:r>
            <a:r>
              <a:rPr lang="en-US" altLang="ko-K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67.5%</a:t>
            </a:r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sectors can be compressed to 22 bytes</a:t>
            </a:r>
            <a:endParaRPr lang="en-US" altLang="ko-KR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C8B0FE6-8694-1A9B-655C-7C1685382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1993506"/>
            <a:ext cx="12192000" cy="345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44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4AB41-8BCB-D5B2-2BFA-4E141D34C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2B979B-C9DE-BB1C-D27B-D6A18C99EE53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CAVA: 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In-</a:t>
            </a:r>
            <a:r>
              <a:rPr lang="en-US" altLang="ko-KR" sz="4000" b="1" u="sng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Ca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che </a:t>
            </a:r>
            <a:r>
              <a:rPr lang="en-US" altLang="ko-KR" sz="4000" b="1" u="sng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Va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lidation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42F04A9-FAF0-CAB6-8B86-D6BE843802C1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39E8A50-5655-7421-457C-1704AC6A9DE7}"/>
              </a:ext>
            </a:extLst>
          </p:cNvPr>
          <p:cNvSpPr txBox="1"/>
          <p:nvPr/>
        </p:nvSpPr>
        <p:spPr>
          <a:xfrm>
            <a:off x="0" y="891389"/>
            <a:ext cx="12192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Embedding page information within data for validation</a:t>
            </a:r>
            <a:endParaRPr lang="en-US" altLang="ko-KR" sz="25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AB61DC-3258-822C-0C43-58E76D789735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8F0460D3-383B-F337-759C-8D21F4293D0D}"/>
              </a:ext>
            </a:extLst>
          </p:cNvPr>
          <p:cNvSpPr/>
          <p:nvPr/>
        </p:nvSpPr>
        <p:spPr>
          <a:xfrm>
            <a:off x="6191250" y="4156075"/>
            <a:ext cx="3498850" cy="87551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  <a:prstDash val="sysDash"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Remaining region (10B)</a:t>
            </a:r>
            <a:endParaRPr lang="ko-KR" altLang="en-US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004A65D4-C402-01BC-953D-640BAEC3CC0D}"/>
              </a:ext>
            </a:extLst>
          </p:cNvPr>
          <p:cNvGrpSpPr/>
          <p:nvPr/>
        </p:nvGrpSpPr>
        <p:grpSpPr>
          <a:xfrm>
            <a:off x="2501900" y="2606902"/>
            <a:ext cx="3962066" cy="2424691"/>
            <a:chOff x="2501900" y="2606902"/>
            <a:chExt cx="3962066" cy="2424691"/>
          </a:xfrm>
        </p:grpSpPr>
        <p:sp>
          <p:nvSpPr>
            <p:cNvPr id="18" name="화살표: 왼쪽 17">
              <a:extLst>
                <a:ext uri="{FF2B5EF4-FFF2-40B4-BE49-F238E27FC236}">
                  <a16:creationId xmlns:a16="http://schemas.microsoft.com/office/drawing/2014/main" id="{054C9136-BFBF-BD5C-04BE-C02C246D85A7}"/>
                </a:ext>
              </a:extLst>
            </p:cNvPr>
            <p:cNvSpPr/>
            <p:nvPr/>
          </p:nvSpPr>
          <p:spPr>
            <a:xfrm rot="5400000" flipH="1">
              <a:off x="5379925" y="2955008"/>
              <a:ext cx="1432148" cy="735935"/>
            </a:xfrm>
            <a:prstGeom prst="leftArrow">
              <a:avLst>
                <a:gd name="adj1" fmla="val 39228"/>
                <a:gd name="adj2" fmla="val 56987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35959256-D1CA-BD20-0F20-BE78CF78FBD1}"/>
                </a:ext>
              </a:extLst>
            </p:cNvPr>
            <p:cNvSpPr/>
            <p:nvPr/>
          </p:nvSpPr>
          <p:spPr>
            <a:xfrm>
              <a:off x="2501900" y="4156075"/>
              <a:ext cx="3689350" cy="875518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Compressed data (22B)</a:t>
              </a:r>
              <a:endParaRPr lang="ko-KR" altLang="en-US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882141B4-11CD-E824-B47E-C0AD4F781FB9}"/>
              </a:ext>
            </a:extLst>
          </p:cNvPr>
          <p:cNvSpPr/>
          <p:nvPr/>
        </p:nvSpPr>
        <p:spPr>
          <a:xfrm>
            <a:off x="2501900" y="2134382"/>
            <a:ext cx="7188200" cy="87551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(32B)</a:t>
            </a:r>
            <a:endParaRPr lang="ko-KR" altLang="en-US" sz="4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0659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화살표: 왼쪽 17">
            <a:extLst>
              <a:ext uri="{FF2B5EF4-FFF2-40B4-BE49-F238E27FC236}">
                <a16:creationId xmlns:a16="http://schemas.microsoft.com/office/drawing/2014/main" id="{606EF573-454D-D066-2970-033DCBAEC420}"/>
              </a:ext>
            </a:extLst>
          </p:cNvPr>
          <p:cNvSpPr/>
          <p:nvPr/>
        </p:nvSpPr>
        <p:spPr>
          <a:xfrm rot="5400000" flipH="1">
            <a:off x="5379925" y="2955008"/>
            <a:ext cx="1432148" cy="735935"/>
          </a:xfrm>
          <a:prstGeom prst="leftArrow">
            <a:avLst>
              <a:gd name="adj1" fmla="val 39228"/>
              <a:gd name="adj2" fmla="val 56987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8D368-B591-2BE5-3C26-5AA99C80C97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CAVA: 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In-</a:t>
            </a:r>
            <a:r>
              <a:rPr lang="en-US" altLang="ko-KR" sz="4000" b="1" u="sng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Ca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che </a:t>
            </a:r>
            <a:r>
              <a:rPr lang="en-US" altLang="ko-KR" sz="4000" b="1" u="sng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Va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lidation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8C17D48-B603-6E35-74EF-39671ACCA989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7FAAC2E-5B02-ABCD-9ABA-41C5DB759E0A}"/>
              </a:ext>
            </a:extLst>
          </p:cNvPr>
          <p:cNvSpPr txBox="1"/>
          <p:nvPr/>
        </p:nvSpPr>
        <p:spPr>
          <a:xfrm>
            <a:off x="0" y="891389"/>
            <a:ext cx="12192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Embedding page information within data for validation</a:t>
            </a:r>
            <a:endParaRPr lang="en-US" altLang="ko-KR" sz="25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E887A1-5B58-2054-4FAD-6CCB37F88572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6BA26034-093E-4A09-30AD-16A870B8F127}"/>
              </a:ext>
            </a:extLst>
          </p:cNvPr>
          <p:cNvSpPr/>
          <p:nvPr/>
        </p:nvSpPr>
        <p:spPr>
          <a:xfrm>
            <a:off x="2501900" y="2134382"/>
            <a:ext cx="7188200" cy="87551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(32B)</a:t>
            </a:r>
            <a:endParaRPr lang="ko-KR" altLang="en-US" sz="4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F06548E8-C49F-8235-AA45-85F499379AB7}"/>
              </a:ext>
            </a:extLst>
          </p:cNvPr>
          <p:cNvSpPr/>
          <p:nvPr/>
        </p:nvSpPr>
        <p:spPr>
          <a:xfrm>
            <a:off x="2501900" y="4156075"/>
            <a:ext cx="3689350" cy="875518"/>
          </a:xfrm>
          <a:prstGeom prst="roundRect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Compressed data (22B)</a:t>
            </a:r>
            <a:endParaRPr lang="ko-KR" altLang="en-US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3660540E-40AA-5FE0-3984-9D0293A844F4}"/>
              </a:ext>
            </a:extLst>
          </p:cNvPr>
          <p:cNvSpPr/>
          <p:nvPr/>
        </p:nvSpPr>
        <p:spPr>
          <a:xfrm>
            <a:off x="6191250" y="4156075"/>
            <a:ext cx="3498850" cy="875518"/>
          </a:xfrm>
          <a:prstGeom prst="roundRect">
            <a:avLst>
              <a:gd name="adj" fmla="val 0"/>
            </a:avLst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information</a:t>
            </a:r>
          </a:p>
          <a:p>
            <a:pPr algn="ctr"/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(VPN + Permissions)</a:t>
            </a:r>
            <a:endParaRPr lang="ko-KR" altLang="en-US" sz="2800" i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412502"/>
      </p:ext>
    </p:extLst>
  </p:cSld>
  <p:clrMapOvr>
    <a:masterClrMapping/>
  </p:clrMapOvr>
  <p:transition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E7E77630-53AE-567E-022A-0E04909841F1}"/>
              </a:ext>
            </a:extLst>
          </p:cNvPr>
          <p:cNvSpPr/>
          <p:nvPr/>
        </p:nvSpPr>
        <p:spPr>
          <a:xfrm>
            <a:off x="6202070" y="1523999"/>
            <a:ext cx="4145890" cy="2476501"/>
          </a:xfrm>
          <a:prstGeom prst="roundRect">
            <a:avLst>
              <a:gd name="adj" fmla="val 10667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2">
                <a:lumMod val="2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</a:t>
            </a: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ko-KR" altLang="en-US" sz="3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8D368-B591-2BE5-3C26-5AA99C80C97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CAVA: 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In-</a:t>
            </a:r>
            <a:r>
              <a:rPr lang="en-US" altLang="ko-KR" sz="4000" b="1" u="sng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Ca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che </a:t>
            </a:r>
            <a:r>
              <a:rPr lang="en-US" altLang="ko-KR" sz="4000" b="1" u="sng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Va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lidation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8C17D48-B603-6E35-74EF-39671ACCA989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47AEDEF7-149F-3671-48C3-6375F003481C}"/>
              </a:ext>
            </a:extLst>
          </p:cNvPr>
          <p:cNvSpPr/>
          <p:nvPr/>
        </p:nvSpPr>
        <p:spPr>
          <a:xfrm>
            <a:off x="2432050" y="1993911"/>
            <a:ext cx="2645826" cy="1668356"/>
          </a:xfrm>
          <a:prstGeom prst="roundRect">
            <a:avLst>
              <a:gd name="adj" fmla="val 10667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bg2">
                <a:lumMod val="2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ko-KR" altLang="en-US" sz="3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B63F67C2-D43A-C310-FCD8-1D59D28A5812}"/>
              </a:ext>
            </a:extLst>
          </p:cNvPr>
          <p:cNvSpPr/>
          <p:nvPr/>
        </p:nvSpPr>
        <p:spPr>
          <a:xfrm>
            <a:off x="2209800" y="4205594"/>
            <a:ext cx="3098800" cy="133037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 Memory</a:t>
            </a: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화살표: 위쪽/아래쪽 41">
            <a:extLst>
              <a:ext uri="{FF2B5EF4-FFF2-40B4-BE49-F238E27FC236}">
                <a16:creationId xmlns:a16="http://schemas.microsoft.com/office/drawing/2014/main" id="{603A4C6C-7338-7F11-EC45-31B376A2865D}"/>
              </a:ext>
            </a:extLst>
          </p:cNvPr>
          <p:cNvSpPr/>
          <p:nvPr/>
        </p:nvSpPr>
        <p:spPr>
          <a:xfrm rot="5400000">
            <a:off x="5401447" y="2014830"/>
            <a:ext cx="477054" cy="1411574"/>
          </a:xfrm>
          <a:prstGeom prst="upDownArrow">
            <a:avLst>
              <a:gd name="adj1" fmla="val 51875"/>
              <a:gd name="adj2" fmla="val 57812"/>
            </a:avLst>
          </a:prstGeom>
          <a:solidFill>
            <a:schemeClr val="bg1">
              <a:lumMod val="5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F60ECF26-625F-D40C-C206-9BEB44D484E4}"/>
              </a:ext>
            </a:extLst>
          </p:cNvPr>
          <p:cNvSpPr/>
          <p:nvPr/>
        </p:nvSpPr>
        <p:spPr>
          <a:xfrm>
            <a:off x="6202071" y="4532620"/>
            <a:ext cx="4145890" cy="100501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Memory</a:t>
            </a:r>
            <a:endParaRPr lang="en-US" altLang="ko-KR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화살표: 위쪽/아래쪽 12">
            <a:extLst>
              <a:ext uri="{FF2B5EF4-FFF2-40B4-BE49-F238E27FC236}">
                <a16:creationId xmlns:a16="http://schemas.microsoft.com/office/drawing/2014/main" id="{8882F203-8A06-2466-12A7-5C34DBACC177}"/>
              </a:ext>
            </a:extLst>
          </p:cNvPr>
          <p:cNvSpPr/>
          <p:nvPr/>
        </p:nvSpPr>
        <p:spPr>
          <a:xfrm rot="10800000">
            <a:off x="3514319" y="3562126"/>
            <a:ext cx="477054" cy="754303"/>
          </a:xfrm>
          <a:prstGeom prst="upDownArrow">
            <a:avLst>
              <a:gd name="adj1" fmla="val 51875"/>
              <a:gd name="adj2" fmla="val 57812"/>
            </a:avLst>
          </a:prstGeom>
          <a:solidFill>
            <a:schemeClr val="bg1">
              <a:lumMod val="5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화살표: 위쪽/아래쪽 14">
            <a:extLst>
              <a:ext uri="{FF2B5EF4-FFF2-40B4-BE49-F238E27FC236}">
                <a16:creationId xmlns:a16="http://schemas.microsoft.com/office/drawing/2014/main" id="{F381F21A-9303-4A1D-5233-BABEAC7C865C}"/>
              </a:ext>
            </a:extLst>
          </p:cNvPr>
          <p:cNvSpPr/>
          <p:nvPr/>
        </p:nvSpPr>
        <p:spPr>
          <a:xfrm rot="10800000">
            <a:off x="8036487" y="3912722"/>
            <a:ext cx="477054" cy="710077"/>
          </a:xfrm>
          <a:prstGeom prst="upDownArrow">
            <a:avLst>
              <a:gd name="adj1" fmla="val 51875"/>
              <a:gd name="adj2" fmla="val 48050"/>
            </a:avLst>
          </a:prstGeom>
          <a:solidFill>
            <a:schemeClr val="bg1">
              <a:lumMod val="5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AE63D366-32C7-14A1-A0E5-B35861A6EC9E}"/>
              </a:ext>
            </a:extLst>
          </p:cNvPr>
          <p:cNvSpPr/>
          <p:nvPr/>
        </p:nvSpPr>
        <p:spPr>
          <a:xfrm>
            <a:off x="6448416" y="2027587"/>
            <a:ext cx="3696344" cy="1837445"/>
          </a:xfrm>
          <a:prstGeom prst="roundRect">
            <a:avLst>
              <a:gd name="adj" fmla="val 9779"/>
            </a:avLst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Controller</a:t>
            </a: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21F6024C-CC41-93D8-B7DA-44855E5414FF}"/>
              </a:ext>
            </a:extLst>
          </p:cNvPr>
          <p:cNvSpPr/>
          <p:nvPr/>
        </p:nvSpPr>
        <p:spPr>
          <a:xfrm>
            <a:off x="2641600" y="2531531"/>
            <a:ext cx="2230960" cy="997778"/>
          </a:xfrm>
          <a:prstGeom prst="roundRect">
            <a:avLst>
              <a:gd name="adj" fmla="val 9779"/>
            </a:avLst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driver</a:t>
            </a:r>
            <a:endParaRPr lang="en-US" altLang="ko-KR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D4641E27-2EEB-D2FD-6E1F-F25C135721AD}"/>
              </a:ext>
            </a:extLst>
          </p:cNvPr>
          <p:cNvSpPr/>
          <p:nvPr/>
        </p:nvSpPr>
        <p:spPr>
          <a:xfrm>
            <a:off x="2381250" y="4669180"/>
            <a:ext cx="1289050" cy="320017"/>
          </a:xfrm>
          <a:prstGeom prst="roundRect">
            <a:avLst>
              <a:gd name="adj" fmla="val 0"/>
            </a:avLst>
          </a:prstGeom>
          <a:solidFill>
            <a:srgbClr val="FFF149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page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08D5B19C-EF3F-6DED-EABC-3C395BC34120}"/>
              </a:ext>
            </a:extLst>
          </p:cNvPr>
          <p:cNvSpPr/>
          <p:nvPr/>
        </p:nvSpPr>
        <p:spPr>
          <a:xfrm>
            <a:off x="3865681" y="4669180"/>
            <a:ext cx="1289050" cy="320017"/>
          </a:xfrm>
          <a:prstGeom prst="roundRect">
            <a:avLst>
              <a:gd name="adj" fmla="val 0"/>
            </a:avLst>
          </a:prstGeom>
          <a:solidFill>
            <a:srgbClr val="FFF149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page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613199C2-C3CC-F294-6478-BD72D9F6FB2E}"/>
              </a:ext>
            </a:extLst>
          </p:cNvPr>
          <p:cNvSpPr/>
          <p:nvPr/>
        </p:nvSpPr>
        <p:spPr>
          <a:xfrm>
            <a:off x="2374086" y="5088815"/>
            <a:ext cx="1289050" cy="320017"/>
          </a:xfrm>
          <a:prstGeom prst="roundRect">
            <a:avLst>
              <a:gd name="adj" fmla="val 0"/>
            </a:avLst>
          </a:prstGeom>
          <a:solidFill>
            <a:srgbClr val="FFF149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page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B3F5DD33-DC55-F5B1-663A-4D2AE17B2468}"/>
              </a:ext>
            </a:extLst>
          </p:cNvPr>
          <p:cNvSpPr/>
          <p:nvPr/>
        </p:nvSpPr>
        <p:spPr>
          <a:xfrm>
            <a:off x="3865681" y="5087447"/>
            <a:ext cx="1289050" cy="320017"/>
          </a:xfrm>
          <a:prstGeom prst="roundRect">
            <a:avLst>
              <a:gd name="adj" fmla="val 0"/>
            </a:avLst>
          </a:prstGeom>
          <a:solidFill>
            <a:srgbClr val="FFF149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E05BEF-B24B-29A5-B511-7D69CB679488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92829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23 L -0.06497 -0.1007 L -0.06354 -0.30811 L 0.39688 -0.325 L 0.39753 -0.32639 L 0.39753 -0.32616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80" y="-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E7E77630-53AE-567E-022A-0E04909841F1}"/>
              </a:ext>
            </a:extLst>
          </p:cNvPr>
          <p:cNvSpPr/>
          <p:nvPr/>
        </p:nvSpPr>
        <p:spPr>
          <a:xfrm>
            <a:off x="6202070" y="1523999"/>
            <a:ext cx="4145890" cy="2476501"/>
          </a:xfrm>
          <a:prstGeom prst="roundRect">
            <a:avLst>
              <a:gd name="adj" fmla="val 10667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2">
                <a:lumMod val="2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</a:t>
            </a: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ko-KR" altLang="en-US" sz="3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8D368-B591-2BE5-3C26-5AA99C80C97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CAVA: 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In-</a:t>
            </a:r>
            <a:r>
              <a:rPr lang="en-US" altLang="ko-KR" sz="4000" b="1" u="sng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Ca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che </a:t>
            </a:r>
            <a:r>
              <a:rPr lang="en-US" altLang="ko-KR" sz="4000" b="1" u="sng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Va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lidation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8C17D48-B603-6E35-74EF-39671ACCA989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47AEDEF7-149F-3671-48C3-6375F003481C}"/>
              </a:ext>
            </a:extLst>
          </p:cNvPr>
          <p:cNvSpPr/>
          <p:nvPr/>
        </p:nvSpPr>
        <p:spPr>
          <a:xfrm>
            <a:off x="2432050" y="1993911"/>
            <a:ext cx="2645826" cy="1668356"/>
          </a:xfrm>
          <a:prstGeom prst="roundRect">
            <a:avLst>
              <a:gd name="adj" fmla="val 10667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bg2">
                <a:lumMod val="2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ko-KR" altLang="en-US" sz="3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B63F67C2-D43A-C310-FCD8-1D59D28A5812}"/>
              </a:ext>
            </a:extLst>
          </p:cNvPr>
          <p:cNvSpPr/>
          <p:nvPr/>
        </p:nvSpPr>
        <p:spPr>
          <a:xfrm>
            <a:off x="2209800" y="4205594"/>
            <a:ext cx="3098800" cy="133037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 Memory</a:t>
            </a: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화살표: 위쪽/아래쪽 41">
            <a:extLst>
              <a:ext uri="{FF2B5EF4-FFF2-40B4-BE49-F238E27FC236}">
                <a16:creationId xmlns:a16="http://schemas.microsoft.com/office/drawing/2014/main" id="{603A4C6C-7338-7F11-EC45-31B376A2865D}"/>
              </a:ext>
            </a:extLst>
          </p:cNvPr>
          <p:cNvSpPr/>
          <p:nvPr/>
        </p:nvSpPr>
        <p:spPr>
          <a:xfrm rot="5400000">
            <a:off x="5401447" y="2014830"/>
            <a:ext cx="477054" cy="1411574"/>
          </a:xfrm>
          <a:prstGeom prst="upDownArrow">
            <a:avLst>
              <a:gd name="adj1" fmla="val 51875"/>
              <a:gd name="adj2" fmla="val 57812"/>
            </a:avLst>
          </a:prstGeom>
          <a:solidFill>
            <a:schemeClr val="bg1">
              <a:lumMod val="5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F60ECF26-625F-D40C-C206-9BEB44D484E4}"/>
              </a:ext>
            </a:extLst>
          </p:cNvPr>
          <p:cNvSpPr/>
          <p:nvPr/>
        </p:nvSpPr>
        <p:spPr>
          <a:xfrm>
            <a:off x="6202071" y="4532620"/>
            <a:ext cx="4145890" cy="100501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Memory</a:t>
            </a:r>
            <a:endParaRPr lang="en-US" altLang="ko-KR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화살표: 위쪽/아래쪽 12">
            <a:extLst>
              <a:ext uri="{FF2B5EF4-FFF2-40B4-BE49-F238E27FC236}">
                <a16:creationId xmlns:a16="http://schemas.microsoft.com/office/drawing/2014/main" id="{8882F203-8A06-2466-12A7-5C34DBACC177}"/>
              </a:ext>
            </a:extLst>
          </p:cNvPr>
          <p:cNvSpPr/>
          <p:nvPr/>
        </p:nvSpPr>
        <p:spPr>
          <a:xfrm rot="10800000">
            <a:off x="3514319" y="3562126"/>
            <a:ext cx="477054" cy="754303"/>
          </a:xfrm>
          <a:prstGeom prst="upDownArrow">
            <a:avLst>
              <a:gd name="adj1" fmla="val 51875"/>
              <a:gd name="adj2" fmla="val 57812"/>
            </a:avLst>
          </a:prstGeom>
          <a:solidFill>
            <a:schemeClr val="bg1">
              <a:lumMod val="5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화살표: 위쪽/아래쪽 14">
            <a:extLst>
              <a:ext uri="{FF2B5EF4-FFF2-40B4-BE49-F238E27FC236}">
                <a16:creationId xmlns:a16="http://schemas.microsoft.com/office/drawing/2014/main" id="{F381F21A-9303-4A1D-5233-BABEAC7C865C}"/>
              </a:ext>
            </a:extLst>
          </p:cNvPr>
          <p:cNvSpPr/>
          <p:nvPr/>
        </p:nvSpPr>
        <p:spPr>
          <a:xfrm rot="10800000">
            <a:off x="8036487" y="3912722"/>
            <a:ext cx="477054" cy="710077"/>
          </a:xfrm>
          <a:prstGeom prst="upDownArrow">
            <a:avLst>
              <a:gd name="adj1" fmla="val 51875"/>
              <a:gd name="adj2" fmla="val 48050"/>
            </a:avLst>
          </a:prstGeom>
          <a:solidFill>
            <a:schemeClr val="bg1">
              <a:lumMod val="5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AE63D366-32C7-14A1-A0E5-B35861A6EC9E}"/>
              </a:ext>
            </a:extLst>
          </p:cNvPr>
          <p:cNvSpPr/>
          <p:nvPr/>
        </p:nvSpPr>
        <p:spPr>
          <a:xfrm>
            <a:off x="6448416" y="2027587"/>
            <a:ext cx="3696344" cy="1837445"/>
          </a:xfrm>
          <a:prstGeom prst="roundRect">
            <a:avLst>
              <a:gd name="adj" fmla="val 9779"/>
            </a:avLst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Controller</a:t>
            </a: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21F6024C-CC41-93D8-B7DA-44855E5414FF}"/>
              </a:ext>
            </a:extLst>
          </p:cNvPr>
          <p:cNvSpPr/>
          <p:nvPr/>
        </p:nvSpPr>
        <p:spPr>
          <a:xfrm>
            <a:off x="2641600" y="2531531"/>
            <a:ext cx="2230960" cy="997778"/>
          </a:xfrm>
          <a:prstGeom prst="roundRect">
            <a:avLst>
              <a:gd name="adj" fmla="val 9779"/>
            </a:avLst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driver</a:t>
            </a:r>
            <a:endParaRPr lang="en-US" altLang="ko-KR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D4641E27-2EEB-D2FD-6E1F-F25C135721AD}"/>
              </a:ext>
            </a:extLst>
          </p:cNvPr>
          <p:cNvSpPr/>
          <p:nvPr/>
        </p:nvSpPr>
        <p:spPr>
          <a:xfrm>
            <a:off x="2381250" y="4669180"/>
            <a:ext cx="1289050" cy="320017"/>
          </a:xfrm>
          <a:prstGeom prst="roundRect">
            <a:avLst>
              <a:gd name="adj" fmla="val 0"/>
            </a:avLst>
          </a:prstGeom>
          <a:solidFill>
            <a:srgbClr val="FFF149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page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613199C2-C3CC-F294-6478-BD72D9F6FB2E}"/>
              </a:ext>
            </a:extLst>
          </p:cNvPr>
          <p:cNvSpPr/>
          <p:nvPr/>
        </p:nvSpPr>
        <p:spPr>
          <a:xfrm>
            <a:off x="2374086" y="5088815"/>
            <a:ext cx="1289050" cy="320017"/>
          </a:xfrm>
          <a:prstGeom prst="roundRect">
            <a:avLst>
              <a:gd name="adj" fmla="val 0"/>
            </a:avLst>
          </a:prstGeom>
          <a:solidFill>
            <a:srgbClr val="FFF149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page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B3F5DD33-DC55-F5B1-663A-4D2AE17B2468}"/>
              </a:ext>
            </a:extLst>
          </p:cNvPr>
          <p:cNvSpPr/>
          <p:nvPr/>
        </p:nvSpPr>
        <p:spPr>
          <a:xfrm>
            <a:off x="3865681" y="5087447"/>
            <a:ext cx="1289050" cy="320017"/>
          </a:xfrm>
          <a:prstGeom prst="roundRect">
            <a:avLst>
              <a:gd name="adj" fmla="val 0"/>
            </a:avLst>
          </a:prstGeom>
          <a:solidFill>
            <a:srgbClr val="FFF149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page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F60B6C9-A7EC-9E49-0A23-E4BBA0D125B1}"/>
              </a:ext>
            </a:extLst>
          </p:cNvPr>
          <p:cNvSpPr/>
          <p:nvPr/>
        </p:nvSpPr>
        <p:spPr>
          <a:xfrm>
            <a:off x="8711609" y="2441449"/>
            <a:ext cx="1289050" cy="320017"/>
          </a:xfrm>
          <a:prstGeom prst="roundRect">
            <a:avLst>
              <a:gd name="adj" fmla="val 0"/>
            </a:avLst>
          </a:prstGeom>
          <a:solidFill>
            <a:srgbClr val="FFF149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page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455622C-3921-16B8-EC8F-3878FAE73933}"/>
              </a:ext>
            </a:extLst>
          </p:cNvPr>
          <p:cNvSpPr/>
          <p:nvPr/>
        </p:nvSpPr>
        <p:spPr>
          <a:xfrm>
            <a:off x="2768600" y="3007383"/>
            <a:ext cx="1965737" cy="320017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information</a:t>
            </a: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435CE0B7-EA0D-39D3-6CF1-19574C645679}"/>
              </a:ext>
            </a:extLst>
          </p:cNvPr>
          <p:cNvCxnSpPr>
            <a:cxnSpLocks/>
          </p:cNvCxnSpPr>
          <p:nvPr/>
        </p:nvCxnSpPr>
        <p:spPr>
          <a:xfrm flipV="1">
            <a:off x="1415307" y="3185663"/>
            <a:ext cx="0" cy="2715511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E8411405-5D6B-2114-C5E0-9911667F616C}"/>
              </a:ext>
            </a:extLst>
          </p:cNvPr>
          <p:cNvSpPr/>
          <p:nvPr/>
        </p:nvSpPr>
        <p:spPr>
          <a:xfrm>
            <a:off x="1096855" y="5688716"/>
            <a:ext cx="4980092" cy="755784"/>
          </a:xfrm>
          <a:prstGeom prst="roundRect">
            <a:avLst>
              <a:gd name="adj" fmla="val 22171"/>
            </a:avLst>
          </a:prstGeom>
          <a:solidFill>
            <a:srgbClr val="FFFFDE"/>
          </a:solidFill>
          <a:ln w="57150">
            <a:solidFill>
              <a:schemeClr val="accent4">
                <a:lumMod val="50000"/>
              </a:schemeClr>
            </a:solidFill>
            <a:prstDash val="solid"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page information 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(VPN + permissions) </a:t>
            </a:r>
            <a:b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transferred with the data page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0C09D732-FFF7-3F06-FB33-5342C1B3AE6B}"/>
              </a:ext>
            </a:extLst>
          </p:cNvPr>
          <p:cNvCxnSpPr>
            <a:cxnSpLocks/>
          </p:cNvCxnSpPr>
          <p:nvPr/>
        </p:nvCxnSpPr>
        <p:spPr>
          <a:xfrm flipH="1">
            <a:off x="1397000" y="3170820"/>
            <a:ext cx="1343025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headEnd type="arrow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5E04DB7-AF17-F693-F8E1-B984170D2210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30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2.08333E-6 -0.06459 L 0.31328 -0.08218 " pathEditMode="relative" rAng="0" ptsTypes="A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4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2C3CA-64B5-17E0-4B3A-99D5ED41B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86652C74-7C31-7155-51ED-817601040539}"/>
              </a:ext>
            </a:extLst>
          </p:cNvPr>
          <p:cNvSpPr/>
          <p:nvPr/>
        </p:nvSpPr>
        <p:spPr>
          <a:xfrm>
            <a:off x="6202070" y="1523999"/>
            <a:ext cx="4145890" cy="2476501"/>
          </a:xfrm>
          <a:prstGeom prst="roundRect">
            <a:avLst>
              <a:gd name="adj" fmla="val 10667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2">
                <a:lumMod val="2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</a:t>
            </a: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ko-KR" altLang="en-US" sz="3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34EA2A-5469-7D65-637C-BFE8FA731F4E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CAVA: 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In-</a:t>
            </a:r>
            <a:r>
              <a:rPr lang="en-US" altLang="ko-KR" sz="4000" b="1" u="sng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Ca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che </a:t>
            </a:r>
            <a:r>
              <a:rPr lang="en-US" altLang="ko-KR" sz="4000" b="1" u="sng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Va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lidation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790C6CB-F856-0B6F-F134-EE0260C877B9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EB1DF959-730D-2A38-E395-B83206FAF24D}"/>
              </a:ext>
            </a:extLst>
          </p:cNvPr>
          <p:cNvSpPr/>
          <p:nvPr/>
        </p:nvSpPr>
        <p:spPr>
          <a:xfrm>
            <a:off x="2432050" y="1993911"/>
            <a:ext cx="2645826" cy="1668356"/>
          </a:xfrm>
          <a:prstGeom prst="roundRect">
            <a:avLst>
              <a:gd name="adj" fmla="val 10667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bg2">
                <a:lumMod val="2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ko-KR" altLang="en-US" sz="3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084BFEF0-E750-C361-EB44-D825B32E036F}"/>
              </a:ext>
            </a:extLst>
          </p:cNvPr>
          <p:cNvSpPr/>
          <p:nvPr/>
        </p:nvSpPr>
        <p:spPr>
          <a:xfrm>
            <a:off x="2209800" y="4205594"/>
            <a:ext cx="3098800" cy="133037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 Memory</a:t>
            </a: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화살표: 위쪽/아래쪽 41">
            <a:extLst>
              <a:ext uri="{FF2B5EF4-FFF2-40B4-BE49-F238E27FC236}">
                <a16:creationId xmlns:a16="http://schemas.microsoft.com/office/drawing/2014/main" id="{A9BD2CD3-4F37-0046-21FD-5551B33256E5}"/>
              </a:ext>
            </a:extLst>
          </p:cNvPr>
          <p:cNvSpPr/>
          <p:nvPr/>
        </p:nvSpPr>
        <p:spPr>
          <a:xfrm rot="5400000">
            <a:off x="5401447" y="2014830"/>
            <a:ext cx="477054" cy="1411574"/>
          </a:xfrm>
          <a:prstGeom prst="upDownArrow">
            <a:avLst>
              <a:gd name="adj1" fmla="val 51875"/>
              <a:gd name="adj2" fmla="val 57812"/>
            </a:avLst>
          </a:prstGeom>
          <a:solidFill>
            <a:schemeClr val="bg1">
              <a:lumMod val="5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2D8C65F2-3FB1-0979-0BB7-6AB9FF66BC2A}"/>
              </a:ext>
            </a:extLst>
          </p:cNvPr>
          <p:cNvSpPr/>
          <p:nvPr/>
        </p:nvSpPr>
        <p:spPr>
          <a:xfrm>
            <a:off x="6202071" y="4532620"/>
            <a:ext cx="4145890" cy="100501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Memory</a:t>
            </a:r>
            <a:endParaRPr lang="en-US" altLang="ko-KR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화살표: 위쪽/아래쪽 12">
            <a:extLst>
              <a:ext uri="{FF2B5EF4-FFF2-40B4-BE49-F238E27FC236}">
                <a16:creationId xmlns:a16="http://schemas.microsoft.com/office/drawing/2014/main" id="{E8FA0668-4BC3-61AA-1101-CC1BB65E0263}"/>
              </a:ext>
            </a:extLst>
          </p:cNvPr>
          <p:cNvSpPr/>
          <p:nvPr/>
        </p:nvSpPr>
        <p:spPr>
          <a:xfrm rot="10800000">
            <a:off x="3514319" y="3562126"/>
            <a:ext cx="477054" cy="754303"/>
          </a:xfrm>
          <a:prstGeom prst="upDownArrow">
            <a:avLst>
              <a:gd name="adj1" fmla="val 51875"/>
              <a:gd name="adj2" fmla="val 57812"/>
            </a:avLst>
          </a:prstGeom>
          <a:solidFill>
            <a:schemeClr val="bg1">
              <a:lumMod val="5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화살표: 위쪽/아래쪽 14">
            <a:extLst>
              <a:ext uri="{FF2B5EF4-FFF2-40B4-BE49-F238E27FC236}">
                <a16:creationId xmlns:a16="http://schemas.microsoft.com/office/drawing/2014/main" id="{8E2AFBFD-2992-6DCE-AA03-E1D5891E7FCC}"/>
              </a:ext>
            </a:extLst>
          </p:cNvPr>
          <p:cNvSpPr/>
          <p:nvPr/>
        </p:nvSpPr>
        <p:spPr>
          <a:xfrm rot="10800000">
            <a:off x="8036487" y="3912722"/>
            <a:ext cx="477054" cy="710077"/>
          </a:xfrm>
          <a:prstGeom prst="upDownArrow">
            <a:avLst>
              <a:gd name="adj1" fmla="val 51875"/>
              <a:gd name="adj2" fmla="val 48050"/>
            </a:avLst>
          </a:prstGeom>
          <a:solidFill>
            <a:schemeClr val="bg1">
              <a:lumMod val="5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EE2CFBC7-A62B-B4FF-CD38-31B25BD7DA6F}"/>
              </a:ext>
            </a:extLst>
          </p:cNvPr>
          <p:cNvSpPr/>
          <p:nvPr/>
        </p:nvSpPr>
        <p:spPr>
          <a:xfrm>
            <a:off x="6448416" y="2027587"/>
            <a:ext cx="3696344" cy="1837445"/>
          </a:xfrm>
          <a:prstGeom prst="roundRect">
            <a:avLst>
              <a:gd name="adj" fmla="val 9779"/>
            </a:avLst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Controller</a:t>
            </a: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1354AD61-3EEB-618C-282A-5F32C2905EB1}"/>
              </a:ext>
            </a:extLst>
          </p:cNvPr>
          <p:cNvSpPr/>
          <p:nvPr/>
        </p:nvSpPr>
        <p:spPr>
          <a:xfrm>
            <a:off x="2641600" y="2531531"/>
            <a:ext cx="2230960" cy="997778"/>
          </a:xfrm>
          <a:prstGeom prst="roundRect">
            <a:avLst>
              <a:gd name="adj" fmla="val 9779"/>
            </a:avLst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driver</a:t>
            </a:r>
            <a:endParaRPr lang="en-US" altLang="ko-KR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6E2B86F7-6BEA-8158-E718-7DD343813ECF}"/>
              </a:ext>
            </a:extLst>
          </p:cNvPr>
          <p:cNvSpPr/>
          <p:nvPr/>
        </p:nvSpPr>
        <p:spPr>
          <a:xfrm>
            <a:off x="2381250" y="4669180"/>
            <a:ext cx="1289050" cy="320017"/>
          </a:xfrm>
          <a:prstGeom prst="roundRect">
            <a:avLst>
              <a:gd name="adj" fmla="val 0"/>
            </a:avLst>
          </a:prstGeom>
          <a:solidFill>
            <a:srgbClr val="FFF149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page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44E8B8D8-0468-95F2-439D-92482893A783}"/>
              </a:ext>
            </a:extLst>
          </p:cNvPr>
          <p:cNvSpPr/>
          <p:nvPr/>
        </p:nvSpPr>
        <p:spPr>
          <a:xfrm>
            <a:off x="2374086" y="5088815"/>
            <a:ext cx="1289050" cy="320017"/>
          </a:xfrm>
          <a:prstGeom prst="roundRect">
            <a:avLst>
              <a:gd name="adj" fmla="val 0"/>
            </a:avLst>
          </a:prstGeom>
          <a:solidFill>
            <a:srgbClr val="FFF149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page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47E91B41-2470-C376-1572-DDADE545E000}"/>
              </a:ext>
            </a:extLst>
          </p:cNvPr>
          <p:cNvSpPr/>
          <p:nvPr/>
        </p:nvSpPr>
        <p:spPr>
          <a:xfrm>
            <a:off x="3865681" y="5087447"/>
            <a:ext cx="1289050" cy="320017"/>
          </a:xfrm>
          <a:prstGeom prst="roundRect">
            <a:avLst>
              <a:gd name="adj" fmla="val 0"/>
            </a:avLst>
          </a:prstGeom>
          <a:solidFill>
            <a:srgbClr val="FFF149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page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6E557A8F-A374-3628-D025-DA6BE5BF0E91}"/>
              </a:ext>
            </a:extLst>
          </p:cNvPr>
          <p:cNvSpPr/>
          <p:nvPr/>
        </p:nvSpPr>
        <p:spPr>
          <a:xfrm>
            <a:off x="6597144" y="2441450"/>
            <a:ext cx="1965737" cy="320017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information</a:t>
            </a: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6D64361B-34E8-2C51-CE83-AA104788F3F6}"/>
              </a:ext>
            </a:extLst>
          </p:cNvPr>
          <p:cNvSpPr/>
          <p:nvPr/>
        </p:nvSpPr>
        <p:spPr>
          <a:xfrm>
            <a:off x="8711609" y="2441449"/>
            <a:ext cx="1289050" cy="320017"/>
          </a:xfrm>
          <a:prstGeom prst="roundRect">
            <a:avLst>
              <a:gd name="adj" fmla="val 0"/>
            </a:avLst>
          </a:prstGeom>
          <a:solidFill>
            <a:srgbClr val="FFF149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page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A49EBE1A-9EFD-9BC5-2F12-BCD7507D6F53}"/>
              </a:ext>
            </a:extLst>
          </p:cNvPr>
          <p:cNvCxnSpPr>
            <a:cxnSpLocks/>
          </p:cNvCxnSpPr>
          <p:nvPr/>
        </p:nvCxnSpPr>
        <p:spPr>
          <a:xfrm>
            <a:off x="7172960" y="2761466"/>
            <a:ext cx="0" cy="2765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D790316D-9ABD-9957-8069-9CF3EC018C92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7159930" y="3038024"/>
            <a:ext cx="367716" cy="1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2F5F4214-C137-103A-C9B8-0FE665EFF67E}"/>
              </a:ext>
            </a:extLst>
          </p:cNvPr>
          <p:cNvCxnSpPr>
            <a:cxnSpLocks/>
          </p:cNvCxnSpPr>
          <p:nvPr/>
        </p:nvCxnSpPr>
        <p:spPr>
          <a:xfrm>
            <a:off x="9342543" y="2761466"/>
            <a:ext cx="0" cy="2765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F6AC5C63-D2F4-AADB-12AC-7666F202050D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9022383" y="3038025"/>
            <a:ext cx="333751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A5468FA-75C4-C330-2F9C-2044CCFAC96A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8478DE58-135A-7C04-337B-5EDD401EB6B8}"/>
              </a:ext>
            </a:extLst>
          </p:cNvPr>
          <p:cNvSpPr/>
          <p:nvPr/>
        </p:nvSpPr>
        <p:spPr>
          <a:xfrm>
            <a:off x="8773370" y="2486903"/>
            <a:ext cx="737191" cy="234033"/>
          </a:xfrm>
          <a:prstGeom prst="roundRect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9BB373E7-648F-F926-1974-B8D09E0895AB}"/>
              </a:ext>
            </a:extLst>
          </p:cNvPr>
          <p:cNvSpPr/>
          <p:nvPr/>
        </p:nvSpPr>
        <p:spPr>
          <a:xfrm>
            <a:off x="6597144" y="2441448"/>
            <a:ext cx="1965737" cy="320017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information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A33A43BF-A674-1F07-A325-366710F048AC}"/>
              </a:ext>
            </a:extLst>
          </p:cNvPr>
          <p:cNvSpPr/>
          <p:nvPr/>
        </p:nvSpPr>
        <p:spPr>
          <a:xfrm>
            <a:off x="7527646" y="2878016"/>
            <a:ext cx="1494737" cy="320017"/>
          </a:xfrm>
          <a:prstGeom prst="roundRect">
            <a:avLst>
              <a:gd name="adj" fmla="val 33336"/>
            </a:avLst>
          </a:prstGeom>
          <a:solidFill>
            <a:schemeClr val="tx1"/>
          </a:solidFill>
          <a:ln w="19050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Compressor</a:t>
            </a: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69B985BC-DDEB-7A7A-9EE5-39429A5025F4}"/>
              </a:ext>
            </a:extLst>
          </p:cNvPr>
          <p:cNvCxnSpPr>
            <a:cxnSpLocks/>
          </p:cNvCxnSpPr>
          <p:nvPr/>
        </p:nvCxnSpPr>
        <p:spPr>
          <a:xfrm>
            <a:off x="8244508" y="3167391"/>
            <a:ext cx="0" cy="261609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F270F9D1-A002-7573-962B-7AB9DA8168A6}"/>
              </a:ext>
            </a:extLst>
          </p:cNvPr>
          <p:cNvSpPr/>
          <p:nvPr/>
        </p:nvSpPr>
        <p:spPr>
          <a:xfrm>
            <a:off x="7104159" y="3419806"/>
            <a:ext cx="2288761" cy="320017"/>
          </a:xfrm>
          <a:prstGeom prst="roundRect">
            <a:avLst>
              <a:gd name="adj" fmla="val 26986"/>
            </a:avLst>
          </a:prstGeom>
          <a:solidFill>
            <a:schemeClr val="tx2">
              <a:lumMod val="50000"/>
              <a:lumOff val="50000"/>
            </a:schemeClr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Compressed Sector</a:t>
            </a:r>
          </a:p>
        </p:txBody>
      </p:sp>
    </p:spTree>
    <p:extLst>
      <p:ext uri="{BB962C8B-B14F-4D97-AF65-F5344CB8AC3E}">
        <p14:creationId xmlns:p14="http://schemas.microsoft.com/office/powerpoint/2010/main" val="209299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347 L 0.01784 0.01806 L 0.01784 0.05949 L -0.06901 0.06389 L -0.06901 0.06389 " pathEditMode="relative" ptsTypes="AAA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16 -0.00324 L -0.03359 0.02268 L -0.03242 0.0618 L 0.05964 0.06551 " pathEditMode="relative" ptsTypes="AA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9" grpId="0" animBg="1"/>
      <p:bldP spid="2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A1309-76DE-FB18-724E-6784F1815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15862E31-096A-A070-BF5C-FAAA55498622}"/>
              </a:ext>
            </a:extLst>
          </p:cNvPr>
          <p:cNvSpPr/>
          <p:nvPr/>
        </p:nvSpPr>
        <p:spPr>
          <a:xfrm>
            <a:off x="6202070" y="1523999"/>
            <a:ext cx="4145890" cy="2476501"/>
          </a:xfrm>
          <a:prstGeom prst="roundRect">
            <a:avLst>
              <a:gd name="adj" fmla="val 10667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2">
                <a:lumMod val="2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</a:t>
            </a: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ko-KR" altLang="en-US" sz="3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BD01F572-E003-61FA-0188-B0E54497EF9E}"/>
              </a:ext>
            </a:extLst>
          </p:cNvPr>
          <p:cNvSpPr/>
          <p:nvPr/>
        </p:nvSpPr>
        <p:spPr>
          <a:xfrm>
            <a:off x="6202071" y="4532620"/>
            <a:ext cx="4145890" cy="100501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Memory</a:t>
            </a:r>
            <a:endParaRPr lang="en-US" altLang="ko-KR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화살표: 위쪽/아래쪽 14">
            <a:extLst>
              <a:ext uri="{FF2B5EF4-FFF2-40B4-BE49-F238E27FC236}">
                <a16:creationId xmlns:a16="http://schemas.microsoft.com/office/drawing/2014/main" id="{5AFF0DCC-E18B-0B66-BA69-B74A6F2AAE70}"/>
              </a:ext>
            </a:extLst>
          </p:cNvPr>
          <p:cNvSpPr/>
          <p:nvPr/>
        </p:nvSpPr>
        <p:spPr>
          <a:xfrm rot="10800000">
            <a:off x="8036487" y="3912722"/>
            <a:ext cx="477054" cy="710077"/>
          </a:xfrm>
          <a:prstGeom prst="upDownArrow">
            <a:avLst>
              <a:gd name="adj1" fmla="val 51875"/>
              <a:gd name="adj2" fmla="val 48050"/>
            </a:avLst>
          </a:prstGeom>
          <a:solidFill>
            <a:schemeClr val="bg1">
              <a:lumMod val="5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DD6927CD-B3E4-DAE1-323E-4A0D33B1A823}"/>
              </a:ext>
            </a:extLst>
          </p:cNvPr>
          <p:cNvSpPr/>
          <p:nvPr/>
        </p:nvSpPr>
        <p:spPr>
          <a:xfrm>
            <a:off x="6448416" y="2027587"/>
            <a:ext cx="3696344" cy="1837445"/>
          </a:xfrm>
          <a:prstGeom prst="roundRect">
            <a:avLst>
              <a:gd name="adj" fmla="val 9779"/>
            </a:avLst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Controller</a:t>
            </a: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4A668A1D-43AF-4175-BC26-C1D100DB4911}"/>
              </a:ext>
            </a:extLst>
          </p:cNvPr>
          <p:cNvSpPr/>
          <p:nvPr/>
        </p:nvSpPr>
        <p:spPr>
          <a:xfrm>
            <a:off x="7805509" y="3419806"/>
            <a:ext cx="877998" cy="320017"/>
          </a:xfrm>
          <a:prstGeom prst="roundRect">
            <a:avLst>
              <a:gd name="adj" fmla="val 19049"/>
            </a:avLst>
          </a:prstGeom>
          <a:solidFill>
            <a:schemeClr val="tx2">
              <a:lumMod val="50000"/>
              <a:lumOff val="50000"/>
            </a:schemeClr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BBE685-0EDD-2799-A82E-CB9E1F0C689B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CAVA: 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In-</a:t>
            </a:r>
            <a:r>
              <a:rPr lang="en-US" altLang="ko-KR" sz="4000" b="1" u="sng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Ca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che </a:t>
            </a:r>
            <a:r>
              <a:rPr lang="en-US" altLang="ko-KR" sz="4000" b="1" u="sng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Va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lidation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D4C7BA1B-438F-5BDF-98C9-F9E7357F50C6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E5840180-695B-9B09-2B70-40729A9266B8}"/>
              </a:ext>
            </a:extLst>
          </p:cNvPr>
          <p:cNvSpPr/>
          <p:nvPr/>
        </p:nvSpPr>
        <p:spPr>
          <a:xfrm>
            <a:off x="2432050" y="1993911"/>
            <a:ext cx="2645826" cy="1668356"/>
          </a:xfrm>
          <a:prstGeom prst="roundRect">
            <a:avLst>
              <a:gd name="adj" fmla="val 10667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bg2">
                <a:lumMod val="2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ko-KR" altLang="en-US" sz="3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AAF33169-9474-FE6C-86CE-2C7972847855}"/>
              </a:ext>
            </a:extLst>
          </p:cNvPr>
          <p:cNvSpPr/>
          <p:nvPr/>
        </p:nvSpPr>
        <p:spPr>
          <a:xfrm>
            <a:off x="2209800" y="4205594"/>
            <a:ext cx="3098800" cy="133037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 Memory</a:t>
            </a: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화살표: 위쪽/아래쪽 41">
            <a:extLst>
              <a:ext uri="{FF2B5EF4-FFF2-40B4-BE49-F238E27FC236}">
                <a16:creationId xmlns:a16="http://schemas.microsoft.com/office/drawing/2014/main" id="{C1116A46-4D02-C4F6-9962-02347159D897}"/>
              </a:ext>
            </a:extLst>
          </p:cNvPr>
          <p:cNvSpPr/>
          <p:nvPr/>
        </p:nvSpPr>
        <p:spPr>
          <a:xfrm rot="5400000">
            <a:off x="5401447" y="2014830"/>
            <a:ext cx="477054" cy="1411574"/>
          </a:xfrm>
          <a:prstGeom prst="upDownArrow">
            <a:avLst>
              <a:gd name="adj1" fmla="val 51875"/>
              <a:gd name="adj2" fmla="val 57812"/>
            </a:avLst>
          </a:prstGeom>
          <a:solidFill>
            <a:schemeClr val="bg1">
              <a:lumMod val="5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화살표: 위쪽/아래쪽 12">
            <a:extLst>
              <a:ext uri="{FF2B5EF4-FFF2-40B4-BE49-F238E27FC236}">
                <a16:creationId xmlns:a16="http://schemas.microsoft.com/office/drawing/2014/main" id="{D243C071-1B46-F940-752F-52D24268E983}"/>
              </a:ext>
            </a:extLst>
          </p:cNvPr>
          <p:cNvSpPr/>
          <p:nvPr/>
        </p:nvSpPr>
        <p:spPr>
          <a:xfrm rot="10800000">
            <a:off x="3514319" y="3562126"/>
            <a:ext cx="477054" cy="754303"/>
          </a:xfrm>
          <a:prstGeom prst="upDownArrow">
            <a:avLst>
              <a:gd name="adj1" fmla="val 51875"/>
              <a:gd name="adj2" fmla="val 57812"/>
            </a:avLst>
          </a:prstGeom>
          <a:solidFill>
            <a:schemeClr val="bg1">
              <a:lumMod val="5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67CADA3E-D634-1263-BB0D-46E0FC9080C6}"/>
              </a:ext>
            </a:extLst>
          </p:cNvPr>
          <p:cNvSpPr/>
          <p:nvPr/>
        </p:nvSpPr>
        <p:spPr>
          <a:xfrm>
            <a:off x="2641600" y="2531531"/>
            <a:ext cx="2230960" cy="997778"/>
          </a:xfrm>
          <a:prstGeom prst="roundRect">
            <a:avLst>
              <a:gd name="adj" fmla="val 9779"/>
            </a:avLst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driver</a:t>
            </a:r>
            <a:endParaRPr lang="en-US" altLang="ko-KR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6F8405E1-3BA3-4F8E-EF6D-3B128E691B49}"/>
              </a:ext>
            </a:extLst>
          </p:cNvPr>
          <p:cNvSpPr/>
          <p:nvPr/>
        </p:nvSpPr>
        <p:spPr>
          <a:xfrm>
            <a:off x="2381250" y="4669180"/>
            <a:ext cx="1289050" cy="320017"/>
          </a:xfrm>
          <a:prstGeom prst="roundRect">
            <a:avLst>
              <a:gd name="adj" fmla="val 0"/>
            </a:avLst>
          </a:prstGeom>
          <a:solidFill>
            <a:srgbClr val="FFF149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page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04B883B4-B869-26CF-9DCB-C42EF1BA803B}"/>
              </a:ext>
            </a:extLst>
          </p:cNvPr>
          <p:cNvSpPr/>
          <p:nvPr/>
        </p:nvSpPr>
        <p:spPr>
          <a:xfrm>
            <a:off x="2374086" y="5088815"/>
            <a:ext cx="1289050" cy="320017"/>
          </a:xfrm>
          <a:prstGeom prst="roundRect">
            <a:avLst>
              <a:gd name="adj" fmla="val 0"/>
            </a:avLst>
          </a:prstGeom>
          <a:solidFill>
            <a:srgbClr val="FFF149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page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57D0872A-CA6D-CEC3-947F-35DA84D4093D}"/>
              </a:ext>
            </a:extLst>
          </p:cNvPr>
          <p:cNvSpPr/>
          <p:nvPr/>
        </p:nvSpPr>
        <p:spPr>
          <a:xfrm>
            <a:off x="3865681" y="5087447"/>
            <a:ext cx="1289050" cy="320017"/>
          </a:xfrm>
          <a:prstGeom prst="roundRect">
            <a:avLst>
              <a:gd name="adj" fmla="val 0"/>
            </a:avLst>
          </a:prstGeom>
          <a:solidFill>
            <a:srgbClr val="FFF149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page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42604A7F-2483-7807-C433-AE31388070F7}"/>
              </a:ext>
            </a:extLst>
          </p:cNvPr>
          <p:cNvSpPr/>
          <p:nvPr/>
        </p:nvSpPr>
        <p:spPr>
          <a:xfrm>
            <a:off x="6597144" y="2441450"/>
            <a:ext cx="1965737" cy="320017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information</a:t>
            </a: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DA0B8C77-543F-8212-95B0-B70BE86AA2F5}"/>
              </a:ext>
            </a:extLst>
          </p:cNvPr>
          <p:cNvSpPr/>
          <p:nvPr/>
        </p:nvSpPr>
        <p:spPr>
          <a:xfrm>
            <a:off x="8711609" y="2441449"/>
            <a:ext cx="1289050" cy="320017"/>
          </a:xfrm>
          <a:prstGeom prst="roundRect">
            <a:avLst>
              <a:gd name="adj" fmla="val 0"/>
            </a:avLst>
          </a:prstGeom>
          <a:solidFill>
            <a:srgbClr val="FFF149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page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89BBC5EE-657A-98A8-0E2B-90082AC3189C}"/>
              </a:ext>
            </a:extLst>
          </p:cNvPr>
          <p:cNvCxnSpPr>
            <a:cxnSpLocks/>
          </p:cNvCxnSpPr>
          <p:nvPr/>
        </p:nvCxnSpPr>
        <p:spPr>
          <a:xfrm>
            <a:off x="7172960" y="2761466"/>
            <a:ext cx="0" cy="2765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78FC704-1BEA-9944-B9D5-85B3F2A861E9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7159930" y="3038024"/>
            <a:ext cx="367716" cy="1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2505F553-EEB7-1468-B1A9-D4AF75657021}"/>
              </a:ext>
            </a:extLst>
          </p:cNvPr>
          <p:cNvCxnSpPr>
            <a:cxnSpLocks/>
          </p:cNvCxnSpPr>
          <p:nvPr/>
        </p:nvCxnSpPr>
        <p:spPr>
          <a:xfrm>
            <a:off x="9342543" y="2761466"/>
            <a:ext cx="0" cy="2765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861AAD5E-0DF7-701A-4EC7-540E7446CC7C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9022383" y="3038025"/>
            <a:ext cx="333751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4181B5E-EC78-EB2B-BB98-0D0DF6113D83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C82DB3FA-5982-0B40-3CEF-B5478CE90988}"/>
              </a:ext>
            </a:extLst>
          </p:cNvPr>
          <p:cNvSpPr/>
          <p:nvPr/>
        </p:nvSpPr>
        <p:spPr>
          <a:xfrm>
            <a:off x="6597144" y="2441448"/>
            <a:ext cx="1965737" cy="320017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information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A0389EBC-6D31-AD8D-F0C6-154EF66AA8C7}"/>
              </a:ext>
            </a:extLst>
          </p:cNvPr>
          <p:cNvSpPr/>
          <p:nvPr/>
        </p:nvSpPr>
        <p:spPr>
          <a:xfrm>
            <a:off x="7527646" y="2878016"/>
            <a:ext cx="1494737" cy="320017"/>
          </a:xfrm>
          <a:prstGeom prst="roundRect">
            <a:avLst>
              <a:gd name="adj" fmla="val 33336"/>
            </a:avLst>
          </a:prstGeom>
          <a:solidFill>
            <a:schemeClr val="tx1"/>
          </a:solidFill>
          <a:ln w="19050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Compressor</a:t>
            </a: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A69BB36E-8C51-4C2C-34EB-218BDE0E2438}"/>
              </a:ext>
            </a:extLst>
          </p:cNvPr>
          <p:cNvCxnSpPr>
            <a:cxnSpLocks/>
          </p:cNvCxnSpPr>
          <p:nvPr/>
        </p:nvCxnSpPr>
        <p:spPr>
          <a:xfrm>
            <a:off x="8244508" y="3167391"/>
            <a:ext cx="0" cy="261609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181E0C1B-F785-2D75-9896-7ADBF4E895ED}"/>
              </a:ext>
            </a:extLst>
          </p:cNvPr>
          <p:cNvSpPr/>
          <p:nvPr/>
        </p:nvSpPr>
        <p:spPr>
          <a:xfrm>
            <a:off x="7104159" y="3419806"/>
            <a:ext cx="2288761" cy="320017"/>
          </a:xfrm>
          <a:prstGeom prst="roundRect">
            <a:avLst>
              <a:gd name="adj" fmla="val 26986"/>
            </a:avLst>
          </a:prstGeom>
          <a:solidFill>
            <a:schemeClr val="tx2">
              <a:lumMod val="50000"/>
              <a:lumOff val="50000"/>
            </a:schemeClr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Compressed Sector</a:t>
            </a:r>
          </a:p>
        </p:txBody>
      </p:sp>
    </p:spTree>
    <p:extLst>
      <p:ext uri="{BB962C8B-B14F-4D97-AF65-F5344CB8AC3E}">
        <p14:creationId xmlns:p14="http://schemas.microsoft.com/office/powerpoint/2010/main" val="178635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-7.40741E-7 L 0.00352 0.15926 L -0.12278 0.23935 " pathEditMode="relative" ptsTypes="A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F84F7C5-04B6-836C-2A5D-29382FAA8771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BB2F0BCA-1CB6-A1EF-006E-0C9CE50BA16D}"/>
              </a:ext>
            </a:extLst>
          </p:cNvPr>
          <p:cNvSpPr/>
          <p:nvPr/>
        </p:nvSpPr>
        <p:spPr>
          <a:xfrm>
            <a:off x="6273800" y="5834533"/>
            <a:ext cx="2622550" cy="876370"/>
          </a:xfrm>
          <a:prstGeom prst="roundRect">
            <a:avLst>
              <a:gd name="adj" fmla="val 11152"/>
            </a:avLst>
          </a:prstGeom>
          <a:solidFill>
            <a:srgbClr val="FFFFCC"/>
          </a:solidFill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ko-KR" sz="2000" i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2000" i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ko-KR" sz="2000" b="1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information</a:t>
            </a:r>
          </a:p>
          <a:p>
            <a:pPr algn="ctr"/>
            <a:endParaRPr lang="en-US" altLang="ko-KR" sz="500" b="1" i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사각형: 둥근 모서리 66">
            <a:extLst>
              <a:ext uri="{FF2B5EF4-FFF2-40B4-BE49-F238E27FC236}">
                <a16:creationId xmlns:a16="http://schemas.microsoft.com/office/drawing/2014/main" id="{9C01C477-2F2A-39CF-A22E-171FAF22CFB8}"/>
              </a:ext>
            </a:extLst>
          </p:cNvPr>
          <p:cNvSpPr/>
          <p:nvPr/>
        </p:nvSpPr>
        <p:spPr>
          <a:xfrm>
            <a:off x="4596936" y="5850163"/>
            <a:ext cx="1676864" cy="493697"/>
          </a:xfrm>
          <a:prstGeom prst="roundRect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ko-KR" sz="2000" i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E7E77630-53AE-567E-022A-0E04909841F1}"/>
              </a:ext>
            </a:extLst>
          </p:cNvPr>
          <p:cNvSpPr/>
          <p:nvPr/>
        </p:nvSpPr>
        <p:spPr>
          <a:xfrm>
            <a:off x="6202070" y="1523999"/>
            <a:ext cx="4145890" cy="2476501"/>
          </a:xfrm>
          <a:prstGeom prst="roundRect">
            <a:avLst>
              <a:gd name="adj" fmla="val 10667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2">
                <a:lumMod val="2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</a:t>
            </a: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ko-KR" altLang="en-US" sz="3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8D368-B591-2BE5-3C26-5AA99C80C97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CAVA: 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In-</a:t>
            </a:r>
            <a:r>
              <a:rPr lang="en-US" altLang="ko-KR" sz="4000" b="1" u="sng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Ca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che </a:t>
            </a:r>
            <a:r>
              <a:rPr lang="en-US" altLang="ko-KR" sz="4000" b="1" u="sng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Va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lidation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8C17D48-B603-6E35-74EF-39671ACCA989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47AEDEF7-149F-3671-48C3-6375F003481C}"/>
              </a:ext>
            </a:extLst>
          </p:cNvPr>
          <p:cNvSpPr/>
          <p:nvPr/>
        </p:nvSpPr>
        <p:spPr>
          <a:xfrm>
            <a:off x="2432050" y="1993911"/>
            <a:ext cx="2645826" cy="1668356"/>
          </a:xfrm>
          <a:prstGeom prst="roundRect">
            <a:avLst>
              <a:gd name="adj" fmla="val 10667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bg2">
                <a:lumMod val="2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  <a:p>
            <a:pPr algn="ctr"/>
            <a:endParaRPr lang="en-US" altLang="ko-KR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ko-KR" altLang="en-US" sz="3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B63F67C2-D43A-C310-FCD8-1D59D28A5812}"/>
              </a:ext>
            </a:extLst>
          </p:cNvPr>
          <p:cNvSpPr/>
          <p:nvPr/>
        </p:nvSpPr>
        <p:spPr>
          <a:xfrm>
            <a:off x="2209800" y="4205594"/>
            <a:ext cx="3098800" cy="133037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 Memory</a:t>
            </a: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화살표: 위쪽/아래쪽 41">
            <a:extLst>
              <a:ext uri="{FF2B5EF4-FFF2-40B4-BE49-F238E27FC236}">
                <a16:creationId xmlns:a16="http://schemas.microsoft.com/office/drawing/2014/main" id="{603A4C6C-7338-7F11-EC45-31B376A2865D}"/>
              </a:ext>
            </a:extLst>
          </p:cNvPr>
          <p:cNvSpPr/>
          <p:nvPr/>
        </p:nvSpPr>
        <p:spPr>
          <a:xfrm rot="5400000">
            <a:off x="5401447" y="2014830"/>
            <a:ext cx="477054" cy="1411574"/>
          </a:xfrm>
          <a:prstGeom prst="upDownArrow">
            <a:avLst>
              <a:gd name="adj1" fmla="val 51875"/>
              <a:gd name="adj2" fmla="val 57812"/>
            </a:avLst>
          </a:prstGeom>
          <a:solidFill>
            <a:schemeClr val="bg1">
              <a:lumMod val="5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F60ECF26-625F-D40C-C206-9BEB44D484E4}"/>
              </a:ext>
            </a:extLst>
          </p:cNvPr>
          <p:cNvSpPr/>
          <p:nvPr/>
        </p:nvSpPr>
        <p:spPr>
          <a:xfrm>
            <a:off x="6202071" y="4532620"/>
            <a:ext cx="4145890" cy="100501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Memory</a:t>
            </a:r>
            <a:endParaRPr lang="en-US" altLang="ko-KR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화살표: 위쪽/아래쪽 12">
            <a:extLst>
              <a:ext uri="{FF2B5EF4-FFF2-40B4-BE49-F238E27FC236}">
                <a16:creationId xmlns:a16="http://schemas.microsoft.com/office/drawing/2014/main" id="{8882F203-8A06-2466-12A7-5C34DBACC177}"/>
              </a:ext>
            </a:extLst>
          </p:cNvPr>
          <p:cNvSpPr/>
          <p:nvPr/>
        </p:nvSpPr>
        <p:spPr>
          <a:xfrm rot="10800000">
            <a:off x="3514319" y="3562126"/>
            <a:ext cx="477054" cy="754303"/>
          </a:xfrm>
          <a:prstGeom prst="upDownArrow">
            <a:avLst>
              <a:gd name="adj1" fmla="val 51875"/>
              <a:gd name="adj2" fmla="val 57812"/>
            </a:avLst>
          </a:prstGeom>
          <a:solidFill>
            <a:schemeClr val="bg1">
              <a:lumMod val="5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화살표: 위쪽/아래쪽 14">
            <a:extLst>
              <a:ext uri="{FF2B5EF4-FFF2-40B4-BE49-F238E27FC236}">
                <a16:creationId xmlns:a16="http://schemas.microsoft.com/office/drawing/2014/main" id="{F381F21A-9303-4A1D-5233-BABEAC7C865C}"/>
              </a:ext>
            </a:extLst>
          </p:cNvPr>
          <p:cNvSpPr/>
          <p:nvPr/>
        </p:nvSpPr>
        <p:spPr>
          <a:xfrm rot="10800000">
            <a:off x="8036487" y="3912722"/>
            <a:ext cx="477054" cy="710077"/>
          </a:xfrm>
          <a:prstGeom prst="upDownArrow">
            <a:avLst>
              <a:gd name="adj1" fmla="val 51875"/>
              <a:gd name="adj2" fmla="val 48050"/>
            </a:avLst>
          </a:prstGeom>
          <a:solidFill>
            <a:schemeClr val="bg1">
              <a:lumMod val="5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AE63D366-32C7-14A1-A0E5-B35861A6EC9E}"/>
              </a:ext>
            </a:extLst>
          </p:cNvPr>
          <p:cNvSpPr/>
          <p:nvPr/>
        </p:nvSpPr>
        <p:spPr>
          <a:xfrm>
            <a:off x="6448416" y="2027587"/>
            <a:ext cx="3696344" cy="1837445"/>
          </a:xfrm>
          <a:prstGeom prst="roundRect">
            <a:avLst>
              <a:gd name="adj" fmla="val 9779"/>
            </a:avLst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Controller</a:t>
            </a: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21F6024C-CC41-93D8-B7DA-44855E5414FF}"/>
              </a:ext>
            </a:extLst>
          </p:cNvPr>
          <p:cNvSpPr/>
          <p:nvPr/>
        </p:nvSpPr>
        <p:spPr>
          <a:xfrm>
            <a:off x="2641600" y="2531531"/>
            <a:ext cx="2230960" cy="997778"/>
          </a:xfrm>
          <a:prstGeom prst="roundRect">
            <a:avLst>
              <a:gd name="adj" fmla="val 9779"/>
            </a:avLst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driver</a:t>
            </a:r>
            <a:endParaRPr lang="en-US" altLang="ko-KR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D4641E27-2EEB-D2FD-6E1F-F25C135721AD}"/>
              </a:ext>
            </a:extLst>
          </p:cNvPr>
          <p:cNvSpPr/>
          <p:nvPr/>
        </p:nvSpPr>
        <p:spPr>
          <a:xfrm>
            <a:off x="2381250" y="4669180"/>
            <a:ext cx="1289050" cy="320017"/>
          </a:xfrm>
          <a:prstGeom prst="roundRect">
            <a:avLst>
              <a:gd name="adj" fmla="val 0"/>
            </a:avLst>
          </a:prstGeom>
          <a:solidFill>
            <a:srgbClr val="FFF149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page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613199C2-C3CC-F294-6478-BD72D9F6FB2E}"/>
              </a:ext>
            </a:extLst>
          </p:cNvPr>
          <p:cNvSpPr/>
          <p:nvPr/>
        </p:nvSpPr>
        <p:spPr>
          <a:xfrm>
            <a:off x="2374086" y="5088815"/>
            <a:ext cx="1289050" cy="320017"/>
          </a:xfrm>
          <a:prstGeom prst="roundRect">
            <a:avLst>
              <a:gd name="adj" fmla="val 0"/>
            </a:avLst>
          </a:prstGeom>
          <a:solidFill>
            <a:srgbClr val="FFF149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page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B3F5DD33-DC55-F5B1-663A-4D2AE17B2468}"/>
              </a:ext>
            </a:extLst>
          </p:cNvPr>
          <p:cNvSpPr/>
          <p:nvPr/>
        </p:nvSpPr>
        <p:spPr>
          <a:xfrm>
            <a:off x="3865681" y="5087447"/>
            <a:ext cx="1289050" cy="320017"/>
          </a:xfrm>
          <a:prstGeom prst="roundRect">
            <a:avLst>
              <a:gd name="adj" fmla="val 0"/>
            </a:avLst>
          </a:prstGeom>
          <a:solidFill>
            <a:srgbClr val="FFF149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page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DDE3C9E0-B714-1102-FC36-0216DB6B4214}"/>
              </a:ext>
            </a:extLst>
          </p:cNvPr>
          <p:cNvSpPr/>
          <p:nvPr/>
        </p:nvSpPr>
        <p:spPr>
          <a:xfrm>
            <a:off x="6597144" y="2441450"/>
            <a:ext cx="1965737" cy="320017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information</a:t>
            </a: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9D268B7D-518F-1AE4-134B-5EA6DF2709AC}"/>
              </a:ext>
            </a:extLst>
          </p:cNvPr>
          <p:cNvSpPr/>
          <p:nvPr/>
        </p:nvSpPr>
        <p:spPr>
          <a:xfrm>
            <a:off x="8711609" y="2441449"/>
            <a:ext cx="1289050" cy="320017"/>
          </a:xfrm>
          <a:prstGeom prst="roundRect">
            <a:avLst>
              <a:gd name="adj" fmla="val 0"/>
            </a:avLst>
          </a:prstGeom>
          <a:solidFill>
            <a:srgbClr val="FFF149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page</a:t>
            </a: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6C8DEF74-D5A1-CE51-1F5D-C18DC5C359D0}"/>
              </a:ext>
            </a:extLst>
          </p:cNvPr>
          <p:cNvSpPr/>
          <p:nvPr/>
        </p:nvSpPr>
        <p:spPr>
          <a:xfrm>
            <a:off x="7527646" y="2878016"/>
            <a:ext cx="1494737" cy="320017"/>
          </a:xfrm>
          <a:prstGeom prst="roundRect">
            <a:avLst>
              <a:gd name="adj" fmla="val 33336"/>
            </a:avLst>
          </a:prstGeom>
          <a:solidFill>
            <a:schemeClr val="tx1"/>
          </a:solidFill>
          <a:ln w="19050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Compressor</a:t>
            </a: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32E6E9B0-5711-6CDD-1CAC-EEB00AEFF3EE}"/>
              </a:ext>
            </a:extLst>
          </p:cNvPr>
          <p:cNvCxnSpPr>
            <a:cxnSpLocks/>
          </p:cNvCxnSpPr>
          <p:nvPr/>
        </p:nvCxnSpPr>
        <p:spPr>
          <a:xfrm>
            <a:off x="7172960" y="2761466"/>
            <a:ext cx="0" cy="2765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4212B294-931C-AE49-C636-C2E78B0044DE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7159930" y="3038024"/>
            <a:ext cx="367716" cy="1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1B2A53C4-7F0F-52AB-BDFD-6612DA759CF9}"/>
              </a:ext>
            </a:extLst>
          </p:cNvPr>
          <p:cNvCxnSpPr>
            <a:cxnSpLocks/>
          </p:cNvCxnSpPr>
          <p:nvPr/>
        </p:nvCxnSpPr>
        <p:spPr>
          <a:xfrm>
            <a:off x="9342543" y="2761466"/>
            <a:ext cx="0" cy="2765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70C29B9A-CB00-3E56-BFCD-21E9D9239125}"/>
              </a:ext>
            </a:extLst>
          </p:cNvPr>
          <p:cNvCxnSpPr>
            <a:cxnSpLocks/>
            <a:endCxn id="22" idx="3"/>
          </p:cNvCxnSpPr>
          <p:nvPr/>
        </p:nvCxnSpPr>
        <p:spPr>
          <a:xfrm flipH="1">
            <a:off x="9022383" y="3038025"/>
            <a:ext cx="333751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3AFA7EB0-48BA-5826-1E8E-F9668082F1FC}"/>
              </a:ext>
            </a:extLst>
          </p:cNvPr>
          <p:cNvCxnSpPr>
            <a:cxnSpLocks/>
          </p:cNvCxnSpPr>
          <p:nvPr/>
        </p:nvCxnSpPr>
        <p:spPr>
          <a:xfrm>
            <a:off x="8244508" y="3167391"/>
            <a:ext cx="0" cy="261609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BC5B2D44-2FD2-7683-5D1E-61868B3959E2}"/>
              </a:ext>
            </a:extLst>
          </p:cNvPr>
          <p:cNvSpPr/>
          <p:nvPr/>
        </p:nvSpPr>
        <p:spPr>
          <a:xfrm>
            <a:off x="7104159" y="3419806"/>
            <a:ext cx="2288761" cy="320017"/>
          </a:xfrm>
          <a:prstGeom prst="roundRect">
            <a:avLst>
              <a:gd name="adj" fmla="val 26986"/>
            </a:avLst>
          </a:prstGeom>
          <a:solidFill>
            <a:schemeClr val="tx2">
              <a:lumMod val="50000"/>
              <a:lumOff val="50000"/>
            </a:schemeClr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Compressed Sector</a:t>
            </a:r>
          </a:p>
        </p:txBody>
      </p: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C079EA5B-5ECB-0247-E7C6-08D93876A715}"/>
              </a:ext>
            </a:extLst>
          </p:cNvPr>
          <p:cNvSpPr/>
          <p:nvPr/>
        </p:nvSpPr>
        <p:spPr>
          <a:xfrm>
            <a:off x="6315282" y="5067935"/>
            <a:ext cx="877998" cy="320017"/>
          </a:xfrm>
          <a:prstGeom prst="roundRect">
            <a:avLst>
              <a:gd name="adj" fmla="val 19049"/>
            </a:avLst>
          </a:prstGeom>
          <a:solidFill>
            <a:schemeClr val="tx2">
              <a:lumMod val="50000"/>
              <a:lumOff val="50000"/>
            </a:schemeClr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</a:t>
            </a:r>
          </a:p>
        </p:txBody>
      </p:sp>
      <p:graphicFrame>
        <p:nvGraphicFramePr>
          <p:cNvPr id="55" name="표 54">
            <a:extLst>
              <a:ext uri="{FF2B5EF4-FFF2-40B4-BE49-F238E27FC236}">
                <a16:creationId xmlns:a16="http://schemas.microsoft.com/office/drawing/2014/main" id="{608F3726-D675-3E56-105E-34900AF94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806754"/>
              </p:ext>
            </p:extLst>
          </p:nvPr>
        </p:nvGraphicFramePr>
        <p:xfrm>
          <a:off x="4596936" y="5850164"/>
          <a:ext cx="6879101" cy="4988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3187">
                  <a:extLst>
                    <a:ext uri="{9D8B030D-6E8A-4147-A177-3AD203B41FA5}">
                      <a16:colId xmlns:a16="http://schemas.microsoft.com/office/drawing/2014/main" val="3211953031"/>
                    </a:ext>
                  </a:extLst>
                </a:gridCol>
                <a:gridCol w="2649415">
                  <a:extLst>
                    <a:ext uri="{9D8B030D-6E8A-4147-A177-3AD203B41FA5}">
                      <a16:colId xmlns:a16="http://schemas.microsoft.com/office/drawing/2014/main" val="1108351761"/>
                    </a:ext>
                  </a:extLst>
                </a:gridCol>
                <a:gridCol w="2566499">
                  <a:extLst>
                    <a:ext uri="{9D8B030D-6E8A-4147-A177-3AD203B41FA5}">
                      <a16:colId xmlns:a16="http://schemas.microsoft.com/office/drawing/2014/main" val="2499525555"/>
                    </a:ext>
                  </a:extLst>
                </a:gridCol>
              </a:tblGrid>
              <a:tr h="4988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Signature (2B)</a:t>
                      </a:r>
                      <a:endParaRPr lang="ko-KR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 + Permissions (8B)</a:t>
                      </a:r>
                      <a:endParaRPr lang="ko-KR" altLang="en-US" sz="2000" b="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Compressed data (22B)</a:t>
                      </a:r>
                      <a:endParaRPr lang="ko-KR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20266"/>
                  </a:ext>
                </a:extLst>
              </a:tr>
            </a:tbl>
          </a:graphicData>
        </a:graphic>
      </p:graphicFrame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15AAFBF9-D182-DA34-A85E-BE00FF5F6703}"/>
              </a:ext>
            </a:extLst>
          </p:cNvPr>
          <p:cNvCxnSpPr>
            <a:cxnSpLocks/>
          </p:cNvCxnSpPr>
          <p:nvPr/>
        </p:nvCxnSpPr>
        <p:spPr>
          <a:xfrm flipH="1" flipV="1">
            <a:off x="8120221" y="5334001"/>
            <a:ext cx="3314859" cy="516163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570ED6B9-804B-6DC8-4826-EA535617FD0A}"/>
              </a:ext>
            </a:extLst>
          </p:cNvPr>
          <p:cNvSpPr/>
          <p:nvPr/>
        </p:nvSpPr>
        <p:spPr>
          <a:xfrm>
            <a:off x="7331891" y="5067934"/>
            <a:ext cx="877998" cy="320017"/>
          </a:xfrm>
          <a:prstGeom prst="roundRect">
            <a:avLst>
              <a:gd name="adj" fmla="val 19049"/>
            </a:avLst>
          </a:prstGeom>
          <a:solidFill>
            <a:schemeClr val="tx2">
              <a:lumMod val="50000"/>
              <a:lumOff val="50000"/>
            </a:schemeClr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</a:t>
            </a:r>
          </a:p>
        </p:txBody>
      </p:sp>
      <p:cxnSp>
        <p:nvCxnSpPr>
          <p:cNvPr id="64" name="직선 연결선 63">
            <a:extLst>
              <a:ext uri="{FF2B5EF4-FFF2-40B4-BE49-F238E27FC236}">
                <a16:creationId xmlns:a16="http://schemas.microsoft.com/office/drawing/2014/main" id="{090499D4-D6A5-6F9D-5014-4D8942FC53FD}"/>
              </a:ext>
            </a:extLst>
          </p:cNvPr>
          <p:cNvCxnSpPr>
            <a:cxnSpLocks/>
          </p:cNvCxnSpPr>
          <p:nvPr/>
        </p:nvCxnSpPr>
        <p:spPr>
          <a:xfrm flipV="1">
            <a:off x="4596936" y="5374455"/>
            <a:ext cx="2734955" cy="475709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사각형: 둥근 모서리 67">
            <a:extLst>
              <a:ext uri="{FF2B5EF4-FFF2-40B4-BE49-F238E27FC236}">
                <a16:creationId xmlns:a16="http://schemas.microsoft.com/office/drawing/2014/main" id="{9D2D4071-82EF-08F4-AAEE-A9448497CE73}"/>
              </a:ext>
            </a:extLst>
          </p:cNvPr>
          <p:cNvSpPr/>
          <p:nvPr/>
        </p:nvSpPr>
        <p:spPr>
          <a:xfrm>
            <a:off x="546101" y="5767878"/>
            <a:ext cx="3727450" cy="688563"/>
          </a:xfrm>
          <a:prstGeom prst="roundRect">
            <a:avLst>
              <a:gd name="adj" fmla="val 22171"/>
            </a:avLst>
          </a:prstGeom>
          <a:solidFill>
            <a:schemeClr val="bg1">
              <a:lumMod val="85000"/>
            </a:schemeClr>
          </a:solidFill>
          <a:ln w="57150">
            <a:solidFill>
              <a:schemeClr val="accent3">
                <a:lumMod val="50000"/>
              </a:schemeClr>
            </a:solidFill>
            <a:prstDash val="solid"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Compression status distinction [Hong+, MICRO’18]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1F6EB169-A16A-350D-CB14-22FCEA234547}"/>
              </a:ext>
            </a:extLst>
          </p:cNvPr>
          <p:cNvCxnSpPr>
            <a:cxnSpLocks/>
            <a:endCxn id="68" idx="3"/>
          </p:cNvCxnSpPr>
          <p:nvPr/>
        </p:nvCxnSpPr>
        <p:spPr>
          <a:xfrm flipH="1">
            <a:off x="4273551" y="6104520"/>
            <a:ext cx="425449" cy="764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headEnd type="arrow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A70693F8-0248-9A3C-CB2E-3BDE582D81C7}"/>
              </a:ext>
            </a:extLst>
          </p:cNvPr>
          <p:cNvSpPr/>
          <p:nvPr/>
        </p:nvSpPr>
        <p:spPr>
          <a:xfrm>
            <a:off x="8346716" y="5067010"/>
            <a:ext cx="877998" cy="320017"/>
          </a:xfrm>
          <a:prstGeom prst="roundRect">
            <a:avLst>
              <a:gd name="adj" fmla="val 19049"/>
            </a:avLst>
          </a:prstGeom>
          <a:solidFill>
            <a:schemeClr val="tx2">
              <a:lumMod val="50000"/>
              <a:lumOff val="50000"/>
            </a:schemeClr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DC9AB687-DF1C-58E8-29A6-EF6773F5D68C}"/>
              </a:ext>
            </a:extLst>
          </p:cNvPr>
          <p:cNvSpPr/>
          <p:nvPr/>
        </p:nvSpPr>
        <p:spPr>
          <a:xfrm>
            <a:off x="9353688" y="5067934"/>
            <a:ext cx="877998" cy="320017"/>
          </a:xfrm>
          <a:prstGeom prst="roundRect">
            <a:avLst>
              <a:gd name="adj" fmla="val 19049"/>
            </a:avLst>
          </a:prstGeom>
          <a:solidFill>
            <a:schemeClr val="tx2">
              <a:lumMod val="50000"/>
              <a:lumOff val="50000"/>
            </a:schemeClr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</a:t>
            </a:r>
          </a:p>
        </p:txBody>
      </p:sp>
    </p:spTree>
    <p:extLst>
      <p:ext uri="{BB962C8B-B14F-4D97-AF65-F5344CB8AC3E}">
        <p14:creationId xmlns:p14="http://schemas.microsoft.com/office/powerpoint/2010/main" val="26119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7" grpId="0" animBg="1"/>
      <p:bldP spid="50" grpId="0" animBg="1"/>
      <p:bldP spid="68" grpId="0" animBg="1"/>
      <p:bldP spid="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A8D368-B591-2BE5-3C26-5AA99C80C97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Address Translation in GPUs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8C17D48-B603-6E35-74EF-39671ACCA989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D7AF8F8-ED15-9458-AF0B-668ACA1E642A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1861C21D-85B6-729C-951C-73DAE70690E0}"/>
              </a:ext>
            </a:extLst>
          </p:cNvPr>
          <p:cNvGrpSpPr/>
          <p:nvPr/>
        </p:nvGrpSpPr>
        <p:grpSpPr>
          <a:xfrm>
            <a:off x="338341" y="2400639"/>
            <a:ext cx="1472251" cy="1280275"/>
            <a:chOff x="1095603" y="1527460"/>
            <a:chExt cx="1472251" cy="1280275"/>
          </a:xfrm>
        </p:grpSpPr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A4BF8FC2-D1DD-5D39-586F-72EA964969D4}"/>
                </a:ext>
              </a:extLst>
            </p:cNvPr>
            <p:cNvSpPr/>
            <p:nvPr/>
          </p:nvSpPr>
          <p:spPr>
            <a:xfrm>
              <a:off x="1095603" y="1527460"/>
              <a:ext cx="1472251" cy="1280275"/>
            </a:xfrm>
            <a:prstGeom prst="roundRect">
              <a:avLst>
                <a:gd name="adj" fmla="val 0"/>
              </a:avLst>
            </a:prstGeom>
            <a:solidFill>
              <a:srgbClr val="236165"/>
            </a:solidFill>
            <a:ln w="28575">
              <a:solidFill>
                <a:schemeClr val="bg2">
                  <a:lumMod val="2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7710CC50-7F96-EAA0-466F-FB8B99F3F12C}"/>
                </a:ext>
              </a:extLst>
            </p:cNvPr>
            <p:cNvSpPr/>
            <p:nvPr/>
          </p:nvSpPr>
          <p:spPr>
            <a:xfrm>
              <a:off x="1197890" y="1616876"/>
              <a:ext cx="1267675" cy="1104899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1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 w="28575">
              <a:solidFill>
                <a:schemeClr val="bg2">
                  <a:lumMod val="25000"/>
                </a:schemeClr>
              </a:solidFill>
            </a:ln>
            <a:effectLst/>
            <a:scene3d>
              <a:camera prst="obliqueTop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GPU</a:t>
              </a:r>
              <a:endParaRPr lang="ko-KR" altLang="en-US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A3E0A00B-EB33-EDF4-6A6E-880A4BE8BCE1}"/>
              </a:ext>
            </a:extLst>
          </p:cNvPr>
          <p:cNvGrpSpPr/>
          <p:nvPr/>
        </p:nvGrpSpPr>
        <p:grpSpPr>
          <a:xfrm>
            <a:off x="1810592" y="1044224"/>
            <a:ext cx="3796458" cy="4107326"/>
            <a:chOff x="1810592" y="1044224"/>
            <a:chExt cx="3796458" cy="4107326"/>
          </a:xfrm>
        </p:grpSpPr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A85C0095-D1EB-F040-2B25-A3FFDAFBC3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0592" y="1106311"/>
              <a:ext cx="305577" cy="1294328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C9BF75F6-5C20-4E08-87FF-6C8B5D943EE2}"/>
                </a:ext>
              </a:extLst>
            </p:cNvPr>
            <p:cNvCxnSpPr>
              <a:cxnSpLocks/>
            </p:cNvCxnSpPr>
            <p:nvPr/>
          </p:nvCxnSpPr>
          <p:spPr>
            <a:xfrm>
              <a:off x="1810592" y="3680914"/>
              <a:ext cx="305577" cy="1419291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35F86A52-A7E2-9D49-C3F8-4EB5233830CE}"/>
                </a:ext>
              </a:extLst>
            </p:cNvPr>
            <p:cNvSpPr/>
            <p:nvPr/>
          </p:nvSpPr>
          <p:spPr>
            <a:xfrm>
              <a:off x="2118158" y="1044224"/>
              <a:ext cx="3488892" cy="4107326"/>
            </a:xfrm>
            <a:prstGeom prst="roundRect">
              <a:avLst>
                <a:gd name="adj" fmla="val 2324"/>
              </a:avLst>
            </a:prstGeom>
            <a:solidFill>
              <a:srgbClr val="F1F2F2"/>
            </a:solidFill>
            <a:ln w="28575">
              <a:solidFill>
                <a:schemeClr val="bg1">
                  <a:lumMod val="6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사각형: 둥근 모서리 34">
              <a:extLst>
                <a:ext uri="{FF2B5EF4-FFF2-40B4-BE49-F238E27FC236}">
                  <a16:creationId xmlns:a16="http://schemas.microsoft.com/office/drawing/2014/main" id="{E7398C9F-5A32-AC88-6B1E-5C147CA62151}"/>
                </a:ext>
              </a:extLst>
            </p:cNvPr>
            <p:cNvSpPr/>
            <p:nvPr/>
          </p:nvSpPr>
          <p:spPr>
            <a:xfrm>
              <a:off x="2299760" y="2544548"/>
              <a:ext cx="1490621" cy="559729"/>
            </a:xfrm>
            <a:prstGeom prst="roundRect">
              <a:avLst>
                <a:gd name="adj" fmla="val 11281"/>
              </a:avLst>
            </a:prstGeom>
            <a:solidFill>
              <a:schemeClr val="bg1"/>
            </a:solidFill>
            <a:ln w="28575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Shared </a:t>
              </a:r>
            </a:p>
            <a:p>
              <a:pPr algn="ctr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L2 TLB</a:t>
              </a:r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3E27A05E-935A-C13C-38E5-EBF76CC27DFE}"/>
                </a:ext>
              </a:extLst>
            </p:cNvPr>
            <p:cNvSpPr/>
            <p:nvPr/>
          </p:nvSpPr>
          <p:spPr>
            <a:xfrm>
              <a:off x="4060149" y="2539111"/>
              <a:ext cx="1363787" cy="968371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75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L2 Cache</a:t>
              </a:r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274C4B6-4B13-F9BE-3407-A8C8B3EA1195}"/>
                </a:ext>
              </a:extLst>
            </p:cNvPr>
            <p:cNvSpPr/>
            <p:nvPr/>
          </p:nvSpPr>
          <p:spPr>
            <a:xfrm>
              <a:off x="2483252" y="1146356"/>
              <a:ext cx="2931535" cy="1050471"/>
            </a:xfrm>
            <a:prstGeom prst="roundRect">
              <a:avLst>
                <a:gd name="adj" fmla="val 6477"/>
              </a:avLst>
            </a:prstGeom>
            <a:solidFill>
              <a:srgbClr val="25666A"/>
            </a:solidFill>
            <a:ln w="28575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142218A7-1764-BB65-49FB-6C95A43BA560}"/>
                </a:ext>
              </a:extLst>
            </p:cNvPr>
            <p:cNvSpPr/>
            <p:nvPr/>
          </p:nvSpPr>
          <p:spPr>
            <a:xfrm>
              <a:off x="2392037" y="1265434"/>
              <a:ext cx="2931535" cy="1012298"/>
            </a:xfrm>
            <a:prstGeom prst="roundRect">
              <a:avLst>
                <a:gd name="adj" fmla="val 5829"/>
              </a:avLst>
            </a:prstGeom>
            <a:solidFill>
              <a:srgbClr val="25666A"/>
            </a:solidFill>
            <a:ln w="28575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682C829E-2C0B-8C2F-F94C-DB2BB14A3AAA}"/>
                </a:ext>
              </a:extLst>
            </p:cNvPr>
            <p:cNvSpPr/>
            <p:nvPr/>
          </p:nvSpPr>
          <p:spPr>
            <a:xfrm>
              <a:off x="2305099" y="1368904"/>
              <a:ext cx="2931536" cy="1002473"/>
            </a:xfrm>
            <a:prstGeom prst="roundRect">
              <a:avLst>
                <a:gd name="adj" fmla="val 8419"/>
              </a:avLst>
            </a:prstGeom>
            <a:solidFill>
              <a:srgbClr val="25666A"/>
            </a:solidFill>
            <a:ln w="28575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090DD21C-3440-7231-3559-E0EE9EDE1BB9}"/>
                </a:ext>
              </a:extLst>
            </p:cNvPr>
            <p:cNvSpPr/>
            <p:nvPr/>
          </p:nvSpPr>
          <p:spPr>
            <a:xfrm>
              <a:off x="3784900" y="1815169"/>
              <a:ext cx="1339976" cy="477133"/>
            </a:xfrm>
            <a:prstGeom prst="roundRect">
              <a:avLst>
                <a:gd name="adj" fmla="val 0"/>
              </a:avLst>
            </a:prstGeom>
            <a:solidFill>
              <a:srgbClr val="D1D4D3"/>
            </a:solidFill>
            <a:ln w="19050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L1 Cache</a:t>
              </a:r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64B113B3-02CB-C21D-494F-BAA6B7B07FDA}"/>
                </a:ext>
              </a:extLst>
            </p:cNvPr>
            <p:cNvSpPr/>
            <p:nvPr/>
          </p:nvSpPr>
          <p:spPr>
            <a:xfrm>
              <a:off x="2436558" y="1819507"/>
              <a:ext cx="1233416" cy="457742"/>
            </a:xfrm>
            <a:prstGeom prst="roundRect">
              <a:avLst>
                <a:gd name="adj" fmla="val 11281"/>
              </a:avLst>
            </a:prstGeom>
            <a:solidFill>
              <a:srgbClr val="D1D4D3"/>
            </a:solidFill>
            <a:ln w="19050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L1 TLB</a:t>
              </a:r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사각형: 둥근 모서리 24">
              <a:extLst>
                <a:ext uri="{FF2B5EF4-FFF2-40B4-BE49-F238E27FC236}">
                  <a16:creationId xmlns:a16="http://schemas.microsoft.com/office/drawing/2014/main" id="{E964DBDB-65BA-5928-BBFF-ACF2FF7F814A}"/>
                </a:ext>
              </a:extLst>
            </p:cNvPr>
            <p:cNvSpPr/>
            <p:nvPr/>
          </p:nvSpPr>
          <p:spPr>
            <a:xfrm>
              <a:off x="4052715" y="3683521"/>
              <a:ext cx="1363787" cy="1307281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75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GPU Main Memory</a:t>
              </a:r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사각형: 둥근 모서리 86">
              <a:extLst>
                <a:ext uri="{FF2B5EF4-FFF2-40B4-BE49-F238E27FC236}">
                  <a16:creationId xmlns:a16="http://schemas.microsoft.com/office/drawing/2014/main" id="{F111DA3B-FB0A-AB35-083D-356547965603}"/>
                </a:ext>
              </a:extLst>
            </p:cNvPr>
            <p:cNvSpPr/>
            <p:nvPr/>
          </p:nvSpPr>
          <p:spPr>
            <a:xfrm>
              <a:off x="2304632" y="1461923"/>
              <a:ext cx="2921370" cy="337741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GPU Core</a:t>
              </a:r>
              <a:endParaRPr lang="ko-KR" alt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화살표: 위쪽/아래쪽 13">
              <a:extLst>
                <a:ext uri="{FF2B5EF4-FFF2-40B4-BE49-F238E27FC236}">
                  <a16:creationId xmlns:a16="http://schemas.microsoft.com/office/drawing/2014/main" id="{89D5E1D4-3ED3-A39E-4FFA-112254AA7C7A}"/>
                </a:ext>
              </a:extLst>
            </p:cNvPr>
            <p:cNvSpPr/>
            <p:nvPr/>
          </p:nvSpPr>
          <p:spPr>
            <a:xfrm>
              <a:off x="3048149" y="2236582"/>
              <a:ext cx="301436" cy="393030"/>
            </a:xfrm>
            <a:prstGeom prst="upDownArrow">
              <a:avLst>
                <a:gd name="adj1" fmla="val 51875"/>
                <a:gd name="adj2" fmla="val 52343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화살표: 위쪽/아래쪽 16">
              <a:extLst>
                <a:ext uri="{FF2B5EF4-FFF2-40B4-BE49-F238E27FC236}">
                  <a16:creationId xmlns:a16="http://schemas.microsoft.com/office/drawing/2014/main" id="{B69157C7-90C1-5C32-65ED-7B0B7F1C0D84}"/>
                </a:ext>
              </a:extLst>
            </p:cNvPr>
            <p:cNvSpPr/>
            <p:nvPr/>
          </p:nvSpPr>
          <p:spPr>
            <a:xfrm>
              <a:off x="4591324" y="2232426"/>
              <a:ext cx="301436" cy="393030"/>
            </a:xfrm>
            <a:prstGeom prst="upDownArrow">
              <a:avLst>
                <a:gd name="adj1" fmla="val 51875"/>
                <a:gd name="adj2" fmla="val 52343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화살표: 위쪽/아래쪽 18">
              <a:extLst>
                <a:ext uri="{FF2B5EF4-FFF2-40B4-BE49-F238E27FC236}">
                  <a16:creationId xmlns:a16="http://schemas.microsoft.com/office/drawing/2014/main" id="{9B173FE3-7C72-D1B0-ADB7-5077014A6955}"/>
                </a:ext>
              </a:extLst>
            </p:cNvPr>
            <p:cNvSpPr/>
            <p:nvPr/>
          </p:nvSpPr>
          <p:spPr>
            <a:xfrm>
              <a:off x="4583890" y="3349398"/>
              <a:ext cx="301436" cy="393030"/>
            </a:xfrm>
            <a:prstGeom prst="upDownArrow">
              <a:avLst>
                <a:gd name="adj1" fmla="val 51875"/>
                <a:gd name="adj2" fmla="val 52343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사각형: 둥근 모서리 35">
              <a:extLst>
                <a:ext uri="{FF2B5EF4-FFF2-40B4-BE49-F238E27FC236}">
                  <a16:creationId xmlns:a16="http://schemas.microsoft.com/office/drawing/2014/main" id="{1A8AE4B3-30CC-C474-EDA3-70ED79AFFEC9}"/>
                </a:ext>
              </a:extLst>
            </p:cNvPr>
            <p:cNvSpPr/>
            <p:nvPr/>
          </p:nvSpPr>
          <p:spPr>
            <a:xfrm>
              <a:off x="2232044" y="3391481"/>
              <a:ext cx="1600181" cy="1666856"/>
            </a:xfrm>
            <a:prstGeom prst="roundRect">
              <a:avLst>
                <a:gd name="adj" fmla="val 6861"/>
              </a:avLst>
            </a:prstGeom>
            <a:solidFill>
              <a:schemeClr val="bg2"/>
            </a:solidFill>
            <a:ln w="28575">
              <a:solidFill>
                <a:schemeClr val="bg2">
                  <a:lumMod val="25000"/>
                </a:schemeClr>
              </a:solidFill>
              <a:prstDash val="sysDash"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사각형: 둥근 모서리 39">
              <a:extLst>
                <a:ext uri="{FF2B5EF4-FFF2-40B4-BE49-F238E27FC236}">
                  <a16:creationId xmlns:a16="http://schemas.microsoft.com/office/drawing/2014/main" id="{17109573-6402-17C4-324B-B135069D8A98}"/>
                </a:ext>
              </a:extLst>
            </p:cNvPr>
            <p:cNvSpPr/>
            <p:nvPr/>
          </p:nvSpPr>
          <p:spPr>
            <a:xfrm>
              <a:off x="2341766" y="3478917"/>
              <a:ext cx="1372415" cy="317005"/>
            </a:xfrm>
            <a:prstGeom prst="roundRect">
              <a:avLst>
                <a:gd name="adj" fmla="val 11281"/>
              </a:avLst>
            </a:prstGeom>
            <a:solidFill>
              <a:schemeClr val="bg1"/>
            </a:solidFill>
            <a:ln w="19050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walker</a:t>
              </a:r>
              <a:endParaRPr lang="ko-KR" altLang="en-US" sz="17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화살표: 위쪽/아래쪽 19">
              <a:extLst>
                <a:ext uri="{FF2B5EF4-FFF2-40B4-BE49-F238E27FC236}">
                  <a16:creationId xmlns:a16="http://schemas.microsoft.com/office/drawing/2014/main" id="{B1ABF831-A12E-052B-3A0D-25AFE90C8556}"/>
                </a:ext>
              </a:extLst>
            </p:cNvPr>
            <p:cNvSpPr/>
            <p:nvPr/>
          </p:nvSpPr>
          <p:spPr>
            <a:xfrm>
              <a:off x="2877255" y="3046687"/>
              <a:ext cx="301436" cy="393030"/>
            </a:xfrm>
            <a:prstGeom prst="upDownArrow">
              <a:avLst>
                <a:gd name="adj1" fmla="val 51875"/>
                <a:gd name="adj2" fmla="val 52343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DF10FD94-65AE-989E-4C9F-E35FC495EB17}"/>
                </a:ext>
              </a:extLst>
            </p:cNvPr>
            <p:cNvSpPr/>
            <p:nvPr/>
          </p:nvSpPr>
          <p:spPr>
            <a:xfrm>
              <a:off x="2343102" y="3858261"/>
              <a:ext cx="1372415" cy="317005"/>
            </a:xfrm>
            <a:prstGeom prst="roundRect">
              <a:avLst>
                <a:gd name="adj" fmla="val 11281"/>
              </a:avLst>
            </a:prstGeom>
            <a:solidFill>
              <a:schemeClr val="bg1"/>
            </a:solidFill>
            <a:ln w="19050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walker</a:t>
              </a:r>
              <a:endParaRPr lang="ko-KR" altLang="en-US" sz="17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DF2999ED-5635-2E1F-A114-2A1C0961B8F0}"/>
                </a:ext>
              </a:extLst>
            </p:cNvPr>
            <p:cNvSpPr/>
            <p:nvPr/>
          </p:nvSpPr>
          <p:spPr>
            <a:xfrm>
              <a:off x="2343101" y="4250305"/>
              <a:ext cx="1372415" cy="317005"/>
            </a:xfrm>
            <a:prstGeom prst="roundRect">
              <a:avLst>
                <a:gd name="adj" fmla="val 11281"/>
              </a:avLst>
            </a:prstGeom>
            <a:solidFill>
              <a:schemeClr val="bg1"/>
            </a:solidFill>
            <a:ln w="19050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walker</a:t>
              </a:r>
              <a:endParaRPr lang="ko-KR" altLang="en-US" sz="17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0ACDA86B-D677-95C5-3D93-5134BAFA9CD6}"/>
                </a:ext>
              </a:extLst>
            </p:cNvPr>
            <p:cNvSpPr/>
            <p:nvPr/>
          </p:nvSpPr>
          <p:spPr>
            <a:xfrm>
              <a:off x="2341766" y="4634403"/>
              <a:ext cx="1372415" cy="317005"/>
            </a:xfrm>
            <a:prstGeom prst="roundRect">
              <a:avLst>
                <a:gd name="adj" fmla="val 11281"/>
              </a:avLst>
            </a:prstGeom>
            <a:solidFill>
              <a:schemeClr val="bg1"/>
            </a:solidFill>
            <a:ln w="19050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walker</a:t>
              </a:r>
              <a:endParaRPr lang="ko-KR" altLang="en-US" sz="17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사각형: 둥근 모서리 28">
              <a:extLst>
                <a:ext uri="{FF2B5EF4-FFF2-40B4-BE49-F238E27FC236}">
                  <a16:creationId xmlns:a16="http://schemas.microsoft.com/office/drawing/2014/main" id="{81F83257-12BC-ECD5-324A-ED5BA9F2764C}"/>
                </a:ext>
              </a:extLst>
            </p:cNvPr>
            <p:cNvSpPr/>
            <p:nvPr/>
          </p:nvSpPr>
          <p:spPr>
            <a:xfrm>
              <a:off x="2436558" y="1827275"/>
              <a:ext cx="1233416" cy="457742"/>
            </a:xfrm>
            <a:prstGeom prst="roundRect">
              <a:avLst>
                <a:gd name="adj" fmla="val 11281"/>
              </a:avLst>
            </a:prstGeom>
            <a:solidFill>
              <a:srgbClr val="D1D4D3"/>
            </a:solidFill>
            <a:ln w="57150">
              <a:solidFill>
                <a:srgbClr val="C00000"/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L1 TLB</a:t>
              </a:r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B1626D36-AFAE-2095-523A-1FB977609EE5}"/>
                </a:ext>
              </a:extLst>
            </p:cNvPr>
            <p:cNvSpPr/>
            <p:nvPr/>
          </p:nvSpPr>
          <p:spPr>
            <a:xfrm>
              <a:off x="2299760" y="2544548"/>
              <a:ext cx="1490621" cy="559729"/>
            </a:xfrm>
            <a:prstGeom prst="roundRect">
              <a:avLst>
                <a:gd name="adj" fmla="val 11281"/>
              </a:avLst>
            </a:prstGeom>
            <a:solidFill>
              <a:schemeClr val="bg1"/>
            </a:solidFill>
            <a:ln w="57150">
              <a:solidFill>
                <a:srgbClr val="C00000"/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Shared </a:t>
              </a:r>
            </a:p>
            <a:p>
              <a:pPr algn="ctr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L2 TLB</a:t>
              </a:r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사각형: 둥근 모서리 31">
              <a:extLst>
                <a:ext uri="{FF2B5EF4-FFF2-40B4-BE49-F238E27FC236}">
                  <a16:creationId xmlns:a16="http://schemas.microsoft.com/office/drawing/2014/main" id="{0BB87BD0-CE41-8B0B-BF1B-D593EC3E619A}"/>
                </a:ext>
              </a:extLst>
            </p:cNvPr>
            <p:cNvSpPr/>
            <p:nvPr/>
          </p:nvSpPr>
          <p:spPr>
            <a:xfrm>
              <a:off x="2227882" y="3404087"/>
              <a:ext cx="1600181" cy="1666856"/>
            </a:xfrm>
            <a:prstGeom prst="roundRect">
              <a:avLst>
                <a:gd name="adj" fmla="val 6861"/>
              </a:avLst>
            </a:prstGeom>
            <a:noFill/>
            <a:ln w="57150">
              <a:solidFill>
                <a:srgbClr val="C00000"/>
              </a:solidFill>
              <a:prstDash val="solid"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487731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그룹 76">
            <a:extLst>
              <a:ext uri="{FF2B5EF4-FFF2-40B4-BE49-F238E27FC236}">
                <a16:creationId xmlns:a16="http://schemas.microsoft.com/office/drawing/2014/main" id="{70ABCC14-2A2C-D275-D2D1-4BFEE6A01BC3}"/>
              </a:ext>
            </a:extLst>
          </p:cNvPr>
          <p:cNvGrpSpPr/>
          <p:nvPr/>
        </p:nvGrpSpPr>
        <p:grpSpPr>
          <a:xfrm>
            <a:off x="779149" y="4276633"/>
            <a:ext cx="2240461" cy="1408886"/>
            <a:chOff x="779149" y="4276633"/>
            <a:chExt cx="2240461" cy="1408886"/>
          </a:xfrm>
        </p:grpSpPr>
        <p:sp>
          <p:nvSpPr>
            <p:cNvPr id="76" name="사각형: 둥근 모서리 75">
              <a:extLst>
                <a:ext uri="{FF2B5EF4-FFF2-40B4-BE49-F238E27FC236}">
                  <a16:creationId xmlns:a16="http://schemas.microsoft.com/office/drawing/2014/main" id="{28505F04-DC3B-77CD-247F-A8DD2F7ADA2A}"/>
                </a:ext>
              </a:extLst>
            </p:cNvPr>
            <p:cNvSpPr/>
            <p:nvPr/>
          </p:nvSpPr>
          <p:spPr>
            <a:xfrm>
              <a:off x="1668503" y="4276633"/>
              <a:ext cx="1351107" cy="1408886"/>
            </a:xfrm>
            <a:prstGeom prst="roundRect">
              <a:avLst>
                <a:gd name="adj" fmla="val 5004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사각형: 둥근 모서리 69">
              <a:extLst>
                <a:ext uri="{FF2B5EF4-FFF2-40B4-BE49-F238E27FC236}">
                  <a16:creationId xmlns:a16="http://schemas.microsoft.com/office/drawing/2014/main" id="{5F4E7F01-8B51-F006-8760-B25EAA392C28}"/>
                </a:ext>
              </a:extLst>
            </p:cNvPr>
            <p:cNvSpPr/>
            <p:nvPr/>
          </p:nvSpPr>
          <p:spPr>
            <a:xfrm>
              <a:off x="779149" y="4423044"/>
              <a:ext cx="1351107" cy="1260256"/>
            </a:xfrm>
            <a:prstGeom prst="roundRect">
              <a:avLst>
                <a:gd name="adj" fmla="val 5004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580A8D08-49F9-FA27-C0FE-66082B27CB29}"/>
              </a:ext>
            </a:extLst>
          </p:cNvPr>
          <p:cNvGrpSpPr/>
          <p:nvPr/>
        </p:nvGrpSpPr>
        <p:grpSpPr>
          <a:xfrm>
            <a:off x="2001480" y="2844617"/>
            <a:ext cx="1695118" cy="2838682"/>
            <a:chOff x="2001480" y="2844617"/>
            <a:chExt cx="1695118" cy="2838682"/>
          </a:xfrm>
        </p:grpSpPr>
        <p:sp>
          <p:nvSpPr>
            <p:cNvPr id="69" name="사각형: 둥근 모서리 68">
              <a:extLst>
                <a:ext uri="{FF2B5EF4-FFF2-40B4-BE49-F238E27FC236}">
                  <a16:creationId xmlns:a16="http://schemas.microsoft.com/office/drawing/2014/main" id="{9C63433F-3A7D-8696-DD4E-A61A3DF3698B}"/>
                </a:ext>
              </a:extLst>
            </p:cNvPr>
            <p:cNvSpPr/>
            <p:nvPr/>
          </p:nvSpPr>
          <p:spPr>
            <a:xfrm>
              <a:off x="2993496" y="3890433"/>
              <a:ext cx="703102" cy="1792866"/>
            </a:xfrm>
            <a:prstGeom prst="roundRect">
              <a:avLst>
                <a:gd name="adj" fmla="val 5004"/>
              </a:avLst>
            </a:prstGeom>
            <a:solidFill>
              <a:schemeClr val="tx2">
                <a:lumMod val="10000"/>
                <a:lumOff val="90000"/>
              </a:schemeClr>
            </a:solidFill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사각형: 둥근 모서리 66">
              <a:extLst>
                <a:ext uri="{FF2B5EF4-FFF2-40B4-BE49-F238E27FC236}">
                  <a16:creationId xmlns:a16="http://schemas.microsoft.com/office/drawing/2014/main" id="{147F00E3-6954-6A5C-1C7D-2DE8A19BE36E}"/>
                </a:ext>
              </a:extLst>
            </p:cNvPr>
            <p:cNvSpPr/>
            <p:nvPr/>
          </p:nvSpPr>
          <p:spPr>
            <a:xfrm>
              <a:off x="2001480" y="2844617"/>
              <a:ext cx="1695118" cy="1331432"/>
            </a:xfrm>
            <a:prstGeom prst="roundRect">
              <a:avLst>
                <a:gd name="adj" fmla="val 5004"/>
              </a:avLst>
            </a:prstGeom>
            <a:solidFill>
              <a:schemeClr val="tx2">
                <a:lumMod val="10000"/>
                <a:lumOff val="90000"/>
              </a:schemeClr>
            </a:solidFill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A8D368-B591-2BE5-3C26-5AA99C80C97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CAVA: 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In-</a:t>
            </a:r>
            <a:r>
              <a:rPr lang="en-US" altLang="ko-KR" sz="4000" b="1" u="sng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Ca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che </a:t>
            </a:r>
            <a:r>
              <a:rPr lang="en-US" altLang="ko-KR" sz="4000" b="1" u="sng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Va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lidation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8C17D48-B603-6E35-74EF-39671ACCA989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3F5EF6B5-2E89-5B43-3FDD-1184DEB79B5A}"/>
              </a:ext>
            </a:extLst>
          </p:cNvPr>
          <p:cNvSpPr/>
          <p:nvPr/>
        </p:nvSpPr>
        <p:spPr>
          <a:xfrm>
            <a:off x="713740" y="2009127"/>
            <a:ext cx="3035300" cy="3730453"/>
          </a:xfrm>
          <a:prstGeom prst="roundRect">
            <a:avLst>
              <a:gd name="adj" fmla="val 2324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92EF5F8B-1B36-9349-00CE-A89C85A25C83}"/>
              </a:ext>
            </a:extLst>
          </p:cNvPr>
          <p:cNvCxnSpPr>
            <a:cxnSpLocks/>
          </p:cNvCxnSpPr>
          <p:nvPr/>
        </p:nvCxnSpPr>
        <p:spPr>
          <a:xfrm>
            <a:off x="2174246" y="2371807"/>
            <a:ext cx="0" cy="3039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B346CDAD-FF01-97EA-A502-3AE69ED652E7}"/>
              </a:ext>
            </a:extLst>
          </p:cNvPr>
          <p:cNvCxnSpPr>
            <a:cxnSpLocks/>
          </p:cNvCxnSpPr>
          <p:nvPr/>
        </p:nvCxnSpPr>
        <p:spPr>
          <a:xfrm>
            <a:off x="1392708" y="2668542"/>
            <a:ext cx="16155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797D68F1-2134-4AFD-E04E-7D433EA0F618}"/>
              </a:ext>
            </a:extLst>
          </p:cNvPr>
          <p:cNvCxnSpPr>
            <a:cxnSpLocks/>
          </p:cNvCxnSpPr>
          <p:nvPr/>
        </p:nvCxnSpPr>
        <p:spPr>
          <a:xfrm>
            <a:off x="1401173" y="2665327"/>
            <a:ext cx="0" cy="303939"/>
          </a:xfrm>
          <a:prstGeom prst="line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EDE6B57B-578A-121B-760C-9C0CE1C339FD}"/>
              </a:ext>
            </a:extLst>
          </p:cNvPr>
          <p:cNvCxnSpPr>
            <a:cxnSpLocks/>
          </p:cNvCxnSpPr>
          <p:nvPr/>
        </p:nvCxnSpPr>
        <p:spPr>
          <a:xfrm>
            <a:off x="3000583" y="2671348"/>
            <a:ext cx="0" cy="303939"/>
          </a:xfrm>
          <a:prstGeom prst="line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DEF73FC6-2C59-399B-D4C1-F069426C0AD7}"/>
              </a:ext>
            </a:extLst>
          </p:cNvPr>
          <p:cNvSpPr/>
          <p:nvPr/>
        </p:nvSpPr>
        <p:spPr>
          <a:xfrm>
            <a:off x="1376889" y="2153810"/>
            <a:ext cx="1631325" cy="378854"/>
          </a:xfrm>
          <a:prstGeom prst="roundRect">
            <a:avLst>
              <a:gd name="adj" fmla="val 0"/>
            </a:avLst>
          </a:prstGeom>
          <a:solidFill>
            <a:srgbClr val="FDE745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 Request</a:t>
            </a:r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943841EA-A59F-E889-6517-0FACE13895C9}"/>
              </a:ext>
            </a:extLst>
          </p:cNvPr>
          <p:cNvSpPr/>
          <p:nvPr/>
        </p:nvSpPr>
        <p:spPr>
          <a:xfrm>
            <a:off x="825320" y="2975287"/>
            <a:ext cx="1179722" cy="346165"/>
          </a:xfrm>
          <a:prstGeom prst="roundRect">
            <a:avLst>
              <a:gd name="adj" fmla="val 11281"/>
            </a:avLst>
          </a:prstGeom>
          <a:solidFill>
            <a:srgbClr val="D1D4D3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L1 TLB</a:t>
            </a:r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A0E33372-CB19-2520-BE63-6BC4E8FFC705}"/>
              </a:ext>
            </a:extLst>
          </p:cNvPr>
          <p:cNvCxnSpPr>
            <a:cxnSpLocks/>
          </p:cNvCxnSpPr>
          <p:nvPr/>
        </p:nvCxnSpPr>
        <p:spPr>
          <a:xfrm>
            <a:off x="1410663" y="3329881"/>
            <a:ext cx="0" cy="239259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1C58F807-87EC-86F3-D319-4052AA573B09}"/>
              </a:ext>
            </a:extLst>
          </p:cNvPr>
          <p:cNvSpPr/>
          <p:nvPr/>
        </p:nvSpPr>
        <p:spPr>
          <a:xfrm>
            <a:off x="2353317" y="2966844"/>
            <a:ext cx="1272954" cy="864383"/>
          </a:xfrm>
          <a:prstGeom prst="roundRect">
            <a:avLst>
              <a:gd name="adj" fmla="val 0"/>
            </a:avLst>
          </a:prstGeom>
          <a:solidFill>
            <a:srgbClr val="D1D4D3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L1 Cache</a:t>
            </a:r>
          </a:p>
        </p:txBody>
      </p:sp>
      <p:sp>
        <p:nvSpPr>
          <p:cNvPr id="45" name="폭발: 14pt 44">
            <a:extLst>
              <a:ext uri="{FF2B5EF4-FFF2-40B4-BE49-F238E27FC236}">
                <a16:creationId xmlns:a16="http://schemas.microsoft.com/office/drawing/2014/main" id="{65ED78C7-6563-815F-E8F5-2C0065160E20}"/>
              </a:ext>
            </a:extLst>
          </p:cNvPr>
          <p:cNvSpPr/>
          <p:nvPr/>
        </p:nvSpPr>
        <p:spPr>
          <a:xfrm>
            <a:off x="128219" y="2719860"/>
            <a:ext cx="1087964" cy="509985"/>
          </a:xfrm>
          <a:prstGeom prst="irregularSeal2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Miss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50F4FF81-8F45-0A8F-4CE7-4AB43CF0F86A}"/>
              </a:ext>
            </a:extLst>
          </p:cNvPr>
          <p:cNvSpPr/>
          <p:nvPr/>
        </p:nvSpPr>
        <p:spPr>
          <a:xfrm>
            <a:off x="837117" y="3576330"/>
            <a:ext cx="1167925" cy="821020"/>
          </a:xfrm>
          <a:prstGeom prst="roundRect">
            <a:avLst>
              <a:gd name="adj" fmla="val 11281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060C6D45-E0A0-F565-1893-AA24E57026E9}"/>
              </a:ext>
            </a:extLst>
          </p:cNvPr>
          <p:cNvSpPr/>
          <p:nvPr/>
        </p:nvSpPr>
        <p:spPr>
          <a:xfrm>
            <a:off x="837117" y="3575546"/>
            <a:ext cx="1167925" cy="364529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CAST</a:t>
            </a:r>
          </a:p>
        </p:txBody>
      </p: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69A985EC-71C3-3D37-AC99-70C5E1BFEA26}"/>
              </a:ext>
            </a:extLst>
          </p:cNvPr>
          <p:cNvSpPr/>
          <p:nvPr/>
        </p:nvSpPr>
        <p:spPr>
          <a:xfrm>
            <a:off x="940984" y="3939386"/>
            <a:ext cx="942791" cy="346165"/>
          </a:xfrm>
          <a:prstGeom prst="roundRect">
            <a:avLst>
              <a:gd name="adj" fmla="val 5778"/>
            </a:avLst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</a:t>
            </a:r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9A88E6F1-4274-2DF2-3286-C9352CC18AA1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>
          <a:xfrm flipV="1">
            <a:off x="2019379" y="4344918"/>
            <a:ext cx="336478" cy="1076026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716979AD-EB7C-76AF-6E7B-46760C9609D6}"/>
              </a:ext>
            </a:extLst>
          </p:cNvPr>
          <p:cNvGrpSpPr/>
          <p:nvPr/>
        </p:nvGrpSpPr>
        <p:grpSpPr>
          <a:xfrm>
            <a:off x="827856" y="4397350"/>
            <a:ext cx="1191523" cy="1196676"/>
            <a:chOff x="827856" y="4397350"/>
            <a:chExt cx="1191523" cy="1196676"/>
          </a:xfrm>
        </p:grpSpPr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C7A986F0-5D4F-859B-1829-B68B7AA5014B}"/>
                </a:ext>
              </a:extLst>
            </p:cNvPr>
            <p:cNvSpPr/>
            <p:nvPr/>
          </p:nvSpPr>
          <p:spPr>
            <a:xfrm>
              <a:off x="827856" y="4646270"/>
              <a:ext cx="1179723" cy="346165"/>
            </a:xfrm>
            <a:prstGeom prst="roundRect">
              <a:avLst>
                <a:gd name="adj" fmla="val 11281"/>
              </a:avLst>
            </a:prstGeom>
            <a:solidFill>
              <a:schemeClr val="bg1"/>
            </a:solidFill>
            <a:ln w="19050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L2 TLB</a:t>
              </a:r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4F6DFB74-1F8B-C495-978E-873042687609}"/>
                </a:ext>
              </a:extLst>
            </p:cNvPr>
            <p:cNvSpPr/>
            <p:nvPr/>
          </p:nvSpPr>
          <p:spPr>
            <a:xfrm>
              <a:off x="839657" y="5247862"/>
              <a:ext cx="1179722" cy="346164"/>
            </a:xfrm>
            <a:prstGeom prst="roundRect">
              <a:avLst>
                <a:gd name="adj" fmla="val 11281"/>
              </a:avLst>
            </a:prstGeom>
            <a:solidFill>
              <a:schemeClr val="bg1"/>
            </a:solidFill>
            <a:ln w="19050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pc="-15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Walker</a:t>
              </a:r>
              <a:endParaRPr lang="ko-KR" altLang="en-US" spc="-15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915CCACE-D18D-0575-4C5C-15D22F55ACEB}"/>
                </a:ext>
              </a:extLst>
            </p:cNvPr>
            <p:cNvCxnSpPr>
              <a:cxnSpLocks/>
            </p:cNvCxnSpPr>
            <p:nvPr/>
          </p:nvCxnSpPr>
          <p:spPr>
            <a:xfrm>
              <a:off x="1413203" y="4397350"/>
              <a:ext cx="0" cy="239259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39555B4C-1AC9-4F78-422D-19370AC69749}"/>
                </a:ext>
              </a:extLst>
            </p:cNvPr>
            <p:cNvCxnSpPr>
              <a:cxnSpLocks/>
            </p:cNvCxnSpPr>
            <p:nvPr/>
          </p:nvCxnSpPr>
          <p:spPr>
            <a:xfrm>
              <a:off x="1413203" y="4992435"/>
              <a:ext cx="0" cy="239259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A5F52C98-6C64-A445-68BB-5C9731673A30}"/>
              </a:ext>
            </a:extLst>
          </p:cNvPr>
          <p:cNvCxnSpPr>
            <a:cxnSpLocks/>
          </p:cNvCxnSpPr>
          <p:nvPr/>
        </p:nvCxnSpPr>
        <p:spPr>
          <a:xfrm>
            <a:off x="2767897" y="4513788"/>
            <a:ext cx="0" cy="344515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BD35FECA-45F8-DE01-FB34-2DAD42E0111E}"/>
              </a:ext>
            </a:extLst>
          </p:cNvPr>
          <p:cNvCxnSpPr>
            <a:cxnSpLocks/>
            <a:stCxn id="49" idx="3"/>
            <a:endCxn id="44" idx="1"/>
          </p:cNvCxnSpPr>
          <p:nvPr/>
        </p:nvCxnSpPr>
        <p:spPr>
          <a:xfrm flipV="1">
            <a:off x="2005042" y="3399036"/>
            <a:ext cx="348275" cy="587804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oli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259967BB-3C5C-BB12-7203-8FDADA469F05}"/>
              </a:ext>
            </a:extLst>
          </p:cNvPr>
          <p:cNvGrpSpPr/>
          <p:nvPr/>
        </p:nvGrpSpPr>
        <p:grpSpPr>
          <a:xfrm>
            <a:off x="2355856" y="3831227"/>
            <a:ext cx="1272955" cy="1761410"/>
            <a:chOff x="2355856" y="3831227"/>
            <a:chExt cx="1272955" cy="1761410"/>
          </a:xfrm>
        </p:grpSpPr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B7E3B78B-446C-D3B6-36AC-97442875D557}"/>
                </a:ext>
              </a:extLst>
            </p:cNvPr>
            <p:cNvSpPr/>
            <p:nvPr/>
          </p:nvSpPr>
          <p:spPr>
            <a:xfrm>
              <a:off x="2355857" y="4176048"/>
              <a:ext cx="1272954" cy="33774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L2 Cache</a:t>
              </a:r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1A979721-A763-D6DC-0922-37E55461494F}"/>
                </a:ext>
              </a:extLst>
            </p:cNvPr>
            <p:cNvSpPr/>
            <p:nvPr/>
          </p:nvSpPr>
          <p:spPr>
            <a:xfrm>
              <a:off x="2355856" y="4858303"/>
              <a:ext cx="1272953" cy="734334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GPU Main Memory</a:t>
              </a:r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59B9C6B9-EF1B-3A41-E1BB-AA1662B5DC31}"/>
                </a:ext>
              </a:extLst>
            </p:cNvPr>
            <p:cNvCxnSpPr>
              <a:cxnSpLocks/>
            </p:cNvCxnSpPr>
            <p:nvPr/>
          </p:nvCxnSpPr>
          <p:spPr>
            <a:xfrm>
              <a:off x="3185706" y="4520232"/>
              <a:ext cx="0" cy="338071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  <a:prstDash val="soli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C3631814-FB2B-66BD-6052-E7F16DC671A1}"/>
                </a:ext>
              </a:extLst>
            </p:cNvPr>
            <p:cNvCxnSpPr>
              <a:cxnSpLocks/>
              <a:stCxn id="44" idx="2"/>
              <a:endCxn id="18" idx="0"/>
            </p:cNvCxnSpPr>
            <p:nvPr/>
          </p:nvCxnSpPr>
          <p:spPr>
            <a:xfrm>
              <a:off x="2989794" y="3831227"/>
              <a:ext cx="2540" cy="344821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  <a:prstDash val="soli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사각형: 둥근 모서리 57">
            <a:extLst>
              <a:ext uri="{FF2B5EF4-FFF2-40B4-BE49-F238E27FC236}">
                <a16:creationId xmlns:a16="http://schemas.microsoft.com/office/drawing/2014/main" id="{A33E76DC-0581-D311-E324-31240954A4E6}"/>
              </a:ext>
            </a:extLst>
          </p:cNvPr>
          <p:cNvSpPr/>
          <p:nvPr/>
        </p:nvSpPr>
        <p:spPr>
          <a:xfrm>
            <a:off x="5464133" y="-862700"/>
            <a:ext cx="1983993" cy="355147"/>
          </a:xfrm>
          <a:prstGeom prst="roundRect">
            <a:avLst>
              <a:gd name="adj" fmla="val 22171"/>
            </a:avLst>
          </a:prstGeom>
          <a:solidFill>
            <a:schemeClr val="accent2">
              <a:lumMod val="50000"/>
            </a:schemeClr>
          </a:solidFill>
          <a:ln w="28575">
            <a:noFill/>
            <a:prstDash val="sysDash"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Saved (</a:t>
            </a:r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➊ + </a:t>
            </a:r>
            <a:r>
              <a:rPr lang="en-US" altLang="ko-KR" sz="2000" dirty="0">
                <a:solidFill>
                  <a:schemeClr val="bg1"/>
                </a:solidFill>
                <a:latin typeface="Abadi" panose="020F0502020204030204" pitchFamily="34" charset="0"/>
                <a:ea typeface="함초롬바탕" panose="02030604000101010101" pitchFamily="18" charset="-127"/>
                <a:cs typeface="함초롬바탕" panose="02030604000101010101" pitchFamily="18" charset="-127"/>
              </a:rPr>
              <a:t>➋</a:t>
            </a:r>
            <a:r>
              <a:rPr lang="en-US" altLang="ko-K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ko-KR" altLang="en-U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EC5BD7ED-EE5B-431A-5973-FEFE77BE9609}"/>
              </a:ext>
            </a:extLst>
          </p:cNvPr>
          <p:cNvGrpSpPr/>
          <p:nvPr/>
        </p:nvGrpSpPr>
        <p:grpSpPr>
          <a:xfrm>
            <a:off x="1779251" y="2371807"/>
            <a:ext cx="8647449" cy="1852004"/>
            <a:chOff x="1779251" y="2371807"/>
            <a:chExt cx="8647449" cy="1852004"/>
          </a:xfrm>
        </p:grpSpPr>
        <p:sp>
          <p:nvSpPr>
            <p:cNvPr id="57" name="사각형: 둥근 모서리 56">
              <a:extLst>
                <a:ext uri="{FF2B5EF4-FFF2-40B4-BE49-F238E27FC236}">
                  <a16:creationId xmlns:a16="http://schemas.microsoft.com/office/drawing/2014/main" id="{F5026148-2131-CC6D-56FA-7F11893BA38A}"/>
                </a:ext>
              </a:extLst>
            </p:cNvPr>
            <p:cNvSpPr/>
            <p:nvPr/>
          </p:nvSpPr>
          <p:spPr>
            <a:xfrm>
              <a:off x="4654720" y="2371807"/>
              <a:ext cx="5771980" cy="592157"/>
            </a:xfrm>
            <a:prstGeom prst="roundRect">
              <a:avLst>
                <a:gd name="adj" fmla="val 22171"/>
              </a:avLst>
            </a:prstGeom>
            <a:solidFill>
              <a:srgbClr val="FAF8DF"/>
            </a:solidFill>
            <a:ln w="38100">
              <a:solidFill>
                <a:schemeClr val="tx1"/>
              </a:solidFill>
              <a:prstDash val="solid"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➊</a:t>
              </a:r>
              <a:r>
                <a:rPr lang="en-US" altLang="ko-KR" sz="20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 </a:t>
              </a:r>
              <a:r>
                <a:rPr lang="en-US" altLang="ko-KR" sz="2200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Speculation with CAST</a:t>
              </a:r>
            </a:p>
          </p:txBody>
        </p:sp>
        <p:sp>
          <p:nvSpPr>
            <p:cNvPr id="60" name="사각형: 둥근 모서리 59">
              <a:extLst>
                <a:ext uri="{FF2B5EF4-FFF2-40B4-BE49-F238E27FC236}">
                  <a16:creationId xmlns:a16="http://schemas.microsoft.com/office/drawing/2014/main" id="{6EB54474-A9CE-F417-4817-CD96353FF553}"/>
                </a:ext>
              </a:extLst>
            </p:cNvPr>
            <p:cNvSpPr/>
            <p:nvPr/>
          </p:nvSpPr>
          <p:spPr>
            <a:xfrm>
              <a:off x="1779251" y="3801893"/>
              <a:ext cx="465920" cy="421918"/>
            </a:xfrm>
            <a:prstGeom prst="roundRect">
              <a:avLst>
                <a:gd name="adj" fmla="val 22171"/>
              </a:avLst>
            </a:prstGeom>
            <a:solidFill>
              <a:schemeClr val="tx1"/>
            </a:solidFill>
            <a:ln w="28575">
              <a:noFill/>
              <a:prstDash val="sysDash"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Abadi" panose="020F0502020204030204" pitchFamily="34" charset="0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➊</a:t>
              </a:r>
              <a:endParaRPr lang="ko-KR" alt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1" name="직선 연결선 60">
              <a:extLst>
                <a:ext uri="{FF2B5EF4-FFF2-40B4-BE49-F238E27FC236}">
                  <a16:creationId xmlns:a16="http://schemas.microsoft.com/office/drawing/2014/main" id="{0EBA4D23-43A7-EB57-094D-0D5FA76ACDF5}"/>
                </a:ext>
              </a:extLst>
            </p:cNvPr>
            <p:cNvCxnSpPr>
              <a:cxnSpLocks/>
              <a:stCxn id="57" idx="1"/>
              <a:endCxn id="60" idx="3"/>
            </p:cNvCxnSpPr>
            <p:nvPr/>
          </p:nvCxnSpPr>
          <p:spPr>
            <a:xfrm flipH="1">
              <a:off x="2245171" y="2667886"/>
              <a:ext cx="2409549" cy="1344966"/>
            </a:xfrm>
            <a:prstGeom prst="line">
              <a:avLst/>
            </a:prstGeom>
            <a:ln w="38100">
              <a:solidFill>
                <a:schemeClr val="bg2">
                  <a:lumMod val="10000"/>
                  <a:alpha val="2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2E4AC76F-D96E-C7F2-64C7-15822DD8897C}"/>
              </a:ext>
            </a:extLst>
          </p:cNvPr>
          <p:cNvGrpSpPr/>
          <p:nvPr/>
        </p:nvGrpSpPr>
        <p:grpSpPr>
          <a:xfrm>
            <a:off x="1861808" y="4655705"/>
            <a:ext cx="8567430" cy="1302810"/>
            <a:chOff x="1861808" y="4655705"/>
            <a:chExt cx="8567430" cy="130281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9" name="사각형: 둥근 모서리 58">
              <a:extLst>
                <a:ext uri="{FF2B5EF4-FFF2-40B4-BE49-F238E27FC236}">
                  <a16:creationId xmlns:a16="http://schemas.microsoft.com/office/drawing/2014/main" id="{E8E30466-84FE-BE54-8F61-6EB940F45C97}"/>
                </a:ext>
              </a:extLst>
            </p:cNvPr>
            <p:cNvSpPr/>
            <p:nvPr/>
          </p:nvSpPr>
          <p:spPr>
            <a:xfrm>
              <a:off x="4654720" y="4655705"/>
              <a:ext cx="5774518" cy="592157"/>
            </a:xfrm>
            <a:prstGeom prst="roundRect">
              <a:avLst>
                <a:gd name="adj" fmla="val 22171"/>
              </a:avLst>
            </a:prstGeom>
            <a:grpFill/>
            <a:ln w="38100">
              <a:solidFill>
                <a:schemeClr val="accent2">
                  <a:lumMod val="50000"/>
                </a:schemeClr>
              </a:solidFill>
              <a:prstDash val="solid"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 </a:t>
              </a:r>
              <a:r>
                <a:rPr lang="en-US" altLang="ko-KR" sz="22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➌</a:t>
              </a:r>
              <a:r>
                <a:rPr lang="en-US" altLang="ko-KR" sz="20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  </a:t>
              </a:r>
              <a:r>
                <a:rPr lang="en-US" altLang="ko-KR" sz="2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Address translation in the background</a:t>
              </a:r>
              <a:endParaRPr lang="ko-KR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사각형: 둥근 모서리 63">
              <a:extLst>
                <a:ext uri="{FF2B5EF4-FFF2-40B4-BE49-F238E27FC236}">
                  <a16:creationId xmlns:a16="http://schemas.microsoft.com/office/drawing/2014/main" id="{FD7A6F05-3A83-12F8-86DC-E9A0B09BE131}"/>
                </a:ext>
              </a:extLst>
            </p:cNvPr>
            <p:cNvSpPr/>
            <p:nvPr/>
          </p:nvSpPr>
          <p:spPr>
            <a:xfrm>
              <a:off x="1861808" y="5523451"/>
              <a:ext cx="435373" cy="435064"/>
            </a:xfrm>
            <a:prstGeom prst="roundRect">
              <a:avLst>
                <a:gd name="adj" fmla="val 22171"/>
              </a:avLst>
            </a:prstGeom>
            <a:solidFill>
              <a:srgbClr val="863810"/>
            </a:solidFill>
            <a:ln w="28575">
              <a:noFill/>
              <a:prstDash val="sysDash"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➌</a:t>
              </a:r>
              <a:endParaRPr lang="ko-KR" alt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5" name="직선 연결선 64">
              <a:extLst>
                <a:ext uri="{FF2B5EF4-FFF2-40B4-BE49-F238E27FC236}">
                  <a16:creationId xmlns:a16="http://schemas.microsoft.com/office/drawing/2014/main" id="{94DA31F5-4EBA-1691-4C6D-061A394E0CCC}"/>
                </a:ext>
              </a:extLst>
            </p:cNvPr>
            <p:cNvCxnSpPr>
              <a:cxnSpLocks/>
              <a:stCxn id="59" idx="1"/>
              <a:endCxn id="64" idx="3"/>
            </p:cNvCxnSpPr>
            <p:nvPr/>
          </p:nvCxnSpPr>
          <p:spPr>
            <a:xfrm flipH="1">
              <a:off x="2297181" y="4951784"/>
              <a:ext cx="2357539" cy="789199"/>
            </a:xfrm>
            <a:prstGeom prst="line">
              <a:avLst/>
            </a:prstGeom>
            <a:grpFill/>
            <a:ln w="38100">
              <a:solidFill>
                <a:schemeClr val="bg2">
                  <a:lumMod val="10000"/>
                  <a:alpha val="2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A37D773-250E-FF5B-ACE9-D3907B27C7D1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FB296364-ECDD-66F5-74D5-E0D534BBFBD1}"/>
              </a:ext>
            </a:extLst>
          </p:cNvPr>
          <p:cNvGrpSpPr/>
          <p:nvPr/>
        </p:nvGrpSpPr>
        <p:grpSpPr>
          <a:xfrm>
            <a:off x="3331826" y="3474811"/>
            <a:ext cx="7094874" cy="1562333"/>
            <a:chOff x="3331826" y="3474811"/>
            <a:chExt cx="7094874" cy="1562333"/>
          </a:xfrm>
          <a:solidFill>
            <a:schemeClr val="tx2">
              <a:lumMod val="10000"/>
              <a:lumOff val="90000"/>
            </a:schemeClr>
          </a:solidFill>
        </p:grpSpPr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id="{6CD47B55-E46B-8FB3-4897-7AAE5A5D42F3}"/>
                </a:ext>
              </a:extLst>
            </p:cNvPr>
            <p:cNvSpPr/>
            <p:nvPr/>
          </p:nvSpPr>
          <p:spPr>
            <a:xfrm>
              <a:off x="3331826" y="4615226"/>
              <a:ext cx="465920" cy="421918"/>
            </a:xfrm>
            <a:prstGeom prst="roundRect">
              <a:avLst>
                <a:gd name="adj" fmla="val 22171"/>
              </a:avLst>
            </a:prstGeom>
            <a:solidFill>
              <a:srgbClr val="084F6A"/>
            </a:solidFill>
            <a:ln w="28575">
              <a:noFill/>
              <a:prstDash val="sysDash"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Abadi" panose="020F0502020204030204" pitchFamily="34" charset="0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➋</a:t>
              </a:r>
              <a:endParaRPr lang="ko-KR" alt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6" name="직선 연결선 45">
              <a:extLst>
                <a:ext uri="{FF2B5EF4-FFF2-40B4-BE49-F238E27FC236}">
                  <a16:creationId xmlns:a16="http://schemas.microsoft.com/office/drawing/2014/main" id="{180E1EDE-7F89-0223-64FB-20257092B8EC}"/>
                </a:ext>
              </a:extLst>
            </p:cNvPr>
            <p:cNvCxnSpPr>
              <a:cxnSpLocks/>
              <a:stCxn id="48" idx="1"/>
              <a:endCxn id="39" idx="3"/>
            </p:cNvCxnSpPr>
            <p:nvPr/>
          </p:nvCxnSpPr>
          <p:spPr>
            <a:xfrm flipH="1">
              <a:off x="3797746" y="3770890"/>
              <a:ext cx="856974" cy="1055295"/>
            </a:xfrm>
            <a:prstGeom prst="line">
              <a:avLst/>
            </a:prstGeom>
            <a:grpFill/>
            <a:ln w="38100">
              <a:solidFill>
                <a:schemeClr val="bg2">
                  <a:lumMod val="10000"/>
                  <a:alpha val="2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사각형: 둥근 모서리 47">
              <a:extLst>
                <a:ext uri="{FF2B5EF4-FFF2-40B4-BE49-F238E27FC236}">
                  <a16:creationId xmlns:a16="http://schemas.microsoft.com/office/drawing/2014/main" id="{FF8FE810-4009-C3D7-01F7-2DC0B20A307B}"/>
                </a:ext>
              </a:extLst>
            </p:cNvPr>
            <p:cNvSpPr/>
            <p:nvPr/>
          </p:nvSpPr>
          <p:spPr>
            <a:xfrm>
              <a:off x="4654720" y="3474811"/>
              <a:ext cx="5771980" cy="592157"/>
            </a:xfrm>
            <a:prstGeom prst="roundRect">
              <a:avLst>
                <a:gd name="adj" fmla="val 22171"/>
              </a:avLst>
            </a:prstGeom>
            <a:grpFill/>
            <a:ln w="38100">
              <a:solidFill>
                <a:schemeClr val="accent1">
                  <a:lumMod val="50000"/>
                </a:schemeClr>
              </a:solidFill>
              <a:prstDash val="solid"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➋</a:t>
              </a:r>
              <a:r>
                <a:rPr lang="en-US" altLang="ko-KR" sz="2000" dirty="0">
                  <a:solidFill>
                    <a:schemeClr val="tx1"/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 </a:t>
              </a:r>
              <a:r>
                <a:rPr lang="en-US" altLang="ko-KR" sz="2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 fetched from the speculated address</a:t>
              </a:r>
              <a:endParaRPr lang="en-US" altLang="ko-KR" sz="22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955573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2D60D-4EFD-16D5-D768-64D47E7BF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그룹 105">
            <a:extLst>
              <a:ext uri="{FF2B5EF4-FFF2-40B4-BE49-F238E27FC236}">
                <a16:creationId xmlns:a16="http://schemas.microsoft.com/office/drawing/2014/main" id="{365AB90D-F1EA-A218-9926-439A09366239}"/>
              </a:ext>
            </a:extLst>
          </p:cNvPr>
          <p:cNvGrpSpPr/>
          <p:nvPr/>
        </p:nvGrpSpPr>
        <p:grpSpPr>
          <a:xfrm>
            <a:off x="779149" y="4276633"/>
            <a:ext cx="2240461" cy="1408886"/>
            <a:chOff x="779149" y="4276633"/>
            <a:chExt cx="2240461" cy="1408886"/>
          </a:xfrm>
        </p:grpSpPr>
        <p:sp>
          <p:nvSpPr>
            <p:cNvPr id="107" name="사각형: 둥근 모서리 106">
              <a:extLst>
                <a:ext uri="{FF2B5EF4-FFF2-40B4-BE49-F238E27FC236}">
                  <a16:creationId xmlns:a16="http://schemas.microsoft.com/office/drawing/2014/main" id="{091AD878-07C5-4FA2-66A1-A63346B0B91B}"/>
                </a:ext>
              </a:extLst>
            </p:cNvPr>
            <p:cNvSpPr/>
            <p:nvPr/>
          </p:nvSpPr>
          <p:spPr>
            <a:xfrm>
              <a:off x="1668503" y="4276633"/>
              <a:ext cx="1351107" cy="1408886"/>
            </a:xfrm>
            <a:prstGeom prst="roundRect">
              <a:avLst>
                <a:gd name="adj" fmla="val 5004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사각형: 둥근 모서리 107">
              <a:extLst>
                <a:ext uri="{FF2B5EF4-FFF2-40B4-BE49-F238E27FC236}">
                  <a16:creationId xmlns:a16="http://schemas.microsoft.com/office/drawing/2014/main" id="{7E1F57AB-2E86-65C8-A54F-E40B7B8CD3F4}"/>
                </a:ext>
              </a:extLst>
            </p:cNvPr>
            <p:cNvSpPr/>
            <p:nvPr/>
          </p:nvSpPr>
          <p:spPr>
            <a:xfrm>
              <a:off x="779149" y="4423044"/>
              <a:ext cx="1351107" cy="1260256"/>
            </a:xfrm>
            <a:prstGeom prst="roundRect">
              <a:avLst>
                <a:gd name="adj" fmla="val 5004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313864CF-67BF-5DCB-60FE-15EBA0D08B39}"/>
              </a:ext>
            </a:extLst>
          </p:cNvPr>
          <p:cNvGrpSpPr/>
          <p:nvPr/>
        </p:nvGrpSpPr>
        <p:grpSpPr>
          <a:xfrm>
            <a:off x="2001480" y="2844617"/>
            <a:ext cx="1695118" cy="2838682"/>
            <a:chOff x="2001480" y="2844617"/>
            <a:chExt cx="1695118" cy="2838682"/>
          </a:xfrm>
        </p:grpSpPr>
        <p:sp>
          <p:nvSpPr>
            <p:cNvPr id="110" name="사각형: 둥근 모서리 109">
              <a:extLst>
                <a:ext uri="{FF2B5EF4-FFF2-40B4-BE49-F238E27FC236}">
                  <a16:creationId xmlns:a16="http://schemas.microsoft.com/office/drawing/2014/main" id="{153134DE-1EC7-2EE1-D2EB-E9EC68E14262}"/>
                </a:ext>
              </a:extLst>
            </p:cNvPr>
            <p:cNvSpPr/>
            <p:nvPr/>
          </p:nvSpPr>
          <p:spPr>
            <a:xfrm>
              <a:off x="2993496" y="3890433"/>
              <a:ext cx="703102" cy="1792866"/>
            </a:xfrm>
            <a:prstGeom prst="roundRect">
              <a:avLst>
                <a:gd name="adj" fmla="val 5004"/>
              </a:avLst>
            </a:prstGeom>
            <a:solidFill>
              <a:schemeClr val="tx2">
                <a:lumMod val="10000"/>
                <a:lumOff val="90000"/>
              </a:schemeClr>
            </a:solidFill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사각형: 둥근 모서리 110">
              <a:extLst>
                <a:ext uri="{FF2B5EF4-FFF2-40B4-BE49-F238E27FC236}">
                  <a16:creationId xmlns:a16="http://schemas.microsoft.com/office/drawing/2014/main" id="{FE68FC8F-D35B-6154-CA63-F7D103268AD7}"/>
                </a:ext>
              </a:extLst>
            </p:cNvPr>
            <p:cNvSpPr/>
            <p:nvPr/>
          </p:nvSpPr>
          <p:spPr>
            <a:xfrm>
              <a:off x="2001480" y="2844617"/>
              <a:ext cx="1695118" cy="1331432"/>
            </a:xfrm>
            <a:prstGeom prst="roundRect">
              <a:avLst>
                <a:gd name="adj" fmla="val 5004"/>
              </a:avLst>
            </a:prstGeom>
            <a:solidFill>
              <a:schemeClr val="tx2">
                <a:lumMod val="10000"/>
                <a:lumOff val="90000"/>
              </a:schemeClr>
            </a:solidFill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6A4578C-5722-D4C9-EB02-91A8303EA597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CAVA: 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In-</a:t>
            </a:r>
            <a:r>
              <a:rPr lang="en-US" altLang="ko-KR" sz="4000" b="1" u="sng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Ca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che </a:t>
            </a:r>
            <a:r>
              <a:rPr lang="en-US" altLang="ko-KR" sz="4000" b="1" u="sng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Va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lidation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516BEC1-E3ED-D73B-92C3-31AC5A0C1E1B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530C8FA3-48CE-F60B-C155-3A52694149C4}"/>
              </a:ext>
            </a:extLst>
          </p:cNvPr>
          <p:cNvSpPr/>
          <p:nvPr/>
        </p:nvSpPr>
        <p:spPr>
          <a:xfrm>
            <a:off x="713740" y="2009127"/>
            <a:ext cx="3035300" cy="3730453"/>
          </a:xfrm>
          <a:prstGeom prst="roundRect">
            <a:avLst>
              <a:gd name="adj" fmla="val 2324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D696FE96-F47E-9EE1-70A8-A5DB560A16A7}"/>
              </a:ext>
            </a:extLst>
          </p:cNvPr>
          <p:cNvCxnSpPr>
            <a:cxnSpLocks/>
          </p:cNvCxnSpPr>
          <p:nvPr/>
        </p:nvCxnSpPr>
        <p:spPr>
          <a:xfrm>
            <a:off x="2174246" y="2371807"/>
            <a:ext cx="0" cy="3039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BFC55FED-D076-062A-4C19-70089AFAD8B2}"/>
              </a:ext>
            </a:extLst>
          </p:cNvPr>
          <p:cNvCxnSpPr>
            <a:cxnSpLocks/>
          </p:cNvCxnSpPr>
          <p:nvPr/>
        </p:nvCxnSpPr>
        <p:spPr>
          <a:xfrm>
            <a:off x="1392708" y="2668542"/>
            <a:ext cx="16155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B603424C-2299-EE07-5011-2D5DCC252387}"/>
              </a:ext>
            </a:extLst>
          </p:cNvPr>
          <p:cNvCxnSpPr>
            <a:cxnSpLocks/>
          </p:cNvCxnSpPr>
          <p:nvPr/>
        </p:nvCxnSpPr>
        <p:spPr>
          <a:xfrm>
            <a:off x="1401173" y="2665327"/>
            <a:ext cx="0" cy="303939"/>
          </a:xfrm>
          <a:prstGeom prst="line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9358396-822A-E038-1BBB-65D5DBBD5236}"/>
              </a:ext>
            </a:extLst>
          </p:cNvPr>
          <p:cNvCxnSpPr>
            <a:cxnSpLocks/>
          </p:cNvCxnSpPr>
          <p:nvPr/>
        </p:nvCxnSpPr>
        <p:spPr>
          <a:xfrm>
            <a:off x="3000583" y="2671348"/>
            <a:ext cx="0" cy="303939"/>
          </a:xfrm>
          <a:prstGeom prst="line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08F994C1-5930-6907-5FFC-635A14889263}"/>
              </a:ext>
            </a:extLst>
          </p:cNvPr>
          <p:cNvSpPr/>
          <p:nvPr/>
        </p:nvSpPr>
        <p:spPr>
          <a:xfrm>
            <a:off x="1376889" y="2153810"/>
            <a:ext cx="1631325" cy="378854"/>
          </a:xfrm>
          <a:prstGeom prst="roundRect">
            <a:avLst>
              <a:gd name="adj" fmla="val 0"/>
            </a:avLst>
          </a:prstGeom>
          <a:solidFill>
            <a:srgbClr val="FDE745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 Request</a:t>
            </a:r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2EAA5B28-84F7-6CD0-A9BB-738ADEA4C2B2}"/>
              </a:ext>
            </a:extLst>
          </p:cNvPr>
          <p:cNvSpPr/>
          <p:nvPr/>
        </p:nvSpPr>
        <p:spPr>
          <a:xfrm>
            <a:off x="825320" y="2975287"/>
            <a:ext cx="1179722" cy="346165"/>
          </a:xfrm>
          <a:prstGeom prst="roundRect">
            <a:avLst>
              <a:gd name="adj" fmla="val 11281"/>
            </a:avLst>
          </a:prstGeom>
          <a:solidFill>
            <a:srgbClr val="D1D4D3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L1 TLB</a:t>
            </a:r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81B35042-6BF7-D7CC-26EE-D722D2285D4F}"/>
              </a:ext>
            </a:extLst>
          </p:cNvPr>
          <p:cNvCxnSpPr>
            <a:cxnSpLocks/>
          </p:cNvCxnSpPr>
          <p:nvPr/>
        </p:nvCxnSpPr>
        <p:spPr>
          <a:xfrm>
            <a:off x="1410663" y="3329881"/>
            <a:ext cx="0" cy="239259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폭발: 14pt 14">
            <a:extLst>
              <a:ext uri="{FF2B5EF4-FFF2-40B4-BE49-F238E27FC236}">
                <a16:creationId xmlns:a16="http://schemas.microsoft.com/office/drawing/2014/main" id="{FEB007CC-1D17-B63B-05DF-FD1F677C90D7}"/>
              </a:ext>
            </a:extLst>
          </p:cNvPr>
          <p:cNvSpPr/>
          <p:nvPr/>
        </p:nvSpPr>
        <p:spPr>
          <a:xfrm>
            <a:off x="128219" y="2719860"/>
            <a:ext cx="1087964" cy="509985"/>
          </a:xfrm>
          <a:prstGeom prst="irregularSeal2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Miss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5CFF4A79-C6D5-D06D-97EA-4367F69EB783}"/>
              </a:ext>
            </a:extLst>
          </p:cNvPr>
          <p:cNvSpPr/>
          <p:nvPr/>
        </p:nvSpPr>
        <p:spPr>
          <a:xfrm>
            <a:off x="837117" y="3576330"/>
            <a:ext cx="1167925" cy="821020"/>
          </a:xfrm>
          <a:prstGeom prst="roundRect">
            <a:avLst>
              <a:gd name="adj" fmla="val 11281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D5D4A7B0-C678-C705-3A78-55023B3202C7}"/>
              </a:ext>
            </a:extLst>
          </p:cNvPr>
          <p:cNvSpPr/>
          <p:nvPr/>
        </p:nvSpPr>
        <p:spPr>
          <a:xfrm>
            <a:off x="837117" y="3575546"/>
            <a:ext cx="1167925" cy="364529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CAST</a:t>
            </a: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4DEC081A-C40C-32D1-A12C-D42DD20DD297}"/>
              </a:ext>
            </a:extLst>
          </p:cNvPr>
          <p:cNvSpPr/>
          <p:nvPr/>
        </p:nvSpPr>
        <p:spPr>
          <a:xfrm>
            <a:off x="940984" y="3939386"/>
            <a:ext cx="942791" cy="346165"/>
          </a:xfrm>
          <a:prstGeom prst="roundRect">
            <a:avLst>
              <a:gd name="adj" fmla="val 5778"/>
            </a:avLst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</a:t>
            </a:r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EB1F6508-CCED-8AD1-3F6C-878ED7BF95F1}"/>
              </a:ext>
            </a:extLst>
          </p:cNvPr>
          <p:cNvSpPr/>
          <p:nvPr/>
        </p:nvSpPr>
        <p:spPr>
          <a:xfrm>
            <a:off x="827856" y="4646270"/>
            <a:ext cx="1179723" cy="346165"/>
          </a:xfrm>
          <a:prstGeom prst="roundRect">
            <a:avLst>
              <a:gd name="adj" fmla="val 11281"/>
            </a:avLst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L2 TLB</a:t>
            </a:r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CD5ECC9B-AFE5-ECB2-839E-56A083AC5C5B}"/>
              </a:ext>
            </a:extLst>
          </p:cNvPr>
          <p:cNvSpPr/>
          <p:nvPr/>
        </p:nvSpPr>
        <p:spPr>
          <a:xfrm>
            <a:off x="839657" y="5247862"/>
            <a:ext cx="1179722" cy="346164"/>
          </a:xfrm>
          <a:prstGeom prst="roundRect">
            <a:avLst>
              <a:gd name="adj" fmla="val 11281"/>
            </a:avLst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pc="-15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Walker</a:t>
            </a:r>
            <a:endParaRPr lang="ko-KR" altLang="en-US" spc="-15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ED3AF271-B956-F559-6AB8-03C77A74246B}"/>
              </a:ext>
            </a:extLst>
          </p:cNvPr>
          <p:cNvSpPr/>
          <p:nvPr/>
        </p:nvSpPr>
        <p:spPr>
          <a:xfrm>
            <a:off x="2355857" y="4176048"/>
            <a:ext cx="1272954" cy="337740"/>
          </a:xfrm>
          <a:prstGeom prst="roundRect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L2 Cache</a:t>
            </a:r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B7EF28BA-784B-710F-2F91-B49A614255FA}"/>
              </a:ext>
            </a:extLst>
          </p:cNvPr>
          <p:cNvSpPr/>
          <p:nvPr/>
        </p:nvSpPr>
        <p:spPr>
          <a:xfrm>
            <a:off x="2355856" y="4858303"/>
            <a:ext cx="1272953" cy="734334"/>
          </a:xfrm>
          <a:prstGeom prst="roundRect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Main Memory</a:t>
            </a:r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CA2616BA-4EA9-3F66-469D-D75A69992F50}"/>
              </a:ext>
            </a:extLst>
          </p:cNvPr>
          <p:cNvCxnSpPr>
            <a:cxnSpLocks/>
            <a:stCxn id="29" idx="3"/>
            <a:endCxn id="31" idx="1"/>
          </p:cNvCxnSpPr>
          <p:nvPr/>
        </p:nvCxnSpPr>
        <p:spPr>
          <a:xfrm flipV="1">
            <a:off x="2019379" y="4344918"/>
            <a:ext cx="336478" cy="1076026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86BEA7A0-FFB9-BA47-6237-B74C19397DF4}"/>
              </a:ext>
            </a:extLst>
          </p:cNvPr>
          <p:cNvCxnSpPr>
            <a:cxnSpLocks/>
          </p:cNvCxnSpPr>
          <p:nvPr/>
        </p:nvCxnSpPr>
        <p:spPr>
          <a:xfrm>
            <a:off x="1413203" y="4397350"/>
            <a:ext cx="0" cy="239259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BFA4AF20-8B5E-A666-4CF7-776CF4DE5336}"/>
              </a:ext>
            </a:extLst>
          </p:cNvPr>
          <p:cNvCxnSpPr>
            <a:cxnSpLocks/>
          </p:cNvCxnSpPr>
          <p:nvPr/>
        </p:nvCxnSpPr>
        <p:spPr>
          <a:xfrm>
            <a:off x="1413203" y="4992435"/>
            <a:ext cx="0" cy="239259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EF812054-EE9B-C7C2-3978-970F41F58C45}"/>
              </a:ext>
            </a:extLst>
          </p:cNvPr>
          <p:cNvCxnSpPr>
            <a:cxnSpLocks/>
          </p:cNvCxnSpPr>
          <p:nvPr/>
        </p:nvCxnSpPr>
        <p:spPr>
          <a:xfrm>
            <a:off x="2767897" y="4513788"/>
            <a:ext cx="0" cy="344515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ED93F1D9-E8E5-C89C-7BF2-1B560D6C61FA}"/>
              </a:ext>
            </a:extLst>
          </p:cNvPr>
          <p:cNvCxnSpPr>
            <a:cxnSpLocks/>
          </p:cNvCxnSpPr>
          <p:nvPr/>
        </p:nvCxnSpPr>
        <p:spPr>
          <a:xfrm>
            <a:off x="3185706" y="4520232"/>
            <a:ext cx="0" cy="338071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  <a:prstDash val="soli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FA53A8EC-3294-F997-CF7F-D89D83662E73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2989794" y="3304585"/>
            <a:ext cx="2540" cy="871463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  <a:prstDash val="soli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9586735E-0EEC-C0F4-E193-A5CAFDB984AF}"/>
              </a:ext>
            </a:extLst>
          </p:cNvPr>
          <p:cNvGrpSpPr/>
          <p:nvPr/>
        </p:nvGrpSpPr>
        <p:grpSpPr>
          <a:xfrm>
            <a:off x="2170843" y="1769420"/>
            <a:ext cx="9702732" cy="4577080"/>
            <a:chOff x="2170843" y="1769420"/>
            <a:chExt cx="9702732" cy="4577080"/>
          </a:xfrm>
        </p:grpSpPr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89AB0BDB-5D8D-FDDF-2FE9-AFB75EE75C2E}"/>
                </a:ext>
              </a:extLst>
            </p:cNvPr>
            <p:cNvCxnSpPr>
              <a:cxnSpLocks/>
            </p:cNvCxnSpPr>
            <p:nvPr/>
          </p:nvCxnSpPr>
          <p:spPr>
            <a:xfrm>
              <a:off x="3857987" y="5683299"/>
              <a:ext cx="443080" cy="565101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2A119682-B924-90D0-F236-03B8BA8A48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2907" y="1913467"/>
              <a:ext cx="448160" cy="2144493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사각형: 둥근 모서리 119">
              <a:extLst>
                <a:ext uri="{FF2B5EF4-FFF2-40B4-BE49-F238E27FC236}">
                  <a16:creationId xmlns:a16="http://schemas.microsoft.com/office/drawing/2014/main" id="{E1FBD7B1-F62A-D82C-E79C-6A28ECF9AF55}"/>
                </a:ext>
              </a:extLst>
            </p:cNvPr>
            <p:cNvSpPr/>
            <p:nvPr/>
          </p:nvSpPr>
          <p:spPr>
            <a:xfrm>
              <a:off x="4204791" y="1769420"/>
              <a:ext cx="7668784" cy="4577080"/>
            </a:xfrm>
            <a:prstGeom prst="roundRect">
              <a:avLst>
                <a:gd name="adj" fmla="val 308"/>
              </a:avLst>
            </a:prstGeom>
            <a:solidFill>
              <a:srgbClr val="EAEAEA">
                <a:alpha val="98000"/>
              </a:srgbClr>
            </a:solidFill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A41F03AC-8F45-1F2E-2516-B7062AE33129}"/>
                </a:ext>
              </a:extLst>
            </p:cNvPr>
            <p:cNvSpPr/>
            <p:nvPr/>
          </p:nvSpPr>
          <p:spPr>
            <a:xfrm>
              <a:off x="2170843" y="4057960"/>
              <a:ext cx="1682064" cy="1625339"/>
            </a:xfrm>
            <a:prstGeom prst="rect">
              <a:avLst/>
            </a:prstGeom>
            <a:solidFill>
              <a:schemeClr val="accent4">
                <a:lumMod val="50000"/>
                <a:alpha val="25000"/>
              </a:schemeClr>
            </a:solidFill>
            <a:ln w="28575">
              <a:solidFill>
                <a:schemeClr val="bg2">
                  <a:lumMod val="25000"/>
                </a:schemeClr>
              </a:solidFill>
              <a:prstDash val="sysDash"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3FD2F810-6DEE-B909-A7B7-9B1B6C103F05}"/>
              </a:ext>
            </a:extLst>
          </p:cNvPr>
          <p:cNvSpPr/>
          <p:nvPr/>
        </p:nvSpPr>
        <p:spPr>
          <a:xfrm>
            <a:off x="2353317" y="2966844"/>
            <a:ext cx="1272954" cy="864383"/>
          </a:xfrm>
          <a:prstGeom prst="roundRect">
            <a:avLst>
              <a:gd name="adj" fmla="val 0"/>
            </a:avLst>
          </a:prstGeom>
          <a:solidFill>
            <a:srgbClr val="D1D4D3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L1 Cache</a:t>
            </a: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517EBBB4-0AE1-9B8C-728E-01BAA26797DF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2005042" y="3399036"/>
            <a:ext cx="348275" cy="587804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  <a:prstDash val="soli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6AF554EC-F077-CD3C-2FF5-DB49CEC3049E}"/>
              </a:ext>
            </a:extLst>
          </p:cNvPr>
          <p:cNvSpPr/>
          <p:nvPr/>
        </p:nvSpPr>
        <p:spPr>
          <a:xfrm>
            <a:off x="2489530" y="3319802"/>
            <a:ext cx="1000922" cy="417708"/>
          </a:xfrm>
          <a:prstGeom prst="roundRect">
            <a:avLst>
              <a:gd name="adj" fmla="val 11281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CAVA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8523B8-68FD-FF4C-970B-8A6535D80D5E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55267D02-F3CC-92FD-5189-1357227F68F6}"/>
              </a:ext>
            </a:extLst>
          </p:cNvPr>
          <p:cNvGrpSpPr/>
          <p:nvPr/>
        </p:nvGrpSpPr>
        <p:grpSpPr>
          <a:xfrm>
            <a:off x="5032408" y="3575546"/>
            <a:ext cx="6184461" cy="1131852"/>
            <a:chOff x="5032408" y="3575546"/>
            <a:chExt cx="6184461" cy="1131852"/>
          </a:xfrm>
        </p:grpSpPr>
        <p:sp>
          <p:nvSpPr>
            <p:cNvPr id="118" name="사각형: 둥근 모서리 117">
              <a:extLst>
                <a:ext uri="{FF2B5EF4-FFF2-40B4-BE49-F238E27FC236}">
                  <a16:creationId xmlns:a16="http://schemas.microsoft.com/office/drawing/2014/main" id="{4B037CEB-7D54-CCD6-D3E9-78F18CE82D8B}"/>
                </a:ext>
              </a:extLst>
            </p:cNvPr>
            <p:cNvSpPr/>
            <p:nvPr/>
          </p:nvSpPr>
          <p:spPr>
            <a:xfrm>
              <a:off x="5032408" y="3575546"/>
              <a:ext cx="6184461" cy="1131852"/>
            </a:xfrm>
            <a:prstGeom prst="roundRect">
              <a:avLst>
                <a:gd name="adj" fmla="val 22171"/>
              </a:avLst>
            </a:prstGeom>
            <a:solidFill>
              <a:srgbClr val="FFFFDE"/>
            </a:solidFill>
            <a:ln w="38100">
              <a:noFill/>
              <a:prstDash val="solid"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       Check whether sector is compressed</a:t>
              </a:r>
              <a:endParaRPr lang="en-US" altLang="ko-KR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사각형: 둥근 모서리 54">
              <a:extLst>
                <a:ext uri="{FF2B5EF4-FFF2-40B4-BE49-F238E27FC236}">
                  <a16:creationId xmlns:a16="http://schemas.microsoft.com/office/drawing/2014/main" id="{10D7CCE3-123C-C108-127E-66A6AC39F7EA}"/>
                </a:ext>
              </a:extLst>
            </p:cNvPr>
            <p:cNvSpPr/>
            <p:nvPr/>
          </p:nvSpPr>
          <p:spPr>
            <a:xfrm>
              <a:off x="5186690" y="3711381"/>
              <a:ext cx="1689094" cy="75933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함초롬바탕" panose="02030604000101010101" pitchFamily="18" charset="-127"/>
                  <a:cs typeface="Calibri" panose="020F0502020204030204" pitchFamily="34" charset="0"/>
                </a:rPr>
                <a:t>Compressed?</a:t>
              </a:r>
              <a:endParaRPr lang="en-US" altLang="ko-KR"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endParaRPr>
            </a:p>
            <a:p>
              <a:pPr algn="ctr"/>
              <a:endParaRPr lang="en-US" altLang="ko-KR"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endParaRPr>
            </a:p>
            <a:p>
              <a:pPr algn="ctr"/>
              <a:endParaRPr lang="en-US" altLang="ko-KR"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endParaRPr>
            </a:p>
          </p:txBody>
        </p:sp>
        <p:sp>
          <p:nvSpPr>
            <p:cNvPr id="121" name="사각형: 둥근 모서리 120">
              <a:extLst>
                <a:ext uri="{FF2B5EF4-FFF2-40B4-BE49-F238E27FC236}">
                  <a16:creationId xmlns:a16="http://schemas.microsoft.com/office/drawing/2014/main" id="{6C6F3376-1147-99AC-C562-A917A64D70CF}"/>
                </a:ext>
              </a:extLst>
            </p:cNvPr>
            <p:cNvSpPr/>
            <p:nvPr/>
          </p:nvSpPr>
          <p:spPr>
            <a:xfrm>
              <a:off x="5436982" y="4125059"/>
              <a:ext cx="1188510" cy="2706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2">
                  <a:lumMod val="25000"/>
                </a:schemeClr>
              </a:solidFill>
              <a:prstDash val="sysDash"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signature</a:t>
              </a:r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B6F44154-F1CF-7187-37B8-D9C8AEF1D686}"/>
              </a:ext>
            </a:extLst>
          </p:cNvPr>
          <p:cNvGrpSpPr/>
          <p:nvPr/>
        </p:nvGrpSpPr>
        <p:grpSpPr>
          <a:xfrm>
            <a:off x="5032407" y="2032000"/>
            <a:ext cx="6184461" cy="1021080"/>
            <a:chOff x="5032407" y="2032000"/>
            <a:chExt cx="6184461" cy="1021080"/>
          </a:xfrm>
        </p:grpSpPr>
        <p:sp>
          <p:nvSpPr>
            <p:cNvPr id="58" name="사각형: 둥근 모서리 57">
              <a:extLst>
                <a:ext uri="{FF2B5EF4-FFF2-40B4-BE49-F238E27FC236}">
                  <a16:creationId xmlns:a16="http://schemas.microsoft.com/office/drawing/2014/main" id="{76B508BF-A346-7C93-2051-FD2AA5236B9A}"/>
                </a:ext>
              </a:extLst>
            </p:cNvPr>
            <p:cNvSpPr/>
            <p:nvPr/>
          </p:nvSpPr>
          <p:spPr>
            <a:xfrm>
              <a:off x="5032407" y="2032000"/>
              <a:ext cx="6184461" cy="1021080"/>
            </a:xfrm>
            <a:prstGeom prst="roundRect">
              <a:avLst>
                <a:gd name="adj" fmla="val 22171"/>
              </a:avLst>
            </a:prstGeom>
            <a:solidFill>
              <a:srgbClr val="FFFFDE"/>
            </a:solidFill>
            <a:ln w="38100">
              <a:noFill/>
              <a:prstDash val="solid"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C: </a:t>
              </a:r>
              <a:r>
                <a:rPr lang="en-US" altLang="ko-KR" sz="20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 compression bit </a:t>
              </a:r>
              <a:r>
                <a:rPr lang="en-US" altLang="ko-K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 each sector tag</a:t>
              </a:r>
            </a:p>
            <a:p>
              <a:pPr algn="ctr"/>
              <a:endParaRPr lang="en-US" altLang="ko-KR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altLang="ko-KR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09E2CCCA-3AF9-5176-F301-490613D4B0E0}"/>
                </a:ext>
              </a:extLst>
            </p:cNvPr>
            <p:cNvGrpSpPr/>
            <p:nvPr/>
          </p:nvGrpSpPr>
          <p:grpSpPr>
            <a:xfrm>
              <a:off x="5285381" y="2490679"/>
              <a:ext cx="5351782" cy="347730"/>
              <a:chOff x="5285381" y="2490679"/>
              <a:chExt cx="5351782" cy="347730"/>
            </a:xfrm>
          </p:grpSpPr>
          <p:sp>
            <p:nvSpPr>
              <p:cNvPr id="23" name="사각형: 둥근 모서리 22">
                <a:extLst>
                  <a:ext uri="{FF2B5EF4-FFF2-40B4-BE49-F238E27FC236}">
                    <a16:creationId xmlns:a16="http://schemas.microsoft.com/office/drawing/2014/main" id="{727B8F19-BE76-72B2-6957-6AF9B5371C78}"/>
                  </a:ext>
                </a:extLst>
              </p:cNvPr>
              <p:cNvSpPr/>
              <p:nvPr/>
            </p:nvSpPr>
            <p:spPr>
              <a:xfrm>
                <a:off x="5285381" y="2490679"/>
                <a:ext cx="292669" cy="346165"/>
              </a:xfrm>
              <a:prstGeom prst="roundRect">
                <a:avLst>
                  <a:gd name="adj" fmla="val 0"/>
                </a:avLst>
              </a:prstGeom>
              <a:solidFill>
                <a:srgbClr val="FFFF00"/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endParaRPr lang="ko-KR" altLang="en-US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사각형: 둥근 모서리 23">
                <a:extLst>
                  <a:ext uri="{FF2B5EF4-FFF2-40B4-BE49-F238E27FC236}">
                    <a16:creationId xmlns:a16="http://schemas.microsoft.com/office/drawing/2014/main" id="{879D913A-1182-DB9B-F9A7-1F8AFEC8444F}"/>
                  </a:ext>
                </a:extLst>
              </p:cNvPr>
              <p:cNvSpPr/>
              <p:nvPr/>
            </p:nvSpPr>
            <p:spPr>
              <a:xfrm>
                <a:off x="5582743" y="2490679"/>
                <a:ext cx="1038584" cy="346165"/>
              </a:xfrm>
              <a:prstGeom prst="roundRect">
                <a:avLst>
                  <a:gd name="adj" fmla="val 0"/>
                </a:avLst>
              </a:prstGeom>
              <a:solidFill>
                <a:schemeClr val="tx2">
                  <a:lumMod val="50000"/>
                  <a:lumOff val="50000"/>
                </a:schemeClr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Sector 0</a:t>
                </a:r>
                <a:endParaRPr lang="ko-KR" altLang="en-US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사각형: 둥근 모서리 25">
                <a:extLst>
                  <a:ext uri="{FF2B5EF4-FFF2-40B4-BE49-F238E27FC236}">
                    <a16:creationId xmlns:a16="http://schemas.microsoft.com/office/drawing/2014/main" id="{66ECC8D1-EDA1-D0AB-A4A7-2DED44FD7BE9}"/>
                  </a:ext>
                </a:extLst>
              </p:cNvPr>
              <p:cNvSpPr/>
              <p:nvPr/>
            </p:nvSpPr>
            <p:spPr>
              <a:xfrm>
                <a:off x="6625326" y="2491552"/>
                <a:ext cx="292669" cy="346165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endParaRPr lang="ko-KR" altLang="en-US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사각형: 둥근 모서리 38">
                <a:extLst>
                  <a:ext uri="{FF2B5EF4-FFF2-40B4-BE49-F238E27FC236}">
                    <a16:creationId xmlns:a16="http://schemas.microsoft.com/office/drawing/2014/main" id="{2381721E-BB1F-B6D2-1384-6B441FD06E5E}"/>
                  </a:ext>
                </a:extLst>
              </p:cNvPr>
              <p:cNvSpPr/>
              <p:nvPr/>
            </p:nvSpPr>
            <p:spPr>
              <a:xfrm>
                <a:off x="6922688" y="2491552"/>
                <a:ext cx="1038584" cy="346165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Sector 1</a:t>
                </a:r>
                <a:endParaRPr lang="ko-KR" altLang="en-US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사각형: 둥근 모서리 39">
                <a:extLst>
                  <a:ext uri="{FF2B5EF4-FFF2-40B4-BE49-F238E27FC236}">
                    <a16:creationId xmlns:a16="http://schemas.microsoft.com/office/drawing/2014/main" id="{EF7D03E7-B4A3-EF15-1401-CE9805BE733E}"/>
                  </a:ext>
                </a:extLst>
              </p:cNvPr>
              <p:cNvSpPr/>
              <p:nvPr/>
            </p:nvSpPr>
            <p:spPr>
              <a:xfrm>
                <a:off x="7961272" y="2492244"/>
                <a:ext cx="292669" cy="346165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endParaRPr lang="ko-KR" altLang="en-US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사각형: 둥근 모서리 41">
                <a:extLst>
                  <a:ext uri="{FF2B5EF4-FFF2-40B4-BE49-F238E27FC236}">
                    <a16:creationId xmlns:a16="http://schemas.microsoft.com/office/drawing/2014/main" id="{71939198-E52C-A16F-5BB3-E08933816B27}"/>
                  </a:ext>
                </a:extLst>
              </p:cNvPr>
              <p:cNvSpPr/>
              <p:nvPr/>
            </p:nvSpPr>
            <p:spPr>
              <a:xfrm>
                <a:off x="8258634" y="2492244"/>
                <a:ext cx="1038584" cy="346165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Sector 2</a:t>
                </a:r>
                <a:endParaRPr lang="ko-KR" altLang="en-US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사각형: 둥근 모서리 42">
                <a:extLst>
                  <a:ext uri="{FF2B5EF4-FFF2-40B4-BE49-F238E27FC236}">
                    <a16:creationId xmlns:a16="http://schemas.microsoft.com/office/drawing/2014/main" id="{2D5BAA3C-202D-B99F-A1E7-336F8E851B04}"/>
                  </a:ext>
                </a:extLst>
              </p:cNvPr>
              <p:cNvSpPr/>
              <p:nvPr/>
            </p:nvSpPr>
            <p:spPr>
              <a:xfrm>
                <a:off x="9301217" y="2492244"/>
                <a:ext cx="292669" cy="346165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endParaRPr lang="ko-KR" altLang="en-US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사각형: 둥근 모서리 43">
                <a:extLst>
                  <a:ext uri="{FF2B5EF4-FFF2-40B4-BE49-F238E27FC236}">
                    <a16:creationId xmlns:a16="http://schemas.microsoft.com/office/drawing/2014/main" id="{8F0FD2C4-D8C8-8BFE-6CD7-78CA928E9A2A}"/>
                  </a:ext>
                </a:extLst>
              </p:cNvPr>
              <p:cNvSpPr/>
              <p:nvPr/>
            </p:nvSpPr>
            <p:spPr>
              <a:xfrm>
                <a:off x="9598579" y="2492244"/>
                <a:ext cx="1038584" cy="346165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Sector 3</a:t>
                </a:r>
                <a:endParaRPr lang="ko-KR" altLang="en-US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81E609AC-4195-BB6E-76B8-0F917C746BB9}"/>
              </a:ext>
            </a:extLst>
          </p:cNvPr>
          <p:cNvGrpSpPr/>
          <p:nvPr/>
        </p:nvGrpSpPr>
        <p:grpSpPr>
          <a:xfrm>
            <a:off x="6031237" y="2844617"/>
            <a:ext cx="1405878" cy="866764"/>
            <a:chOff x="6031237" y="2844617"/>
            <a:chExt cx="1405878" cy="866764"/>
          </a:xfrm>
        </p:grpSpPr>
        <p:cxnSp>
          <p:nvCxnSpPr>
            <p:cNvPr id="46" name="직선 연결선 45">
              <a:extLst>
                <a:ext uri="{FF2B5EF4-FFF2-40B4-BE49-F238E27FC236}">
                  <a16:creationId xmlns:a16="http://schemas.microsoft.com/office/drawing/2014/main" id="{AA4E39E0-1339-8E06-99AA-83B6D4BAB9FD}"/>
                </a:ext>
              </a:extLst>
            </p:cNvPr>
            <p:cNvCxnSpPr>
              <a:cxnSpLocks/>
              <a:stCxn id="55" idx="0"/>
            </p:cNvCxnSpPr>
            <p:nvPr/>
          </p:nvCxnSpPr>
          <p:spPr>
            <a:xfrm flipV="1">
              <a:off x="6031237" y="2844617"/>
              <a:ext cx="0" cy="866764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  <a:prstDash val="soli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사각형: 둥근 모서리 60">
              <a:extLst>
                <a:ext uri="{FF2B5EF4-FFF2-40B4-BE49-F238E27FC236}">
                  <a16:creationId xmlns:a16="http://schemas.microsoft.com/office/drawing/2014/main" id="{7872D5AF-0A3B-17CE-3FAB-157D628988E3}"/>
                </a:ext>
              </a:extLst>
            </p:cNvPr>
            <p:cNvSpPr/>
            <p:nvPr/>
          </p:nvSpPr>
          <p:spPr>
            <a:xfrm>
              <a:off x="6096000" y="3252401"/>
              <a:ext cx="1341115" cy="167343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L2 Cache Fill</a:t>
              </a:r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4C62DBFD-7565-B8CD-FAB7-90F2B5A48F48}"/>
              </a:ext>
            </a:extLst>
          </p:cNvPr>
          <p:cNvGrpSpPr/>
          <p:nvPr/>
        </p:nvGrpSpPr>
        <p:grpSpPr>
          <a:xfrm>
            <a:off x="5479027" y="4470715"/>
            <a:ext cx="4145890" cy="1447502"/>
            <a:chOff x="5479027" y="4470715"/>
            <a:chExt cx="4145890" cy="1447502"/>
          </a:xfrm>
        </p:grpSpPr>
        <p:grpSp>
          <p:nvGrpSpPr>
            <p:cNvPr id="114" name="그룹 113">
              <a:extLst>
                <a:ext uri="{FF2B5EF4-FFF2-40B4-BE49-F238E27FC236}">
                  <a16:creationId xmlns:a16="http://schemas.microsoft.com/office/drawing/2014/main" id="{35ACB523-54EB-8376-A3B0-7C5F4A315CE9}"/>
                </a:ext>
              </a:extLst>
            </p:cNvPr>
            <p:cNvGrpSpPr/>
            <p:nvPr/>
          </p:nvGrpSpPr>
          <p:grpSpPr>
            <a:xfrm>
              <a:off x="5479027" y="4913198"/>
              <a:ext cx="4145890" cy="1005019"/>
              <a:chOff x="5875267" y="5230834"/>
              <a:chExt cx="4145890" cy="1005019"/>
            </a:xfrm>
          </p:grpSpPr>
          <p:sp>
            <p:nvSpPr>
              <p:cNvPr id="19" name="사각형: 둥근 모서리 18">
                <a:extLst>
                  <a:ext uri="{FF2B5EF4-FFF2-40B4-BE49-F238E27FC236}">
                    <a16:creationId xmlns:a16="http://schemas.microsoft.com/office/drawing/2014/main" id="{A53C548E-BA13-9690-F625-E0D0D64B727B}"/>
                  </a:ext>
                </a:extLst>
              </p:cNvPr>
              <p:cNvSpPr/>
              <p:nvPr/>
            </p:nvSpPr>
            <p:spPr>
              <a:xfrm>
                <a:off x="5875267" y="5230834"/>
                <a:ext cx="4145890" cy="1005019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8575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2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GPU Memory</a:t>
                </a:r>
                <a:endParaRPr lang="en-US" altLang="ko-KR" sz="1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altLang="ko-KR" sz="1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altLang="ko-KR" sz="1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altLang="ko-KR" sz="1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사각형: 둥근 모서리 21">
                <a:extLst>
                  <a:ext uri="{FF2B5EF4-FFF2-40B4-BE49-F238E27FC236}">
                    <a16:creationId xmlns:a16="http://schemas.microsoft.com/office/drawing/2014/main" id="{23705F8B-512E-8FBC-1082-7F6E0711D450}"/>
                  </a:ext>
                </a:extLst>
              </p:cNvPr>
              <p:cNvSpPr/>
              <p:nvPr/>
            </p:nvSpPr>
            <p:spPr>
              <a:xfrm>
                <a:off x="5988478" y="5766149"/>
                <a:ext cx="877998" cy="320017"/>
              </a:xfrm>
              <a:prstGeom prst="roundRect">
                <a:avLst>
                  <a:gd name="adj" fmla="val 19049"/>
                </a:avLst>
              </a:prstGeom>
              <a:solidFill>
                <a:schemeClr val="tx2">
                  <a:lumMod val="50000"/>
                  <a:lumOff val="50000"/>
                </a:schemeClr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Sector</a:t>
                </a:r>
              </a:p>
            </p:txBody>
          </p:sp>
          <p:sp>
            <p:nvSpPr>
              <p:cNvPr id="27" name="사각형: 둥근 모서리 26">
                <a:extLst>
                  <a:ext uri="{FF2B5EF4-FFF2-40B4-BE49-F238E27FC236}">
                    <a16:creationId xmlns:a16="http://schemas.microsoft.com/office/drawing/2014/main" id="{5C165E81-5438-D469-E15A-DDC72C23D4BE}"/>
                  </a:ext>
                </a:extLst>
              </p:cNvPr>
              <p:cNvSpPr/>
              <p:nvPr/>
            </p:nvSpPr>
            <p:spPr>
              <a:xfrm>
                <a:off x="7005087" y="5766148"/>
                <a:ext cx="877998" cy="320017"/>
              </a:xfrm>
              <a:prstGeom prst="roundRect">
                <a:avLst>
                  <a:gd name="adj" fmla="val 19049"/>
                </a:avLst>
              </a:prstGeom>
              <a:solidFill>
                <a:schemeClr val="tx2">
                  <a:lumMod val="50000"/>
                  <a:lumOff val="50000"/>
                </a:schemeClr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Sector</a:t>
                </a:r>
              </a:p>
            </p:txBody>
          </p:sp>
          <p:sp>
            <p:nvSpPr>
              <p:cNvPr id="112" name="사각형: 둥근 모서리 111">
                <a:extLst>
                  <a:ext uri="{FF2B5EF4-FFF2-40B4-BE49-F238E27FC236}">
                    <a16:creationId xmlns:a16="http://schemas.microsoft.com/office/drawing/2014/main" id="{736B7CC4-407D-BD5A-2113-8DBE453E4E73}"/>
                  </a:ext>
                </a:extLst>
              </p:cNvPr>
              <p:cNvSpPr/>
              <p:nvPr/>
            </p:nvSpPr>
            <p:spPr>
              <a:xfrm>
                <a:off x="8021696" y="5766149"/>
                <a:ext cx="877998" cy="320017"/>
              </a:xfrm>
              <a:prstGeom prst="roundRect">
                <a:avLst>
                  <a:gd name="adj" fmla="val 19049"/>
                </a:avLst>
              </a:prstGeom>
              <a:solidFill>
                <a:schemeClr val="tx2">
                  <a:lumMod val="50000"/>
                  <a:lumOff val="50000"/>
                </a:schemeClr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Sector</a:t>
                </a:r>
              </a:p>
            </p:txBody>
          </p:sp>
          <p:sp>
            <p:nvSpPr>
              <p:cNvPr id="113" name="사각형: 둥근 모서리 112">
                <a:extLst>
                  <a:ext uri="{FF2B5EF4-FFF2-40B4-BE49-F238E27FC236}">
                    <a16:creationId xmlns:a16="http://schemas.microsoft.com/office/drawing/2014/main" id="{9ABEC305-B827-38E9-863B-CE135AE597B9}"/>
                  </a:ext>
                </a:extLst>
              </p:cNvPr>
              <p:cNvSpPr/>
              <p:nvPr/>
            </p:nvSpPr>
            <p:spPr>
              <a:xfrm>
                <a:off x="9018286" y="5766148"/>
                <a:ext cx="877998" cy="320017"/>
              </a:xfrm>
              <a:prstGeom prst="roundRect">
                <a:avLst>
                  <a:gd name="adj" fmla="val 19049"/>
                </a:avLst>
              </a:prstGeom>
              <a:solidFill>
                <a:schemeClr val="tx2">
                  <a:lumMod val="50000"/>
                  <a:lumOff val="50000"/>
                </a:schemeClr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Sector</a:t>
                </a:r>
              </a:p>
            </p:txBody>
          </p:sp>
        </p:grp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2DEAE154-809A-7FB4-170D-A15C28352DE8}"/>
                </a:ext>
              </a:extLst>
            </p:cNvPr>
            <p:cNvCxnSpPr>
              <a:cxnSpLocks/>
              <a:stCxn id="22" idx="0"/>
              <a:endCxn id="55" idx="2"/>
            </p:cNvCxnSpPr>
            <p:nvPr/>
          </p:nvCxnSpPr>
          <p:spPr>
            <a:xfrm flipV="1">
              <a:off x="6031237" y="4470715"/>
              <a:ext cx="0" cy="977798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  <a:prstDash val="soli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43459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>
            <a:extLst>
              <a:ext uri="{FF2B5EF4-FFF2-40B4-BE49-F238E27FC236}">
                <a16:creationId xmlns:a16="http://schemas.microsoft.com/office/drawing/2014/main" id="{6BA35FE9-1414-93B2-8376-264E1A235C3D}"/>
              </a:ext>
            </a:extLst>
          </p:cNvPr>
          <p:cNvGrpSpPr/>
          <p:nvPr/>
        </p:nvGrpSpPr>
        <p:grpSpPr>
          <a:xfrm>
            <a:off x="2001480" y="2844617"/>
            <a:ext cx="1695118" cy="2838682"/>
            <a:chOff x="2001480" y="2844617"/>
            <a:chExt cx="1695118" cy="2838682"/>
          </a:xfrm>
        </p:grpSpPr>
        <p:sp>
          <p:nvSpPr>
            <p:cNvPr id="40" name="사각형: 둥근 모서리 39">
              <a:extLst>
                <a:ext uri="{FF2B5EF4-FFF2-40B4-BE49-F238E27FC236}">
                  <a16:creationId xmlns:a16="http://schemas.microsoft.com/office/drawing/2014/main" id="{1ABA9B23-3549-F961-F3BD-77B276DD40E2}"/>
                </a:ext>
              </a:extLst>
            </p:cNvPr>
            <p:cNvSpPr/>
            <p:nvPr/>
          </p:nvSpPr>
          <p:spPr>
            <a:xfrm>
              <a:off x="2993496" y="3890433"/>
              <a:ext cx="703102" cy="1792866"/>
            </a:xfrm>
            <a:prstGeom prst="roundRect">
              <a:avLst>
                <a:gd name="adj" fmla="val 5004"/>
              </a:avLst>
            </a:prstGeom>
            <a:solidFill>
              <a:schemeClr val="tx2">
                <a:lumMod val="10000"/>
                <a:lumOff val="90000"/>
              </a:schemeClr>
            </a:solidFill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사각형: 둥근 모서리 45">
              <a:extLst>
                <a:ext uri="{FF2B5EF4-FFF2-40B4-BE49-F238E27FC236}">
                  <a16:creationId xmlns:a16="http://schemas.microsoft.com/office/drawing/2014/main" id="{BFFE824C-CBF2-0B2A-E493-715F5480B39B}"/>
                </a:ext>
              </a:extLst>
            </p:cNvPr>
            <p:cNvSpPr/>
            <p:nvPr/>
          </p:nvSpPr>
          <p:spPr>
            <a:xfrm>
              <a:off x="2001480" y="2844617"/>
              <a:ext cx="1695118" cy="1331432"/>
            </a:xfrm>
            <a:prstGeom prst="roundRect">
              <a:avLst>
                <a:gd name="adj" fmla="val 5004"/>
              </a:avLst>
            </a:prstGeom>
            <a:solidFill>
              <a:schemeClr val="tx2">
                <a:lumMod val="10000"/>
                <a:lumOff val="90000"/>
              </a:schemeClr>
            </a:solidFill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6DCEFDCA-4962-B618-B5EE-2F89C19E6179}"/>
              </a:ext>
            </a:extLst>
          </p:cNvPr>
          <p:cNvGrpSpPr/>
          <p:nvPr/>
        </p:nvGrpSpPr>
        <p:grpSpPr>
          <a:xfrm>
            <a:off x="2164026" y="1823928"/>
            <a:ext cx="9677335" cy="4577080"/>
            <a:chOff x="2164026" y="1823928"/>
            <a:chExt cx="9677335" cy="4577080"/>
          </a:xfrm>
        </p:grpSpPr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B46767B0-9CC8-3F46-658B-A2F19EAAE6C1}"/>
                </a:ext>
              </a:extLst>
            </p:cNvPr>
            <p:cNvCxnSpPr>
              <a:cxnSpLocks/>
            </p:cNvCxnSpPr>
            <p:nvPr/>
          </p:nvCxnSpPr>
          <p:spPr>
            <a:xfrm>
              <a:off x="3837624" y="3904347"/>
              <a:ext cx="463443" cy="2344053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D42DA637-B442-1E64-1DF6-1E054F144D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37624" y="1926166"/>
              <a:ext cx="454977" cy="970908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사각형: 둥근 모서리 43">
              <a:extLst>
                <a:ext uri="{FF2B5EF4-FFF2-40B4-BE49-F238E27FC236}">
                  <a16:creationId xmlns:a16="http://schemas.microsoft.com/office/drawing/2014/main" id="{3008402A-8306-60D6-CB6F-8DD8ACAC0596}"/>
                </a:ext>
              </a:extLst>
            </p:cNvPr>
            <p:cNvSpPr/>
            <p:nvPr/>
          </p:nvSpPr>
          <p:spPr>
            <a:xfrm>
              <a:off x="4172577" y="1823928"/>
              <a:ext cx="7668784" cy="4577080"/>
            </a:xfrm>
            <a:prstGeom prst="roundRect">
              <a:avLst>
                <a:gd name="adj" fmla="val 308"/>
              </a:avLst>
            </a:prstGeom>
            <a:solidFill>
              <a:srgbClr val="EAEAEA">
                <a:alpha val="98000"/>
              </a:srgbClr>
            </a:solidFill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76DED4EE-DE79-0BA4-D8C1-180A29D62693}"/>
                </a:ext>
              </a:extLst>
            </p:cNvPr>
            <p:cNvSpPr/>
            <p:nvPr/>
          </p:nvSpPr>
          <p:spPr>
            <a:xfrm>
              <a:off x="2164026" y="2884374"/>
              <a:ext cx="1682064" cy="1012437"/>
            </a:xfrm>
            <a:prstGeom prst="rect">
              <a:avLst/>
            </a:prstGeom>
            <a:solidFill>
              <a:schemeClr val="accent3">
                <a:lumMod val="50000"/>
                <a:alpha val="25000"/>
              </a:schemeClr>
            </a:solidFill>
            <a:ln w="28575">
              <a:solidFill>
                <a:schemeClr val="bg2">
                  <a:lumMod val="25000"/>
                </a:schemeClr>
              </a:solidFill>
              <a:prstDash val="sysDash"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A4D755C5-496B-8392-A515-7AF250FF682E}"/>
              </a:ext>
            </a:extLst>
          </p:cNvPr>
          <p:cNvGrpSpPr/>
          <p:nvPr/>
        </p:nvGrpSpPr>
        <p:grpSpPr>
          <a:xfrm>
            <a:off x="4497877" y="2107452"/>
            <a:ext cx="2406016" cy="1232468"/>
            <a:chOff x="4497877" y="1788472"/>
            <a:chExt cx="2406016" cy="1232468"/>
          </a:xfrm>
        </p:grpSpPr>
        <p:sp>
          <p:nvSpPr>
            <p:cNvPr id="51" name="사각형: 둥근 모서리 50">
              <a:extLst>
                <a:ext uri="{FF2B5EF4-FFF2-40B4-BE49-F238E27FC236}">
                  <a16:creationId xmlns:a16="http://schemas.microsoft.com/office/drawing/2014/main" id="{079F86DE-6526-D1FA-89C2-6E5606CB389D}"/>
                </a:ext>
              </a:extLst>
            </p:cNvPr>
            <p:cNvSpPr/>
            <p:nvPr/>
          </p:nvSpPr>
          <p:spPr>
            <a:xfrm>
              <a:off x="4497877" y="1788472"/>
              <a:ext cx="2406016" cy="1232468"/>
            </a:xfrm>
            <a:prstGeom prst="roundRect">
              <a:avLst>
                <a:gd name="adj" fmla="val 11719"/>
              </a:avLst>
            </a:prstGeom>
            <a:solidFill>
              <a:srgbClr val="FAF8DF"/>
            </a:solidFill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altLang="ko-KR" sz="20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사각형: 둥근 모서리 47">
              <a:extLst>
                <a:ext uri="{FF2B5EF4-FFF2-40B4-BE49-F238E27FC236}">
                  <a16:creationId xmlns:a16="http://schemas.microsoft.com/office/drawing/2014/main" id="{AF0C5EC0-B62E-65B5-24D0-EAA99A55B638}"/>
                </a:ext>
              </a:extLst>
            </p:cNvPr>
            <p:cNvSpPr/>
            <p:nvPr/>
          </p:nvSpPr>
          <p:spPr>
            <a:xfrm>
              <a:off x="5000324" y="1810260"/>
              <a:ext cx="1891362" cy="306807"/>
            </a:xfrm>
            <a:prstGeom prst="roundRect">
              <a:avLst>
                <a:gd name="adj" fmla="val 34903"/>
              </a:avLst>
            </a:prstGeom>
            <a:solidFill>
              <a:srgbClr val="FAF8DF"/>
            </a:solidFill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i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</a:t>
              </a:r>
              <a:r>
                <a:rPr lang="en-US" altLang="ko-KR" sz="2000" b="1" i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Can be used</a:t>
              </a:r>
            </a:p>
          </p:txBody>
        </p:sp>
        <p:cxnSp>
          <p:nvCxnSpPr>
            <p:cNvPr id="96" name="직선 연결선 95">
              <a:extLst>
                <a:ext uri="{FF2B5EF4-FFF2-40B4-BE49-F238E27FC236}">
                  <a16:creationId xmlns:a16="http://schemas.microsoft.com/office/drawing/2014/main" id="{6AF51332-22F5-4D66-3612-DA3CA3BB8A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22558" y="1828800"/>
              <a:ext cx="0" cy="838123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1B144D64-D02B-DDE9-BF7F-4B809521CF9D}"/>
              </a:ext>
            </a:extLst>
          </p:cNvPr>
          <p:cNvGrpSpPr/>
          <p:nvPr/>
        </p:nvGrpSpPr>
        <p:grpSpPr>
          <a:xfrm>
            <a:off x="779149" y="4276633"/>
            <a:ext cx="2240461" cy="1408886"/>
            <a:chOff x="779149" y="4276633"/>
            <a:chExt cx="2240461" cy="1408886"/>
          </a:xfrm>
        </p:grpSpPr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FEDBB63B-316A-7099-F5B8-339F6447CC7A}"/>
                </a:ext>
              </a:extLst>
            </p:cNvPr>
            <p:cNvSpPr/>
            <p:nvPr/>
          </p:nvSpPr>
          <p:spPr>
            <a:xfrm>
              <a:off x="1668503" y="4276633"/>
              <a:ext cx="1351107" cy="1408886"/>
            </a:xfrm>
            <a:prstGeom prst="roundRect">
              <a:avLst>
                <a:gd name="adj" fmla="val 5004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13BCC475-ADDB-1FC9-5E60-7EE99FEEB3C8}"/>
                </a:ext>
              </a:extLst>
            </p:cNvPr>
            <p:cNvSpPr/>
            <p:nvPr/>
          </p:nvSpPr>
          <p:spPr>
            <a:xfrm>
              <a:off x="779149" y="4423044"/>
              <a:ext cx="1351107" cy="1260256"/>
            </a:xfrm>
            <a:prstGeom prst="roundRect">
              <a:avLst>
                <a:gd name="adj" fmla="val 5004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A8D368-B591-2BE5-3C26-5AA99C80C97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CAVA: 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In-</a:t>
            </a:r>
            <a:r>
              <a:rPr lang="en-US" altLang="ko-KR" sz="4000" b="1" u="sng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Ca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che </a:t>
            </a:r>
            <a:r>
              <a:rPr lang="en-US" altLang="ko-KR" sz="4000" b="1" u="sng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Va</a:t>
            </a: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lidation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8C17D48-B603-6E35-74EF-39671ACCA989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D3E2761D-B1D5-04B0-9664-BCA2AF40FF2D}"/>
              </a:ext>
            </a:extLst>
          </p:cNvPr>
          <p:cNvSpPr/>
          <p:nvPr/>
        </p:nvSpPr>
        <p:spPr>
          <a:xfrm>
            <a:off x="713740" y="2009127"/>
            <a:ext cx="3035300" cy="3730453"/>
          </a:xfrm>
          <a:prstGeom prst="roundRect">
            <a:avLst>
              <a:gd name="adj" fmla="val 2324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79BCC37-8A62-0D11-FE9A-291C99C1808D}"/>
              </a:ext>
            </a:extLst>
          </p:cNvPr>
          <p:cNvCxnSpPr>
            <a:cxnSpLocks/>
          </p:cNvCxnSpPr>
          <p:nvPr/>
        </p:nvCxnSpPr>
        <p:spPr>
          <a:xfrm>
            <a:off x="2174246" y="2371807"/>
            <a:ext cx="0" cy="3039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CD031686-8E4D-3004-F88F-7652B5CA532D}"/>
              </a:ext>
            </a:extLst>
          </p:cNvPr>
          <p:cNvCxnSpPr>
            <a:cxnSpLocks/>
          </p:cNvCxnSpPr>
          <p:nvPr/>
        </p:nvCxnSpPr>
        <p:spPr>
          <a:xfrm>
            <a:off x="1392708" y="2668542"/>
            <a:ext cx="16155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968449-89B5-F1A8-AA53-E473EE181E7E}"/>
              </a:ext>
            </a:extLst>
          </p:cNvPr>
          <p:cNvCxnSpPr>
            <a:cxnSpLocks/>
          </p:cNvCxnSpPr>
          <p:nvPr/>
        </p:nvCxnSpPr>
        <p:spPr>
          <a:xfrm>
            <a:off x="1401173" y="2665327"/>
            <a:ext cx="0" cy="303939"/>
          </a:xfrm>
          <a:prstGeom prst="line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CE780D12-F386-90B1-8777-A24D987018B8}"/>
              </a:ext>
            </a:extLst>
          </p:cNvPr>
          <p:cNvCxnSpPr>
            <a:cxnSpLocks/>
          </p:cNvCxnSpPr>
          <p:nvPr/>
        </p:nvCxnSpPr>
        <p:spPr>
          <a:xfrm>
            <a:off x="3000583" y="2671348"/>
            <a:ext cx="0" cy="303939"/>
          </a:xfrm>
          <a:prstGeom prst="line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6D0F7ED1-C041-9A6C-029A-7074A42AE9CE}"/>
              </a:ext>
            </a:extLst>
          </p:cNvPr>
          <p:cNvSpPr/>
          <p:nvPr/>
        </p:nvSpPr>
        <p:spPr>
          <a:xfrm>
            <a:off x="1376889" y="2153810"/>
            <a:ext cx="1631325" cy="378854"/>
          </a:xfrm>
          <a:prstGeom prst="roundRect">
            <a:avLst>
              <a:gd name="adj" fmla="val 0"/>
            </a:avLst>
          </a:prstGeom>
          <a:solidFill>
            <a:srgbClr val="FDE745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 Request</a:t>
            </a:r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A0A2A155-14BA-4374-FEA6-6142310BD3D9}"/>
              </a:ext>
            </a:extLst>
          </p:cNvPr>
          <p:cNvSpPr/>
          <p:nvPr/>
        </p:nvSpPr>
        <p:spPr>
          <a:xfrm>
            <a:off x="825320" y="2975287"/>
            <a:ext cx="1179722" cy="346165"/>
          </a:xfrm>
          <a:prstGeom prst="roundRect">
            <a:avLst>
              <a:gd name="adj" fmla="val 11281"/>
            </a:avLst>
          </a:prstGeom>
          <a:solidFill>
            <a:srgbClr val="D1D4D3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L1 TLB</a:t>
            </a:r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0A240488-9BB2-0445-056E-AC805E57A861}"/>
              </a:ext>
            </a:extLst>
          </p:cNvPr>
          <p:cNvCxnSpPr>
            <a:cxnSpLocks/>
          </p:cNvCxnSpPr>
          <p:nvPr/>
        </p:nvCxnSpPr>
        <p:spPr>
          <a:xfrm>
            <a:off x="1410663" y="3329881"/>
            <a:ext cx="0" cy="239259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C9349143-DBFA-73CE-79D9-B37CF8AAA959}"/>
              </a:ext>
            </a:extLst>
          </p:cNvPr>
          <p:cNvSpPr/>
          <p:nvPr/>
        </p:nvSpPr>
        <p:spPr>
          <a:xfrm>
            <a:off x="2353317" y="2966845"/>
            <a:ext cx="1272954" cy="337740"/>
          </a:xfrm>
          <a:prstGeom prst="roundRect">
            <a:avLst>
              <a:gd name="adj" fmla="val 0"/>
            </a:avLst>
          </a:prstGeom>
          <a:solidFill>
            <a:srgbClr val="D1D4D3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L1 Cache</a:t>
            </a:r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폭발: 14pt 14">
            <a:extLst>
              <a:ext uri="{FF2B5EF4-FFF2-40B4-BE49-F238E27FC236}">
                <a16:creationId xmlns:a16="http://schemas.microsoft.com/office/drawing/2014/main" id="{F5881D9E-28C2-A3D5-A045-7AEFDB0C3F85}"/>
              </a:ext>
            </a:extLst>
          </p:cNvPr>
          <p:cNvSpPr/>
          <p:nvPr/>
        </p:nvSpPr>
        <p:spPr>
          <a:xfrm>
            <a:off x="128219" y="2719860"/>
            <a:ext cx="1087964" cy="509985"/>
          </a:xfrm>
          <a:prstGeom prst="irregularSeal2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Miss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F589D5DB-66FA-E17A-F7DA-D652D5726AD1}"/>
              </a:ext>
            </a:extLst>
          </p:cNvPr>
          <p:cNvSpPr/>
          <p:nvPr/>
        </p:nvSpPr>
        <p:spPr>
          <a:xfrm>
            <a:off x="837117" y="3576330"/>
            <a:ext cx="1167925" cy="821020"/>
          </a:xfrm>
          <a:prstGeom prst="roundRect">
            <a:avLst>
              <a:gd name="adj" fmla="val 11281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7A4CC5A6-3BA8-4CBD-6CDB-6A73ABAD6834}"/>
              </a:ext>
            </a:extLst>
          </p:cNvPr>
          <p:cNvSpPr/>
          <p:nvPr/>
        </p:nvSpPr>
        <p:spPr>
          <a:xfrm>
            <a:off x="837117" y="3575546"/>
            <a:ext cx="1167925" cy="364529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CAST</a:t>
            </a: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93180BA9-977A-29F7-FBA9-EBA901EB0D36}"/>
              </a:ext>
            </a:extLst>
          </p:cNvPr>
          <p:cNvSpPr/>
          <p:nvPr/>
        </p:nvSpPr>
        <p:spPr>
          <a:xfrm>
            <a:off x="940984" y="3939386"/>
            <a:ext cx="942791" cy="346165"/>
          </a:xfrm>
          <a:prstGeom prst="roundRect">
            <a:avLst>
              <a:gd name="adj" fmla="val 5778"/>
            </a:avLst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</a:t>
            </a:r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9F0C3F86-8EDB-305C-D0E6-20320B3AE41E}"/>
              </a:ext>
            </a:extLst>
          </p:cNvPr>
          <p:cNvSpPr/>
          <p:nvPr/>
        </p:nvSpPr>
        <p:spPr>
          <a:xfrm>
            <a:off x="827856" y="4646270"/>
            <a:ext cx="1179723" cy="346165"/>
          </a:xfrm>
          <a:prstGeom prst="roundRect">
            <a:avLst>
              <a:gd name="adj" fmla="val 11281"/>
            </a:avLst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L2 TLB</a:t>
            </a:r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6A1F73D3-4804-C472-5D24-E51AA6CFCFA2}"/>
              </a:ext>
            </a:extLst>
          </p:cNvPr>
          <p:cNvSpPr/>
          <p:nvPr/>
        </p:nvSpPr>
        <p:spPr>
          <a:xfrm>
            <a:off x="839657" y="5247862"/>
            <a:ext cx="1179722" cy="346164"/>
          </a:xfrm>
          <a:prstGeom prst="roundRect">
            <a:avLst>
              <a:gd name="adj" fmla="val 11281"/>
            </a:avLst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pc="-15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Walker</a:t>
            </a:r>
            <a:endParaRPr lang="ko-KR" altLang="en-US" spc="-15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B0629942-5B56-AD18-359E-A6CDD7D8C181}"/>
              </a:ext>
            </a:extLst>
          </p:cNvPr>
          <p:cNvSpPr/>
          <p:nvPr/>
        </p:nvSpPr>
        <p:spPr>
          <a:xfrm>
            <a:off x="2355857" y="4176048"/>
            <a:ext cx="1272954" cy="337740"/>
          </a:xfrm>
          <a:prstGeom prst="roundRect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L2 Cache</a:t>
            </a:r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A75B4BE1-A0B7-C0C3-3766-FA15428CC1CD}"/>
              </a:ext>
            </a:extLst>
          </p:cNvPr>
          <p:cNvSpPr/>
          <p:nvPr/>
        </p:nvSpPr>
        <p:spPr>
          <a:xfrm>
            <a:off x="2355856" y="4858303"/>
            <a:ext cx="1272953" cy="734334"/>
          </a:xfrm>
          <a:prstGeom prst="roundRect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Main Memory</a:t>
            </a:r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0984B771-6B66-EBC2-DB3B-D66542B09411}"/>
              </a:ext>
            </a:extLst>
          </p:cNvPr>
          <p:cNvCxnSpPr>
            <a:cxnSpLocks/>
            <a:stCxn id="29" idx="3"/>
            <a:endCxn id="31" idx="1"/>
          </p:cNvCxnSpPr>
          <p:nvPr/>
        </p:nvCxnSpPr>
        <p:spPr>
          <a:xfrm flipV="1">
            <a:off x="2019379" y="4344918"/>
            <a:ext cx="336478" cy="1076026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A9E5CD5B-7D35-96D6-3293-F8C5421FF345}"/>
              </a:ext>
            </a:extLst>
          </p:cNvPr>
          <p:cNvCxnSpPr>
            <a:cxnSpLocks/>
          </p:cNvCxnSpPr>
          <p:nvPr/>
        </p:nvCxnSpPr>
        <p:spPr>
          <a:xfrm>
            <a:off x="1413203" y="4397350"/>
            <a:ext cx="0" cy="239259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2F10C11D-19E3-8265-DAA6-FDD57B7432D4}"/>
              </a:ext>
            </a:extLst>
          </p:cNvPr>
          <p:cNvCxnSpPr>
            <a:cxnSpLocks/>
          </p:cNvCxnSpPr>
          <p:nvPr/>
        </p:nvCxnSpPr>
        <p:spPr>
          <a:xfrm>
            <a:off x="1413203" y="4992435"/>
            <a:ext cx="0" cy="239259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0167D7B5-8454-B818-CCE9-41D5D768861C}"/>
              </a:ext>
            </a:extLst>
          </p:cNvPr>
          <p:cNvCxnSpPr>
            <a:cxnSpLocks/>
          </p:cNvCxnSpPr>
          <p:nvPr/>
        </p:nvCxnSpPr>
        <p:spPr>
          <a:xfrm>
            <a:off x="2767897" y="4513788"/>
            <a:ext cx="0" cy="344515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C38346B7-862E-DBE2-F581-7D6038559075}"/>
              </a:ext>
            </a:extLst>
          </p:cNvPr>
          <p:cNvCxnSpPr>
            <a:cxnSpLocks/>
          </p:cNvCxnSpPr>
          <p:nvPr/>
        </p:nvCxnSpPr>
        <p:spPr>
          <a:xfrm>
            <a:off x="3185706" y="4520232"/>
            <a:ext cx="0" cy="338071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  <a:prstDash val="soli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85067B7D-E762-A41A-E1D7-9B027068B529}"/>
              </a:ext>
            </a:extLst>
          </p:cNvPr>
          <p:cNvCxnSpPr>
            <a:cxnSpLocks/>
            <a:stCxn id="14" idx="2"/>
            <a:endCxn id="31" idx="0"/>
          </p:cNvCxnSpPr>
          <p:nvPr/>
        </p:nvCxnSpPr>
        <p:spPr>
          <a:xfrm>
            <a:off x="2989794" y="3304585"/>
            <a:ext cx="2540" cy="871463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  <a:prstDash val="soli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4CC75D48-56F2-7121-0021-9461B86FA7CE}"/>
              </a:ext>
            </a:extLst>
          </p:cNvPr>
          <p:cNvSpPr/>
          <p:nvPr/>
        </p:nvSpPr>
        <p:spPr>
          <a:xfrm>
            <a:off x="2353317" y="2966844"/>
            <a:ext cx="1272954" cy="864383"/>
          </a:xfrm>
          <a:prstGeom prst="roundRect">
            <a:avLst>
              <a:gd name="adj" fmla="val 0"/>
            </a:avLst>
          </a:prstGeom>
          <a:solidFill>
            <a:srgbClr val="D1D4D3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L1 Cache</a:t>
            </a: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5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957AC2B0-AD34-E46B-7FCA-96A84198DA56}"/>
              </a:ext>
            </a:extLst>
          </p:cNvPr>
          <p:cNvSpPr/>
          <p:nvPr/>
        </p:nvSpPr>
        <p:spPr>
          <a:xfrm>
            <a:off x="2489530" y="3319802"/>
            <a:ext cx="1000922" cy="417708"/>
          </a:xfrm>
          <a:prstGeom prst="roundRect">
            <a:avLst>
              <a:gd name="adj" fmla="val 11281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CAVA</a:t>
            </a: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9078679B-FCF2-8669-903B-67FF78EE342B}"/>
              </a:ext>
            </a:extLst>
          </p:cNvPr>
          <p:cNvCxnSpPr>
            <a:cxnSpLocks/>
          </p:cNvCxnSpPr>
          <p:nvPr/>
        </p:nvCxnSpPr>
        <p:spPr>
          <a:xfrm flipV="1">
            <a:off x="2005042" y="3399036"/>
            <a:ext cx="348275" cy="587804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  <a:prstDash val="soli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8326608-0698-D04E-73A7-176A7BE045FF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사각형: 둥근 모서리 73">
            <a:extLst>
              <a:ext uri="{FF2B5EF4-FFF2-40B4-BE49-F238E27FC236}">
                <a16:creationId xmlns:a16="http://schemas.microsoft.com/office/drawing/2014/main" id="{328CDCD8-E73A-1F54-37C3-7799E22A9134}"/>
              </a:ext>
            </a:extLst>
          </p:cNvPr>
          <p:cNvSpPr/>
          <p:nvPr/>
        </p:nvSpPr>
        <p:spPr>
          <a:xfrm>
            <a:off x="6422510" y="3991103"/>
            <a:ext cx="1392840" cy="3461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VPN: 0x002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5" name="직선 연결선 74">
            <a:extLst>
              <a:ext uri="{FF2B5EF4-FFF2-40B4-BE49-F238E27FC236}">
                <a16:creationId xmlns:a16="http://schemas.microsoft.com/office/drawing/2014/main" id="{AC448774-6F8C-DF9B-3779-38729B73919B}"/>
              </a:ext>
            </a:extLst>
          </p:cNvPr>
          <p:cNvCxnSpPr>
            <a:cxnSpLocks/>
            <a:stCxn id="74" idx="3"/>
          </p:cNvCxnSpPr>
          <p:nvPr/>
        </p:nvCxnSpPr>
        <p:spPr>
          <a:xfrm>
            <a:off x="7815350" y="4164186"/>
            <a:ext cx="365817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oli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F858A39E-C80F-4245-7553-3C293BAF1E73}"/>
              </a:ext>
            </a:extLst>
          </p:cNvPr>
          <p:cNvCxnSpPr>
            <a:cxnSpLocks/>
          </p:cNvCxnSpPr>
          <p:nvPr/>
        </p:nvCxnSpPr>
        <p:spPr>
          <a:xfrm flipV="1">
            <a:off x="8380362" y="4355652"/>
            <a:ext cx="0" cy="658538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oli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85">
            <a:extLst>
              <a:ext uri="{FF2B5EF4-FFF2-40B4-BE49-F238E27FC236}">
                <a16:creationId xmlns:a16="http://schemas.microsoft.com/office/drawing/2014/main" id="{11D5462C-7EC1-A804-E38E-99823D61236D}"/>
              </a:ext>
            </a:extLst>
          </p:cNvPr>
          <p:cNvCxnSpPr>
            <a:cxnSpLocks/>
          </p:cNvCxnSpPr>
          <p:nvPr/>
        </p:nvCxnSpPr>
        <p:spPr>
          <a:xfrm flipH="1" flipV="1">
            <a:off x="8367662" y="5002189"/>
            <a:ext cx="598538" cy="4172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사각형: 둥근 모서리 79">
            <a:extLst>
              <a:ext uri="{FF2B5EF4-FFF2-40B4-BE49-F238E27FC236}">
                <a16:creationId xmlns:a16="http://schemas.microsoft.com/office/drawing/2014/main" id="{02A50485-99F1-E915-3AC2-3E969E6A300F}"/>
              </a:ext>
            </a:extLst>
          </p:cNvPr>
          <p:cNvSpPr/>
          <p:nvPr/>
        </p:nvSpPr>
        <p:spPr>
          <a:xfrm>
            <a:off x="8935294" y="3768464"/>
            <a:ext cx="2760154" cy="575535"/>
          </a:xfrm>
          <a:prstGeom prst="roundRect">
            <a:avLst>
              <a:gd name="adj" fmla="val 20069"/>
            </a:avLst>
          </a:prstGeom>
          <a:solidFill>
            <a:schemeClr val="accent1">
              <a:lumMod val="50000"/>
            </a:schemeClr>
          </a:solidFill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request information in MSHR</a:t>
            </a:r>
          </a:p>
        </p:txBody>
      </p:sp>
      <p:graphicFrame>
        <p:nvGraphicFramePr>
          <p:cNvPr id="83" name="표 82">
            <a:extLst>
              <a:ext uri="{FF2B5EF4-FFF2-40B4-BE49-F238E27FC236}">
                <a16:creationId xmlns:a16="http://schemas.microsoft.com/office/drawing/2014/main" id="{A2B30ECF-41BC-D266-32B0-52437FED3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953179"/>
              </p:ext>
            </p:extLst>
          </p:nvPr>
        </p:nvGraphicFramePr>
        <p:xfrm>
          <a:off x="8953629" y="4446624"/>
          <a:ext cx="2741819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6916">
                  <a:extLst>
                    <a:ext uri="{9D8B030D-6E8A-4147-A177-3AD203B41FA5}">
                      <a16:colId xmlns:a16="http://schemas.microsoft.com/office/drawing/2014/main" val="3732116972"/>
                    </a:ext>
                  </a:extLst>
                </a:gridCol>
                <a:gridCol w="826655">
                  <a:extLst>
                    <a:ext uri="{9D8B030D-6E8A-4147-A177-3AD203B41FA5}">
                      <a16:colId xmlns:a16="http://schemas.microsoft.com/office/drawing/2014/main" val="3952118529"/>
                    </a:ext>
                  </a:extLst>
                </a:gridCol>
                <a:gridCol w="1078248">
                  <a:extLst>
                    <a:ext uri="{9D8B030D-6E8A-4147-A177-3AD203B41FA5}">
                      <a16:colId xmlns:a16="http://schemas.microsoft.com/office/drawing/2014/main" val="1097539653"/>
                    </a:ext>
                  </a:extLst>
                </a:gridCol>
              </a:tblGrid>
              <a:tr h="3482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</a:t>
                      </a:r>
                      <a:endParaRPr lang="ko-KR" altLang="en-US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endParaRPr lang="ko-KR" altLang="en-US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Sector</a:t>
                      </a:r>
                      <a:endParaRPr lang="ko-KR" altLang="en-US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534013"/>
                  </a:ext>
                </a:extLst>
              </a:tr>
              <a:tr h="3482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0x002</a:t>
                      </a:r>
                      <a:endParaRPr lang="ko-KR" altLang="en-US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8D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0x102</a:t>
                      </a:r>
                      <a:endParaRPr lang="ko-KR" altLang="en-US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ko-KR" altLang="en-US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380291"/>
                  </a:ext>
                </a:extLst>
              </a:tr>
            </a:tbl>
          </a:graphicData>
        </a:graphic>
      </p:graphicFrame>
      <p:cxnSp>
        <p:nvCxnSpPr>
          <p:cNvPr id="85" name="직선 연결선 84">
            <a:extLst>
              <a:ext uri="{FF2B5EF4-FFF2-40B4-BE49-F238E27FC236}">
                <a16:creationId xmlns:a16="http://schemas.microsoft.com/office/drawing/2014/main" id="{DB3F0C69-2ECF-2398-F04E-421C32CC7A2E}"/>
              </a:ext>
            </a:extLst>
          </p:cNvPr>
          <p:cNvCxnSpPr>
            <a:cxnSpLocks/>
            <a:endCxn id="74" idx="1"/>
          </p:cNvCxnSpPr>
          <p:nvPr/>
        </p:nvCxnSpPr>
        <p:spPr>
          <a:xfrm flipV="1">
            <a:off x="6104569" y="4164186"/>
            <a:ext cx="317941" cy="879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oli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직선 연결선 85">
            <a:extLst>
              <a:ext uri="{FF2B5EF4-FFF2-40B4-BE49-F238E27FC236}">
                <a16:creationId xmlns:a16="http://schemas.microsoft.com/office/drawing/2014/main" id="{6D9BF466-B6FD-3425-73C1-1B6D877A7346}"/>
              </a:ext>
            </a:extLst>
          </p:cNvPr>
          <p:cNvCxnSpPr>
            <a:cxnSpLocks/>
            <a:endCxn id="89" idx="0"/>
          </p:cNvCxnSpPr>
          <p:nvPr/>
        </p:nvCxnSpPr>
        <p:spPr>
          <a:xfrm>
            <a:off x="8380362" y="2712930"/>
            <a:ext cx="0" cy="1244973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타원 88">
            <a:extLst>
              <a:ext uri="{FF2B5EF4-FFF2-40B4-BE49-F238E27FC236}">
                <a16:creationId xmlns:a16="http://schemas.microsoft.com/office/drawing/2014/main" id="{FE422D1A-D767-6564-4359-340894CC772B}"/>
              </a:ext>
            </a:extLst>
          </p:cNvPr>
          <p:cNvSpPr/>
          <p:nvPr/>
        </p:nvSpPr>
        <p:spPr>
          <a:xfrm>
            <a:off x="8181167" y="3957903"/>
            <a:ext cx="398390" cy="398390"/>
          </a:xfrm>
          <a:prstGeom prst="ellipse">
            <a:avLst/>
          </a:prstGeom>
          <a:solidFill>
            <a:srgbClr val="F1F2F2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5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ko-KR" altLang="en-US" sz="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45990C66-949E-9FBE-3089-8DD5585E4E1B}"/>
              </a:ext>
            </a:extLst>
          </p:cNvPr>
          <p:cNvGrpSpPr/>
          <p:nvPr/>
        </p:nvGrpSpPr>
        <p:grpSpPr>
          <a:xfrm>
            <a:off x="4398117" y="2528723"/>
            <a:ext cx="7401476" cy="970327"/>
            <a:chOff x="4398117" y="2528723"/>
            <a:chExt cx="7401476" cy="970327"/>
          </a:xfrm>
        </p:grpSpPr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808C4783-61F5-CC82-6BED-A9857DACD6DD}"/>
                </a:ext>
              </a:extLst>
            </p:cNvPr>
            <p:cNvSpPr/>
            <p:nvPr/>
          </p:nvSpPr>
          <p:spPr>
            <a:xfrm>
              <a:off x="4398117" y="2528723"/>
              <a:ext cx="7401476" cy="970327"/>
            </a:xfrm>
            <a:prstGeom prst="rect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prstDash val="sysDash"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id="{A68D181C-EAE3-088D-BCDD-331419E58D47}"/>
                </a:ext>
              </a:extLst>
            </p:cNvPr>
            <p:cNvSpPr/>
            <p:nvPr/>
          </p:nvSpPr>
          <p:spPr>
            <a:xfrm>
              <a:off x="9926644" y="2580705"/>
              <a:ext cx="1815863" cy="423358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65000"/>
              </a:schemeClr>
            </a:solidFill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i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L1 Cache</a:t>
              </a:r>
            </a:p>
          </p:txBody>
        </p:sp>
      </p:grpSp>
      <p:sp>
        <p:nvSpPr>
          <p:cNvPr id="97" name="사각형: 둥근 모서리 96">
            <a:extLst>
              <a:ext uri="{FF2B5EF4-FFF2-40B4-BE49-F238E27FC236}">
                <a16:creationId xmlns:a16="http://schemas.microsoft.com/office/drawing/2014/main" id="{B98A3B39-75CD-1BAC-DF0C-70B44D145EFF}"/>
              </a:ext>
            </a:extLst>
          </p:cNvPr>
          <p:cNvSpPr/>
          <p:nvPr/>
        </p:nvSpPr>
        <p:spPr>
          <a:xfrm>
            <a:off x="4626138" y="2894463"/>
            <a:ext cx="1392840" cy="3461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7" name="직선 연결선 86">
            <a:extLst>
              <a:ext uri="{FF2B5EF4-FFF2-40B4-BE49-F238E27FC236}">
                <a16:creationId xmlns:a16="http://schemas.microsoft.com/office/drawing/2014/main" id="{21E85E2D-5F57-7BDC-0717-D2A50A26311E}"/>
              </a:ext>
            </a:extLst>
          </p:cNvPr>
          <p:cNvCxnSpPr>
            <a:cxnSpLocks/>
          </p:cNvCxnSpPr>
          <p:nvPr/>
        </p:nvCxnSpPr>
        <p:spPr>
          <a:xfrm flipH="1">
            <a:off x="5322558" y="2729303"/>
            <a:ext cx="3057804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oli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64432C5C-573D-89A7-5948-76A313F5CDA6}"/>
              </a:ext>
            </a:extLst>
          </p:cNvPr>
          <p:cNvGrpSpPr/>
          <p:nvPr/>
        </p:nvGrpSpPr>
        <p:grpSpPr>
          <a:xfrm>
            <a:off x="4540547" y="3240628"/>
            <a:ext cx="1564022" cy="1465924"/>
            <a:chOff x="4540547" y="3240628"/>
            <a:chExt cx="1564022" cy="1465924"/>
          </a:xfrm>
        </p:grpSpPr>
        <p:cxnSp>
          <p:nvCxnSpPr>
            <p:cNvPr id="70" name="직선 연결선 69">
              <a:extLst>
                <a:ext uri="{FF2B5EF4-FFF2-40B4-BE49-F238E27FC236}">
                  <a16:creationId xmlns:a16="http://schemas.microsoft.com/office/drawing/2014/main" id="{9683BC42-C327-4C46-584B-C97A367B3838}"/>
                </a:ext>
              </a:extLst>
            </p:cNvPr>
            <p:cNvCxnSpPr>
              <a:cxnSpLocks/>
              <a:stCxn id="68" idx="0"/>
            </p:cNvCxnSpPr>
            <p:nvPr/>
          </p:nvCxnSpPr>
          <p:spPr>
            <a:xfrm flipV="1">
              <a:off x="5325450" y="4315036"/>
              <a:ext cx="0" cy="391516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prstDash val="soli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559527E0-E15A-E821-99F2-66EBB1727916}"/>
                </a:ext>
              </a:extLst>
            </p:cNvPr>
            <p:cNvGrpSpPr/>
            <p:nvPr/>
          </p:nvGrpSpPr>
          <p:grpSpPr>
            <a:xfrm>
              <a:off x="4540547" y="3240628"/>
              <a:ext cx="1564022" cy="1099902"/>
              <a:chOff x="4540547" y="2587219"/>
              <a:chExt cx="1564022" cy="1099902"/>
            </a:xfrm>
          </p:grpSpPr>
          <p:sp>
            <p:nvSpPr>
              <p:cNvPr id="73" name="사각형: 둥근 모서리 72">
                <a:extLst>
                  <a:ext uri="{FF2B5EF4-FFF2-40B4-BE49-F238E27FC236}">
                    <a16:creationId xmlns:a16="http://schemas.microsoft.com/office/drawing/2014/main" id="{4E57989A-EEC9-4994-9A6B-95F64CC3D388}"/>
                  </a:ext>
                </a:extLst>
              </p:cNvPr>
              <p:cNvSpPr/>
              <p:nvPr/>
            </p:nvSpPr>
            <p:spPr>
              <a:xfrm>
                <a:off x="4540547" y="3367104"/>
                <a:ext cx="1564022" cy="320017"/>
              </a:xfrm>
              <a:prstGeom prst="roundRect">
                <a:avLst>
                  <a:gd name="adj" fmla="val 33336"/>
                </a:avLst>
              </a:prstGeom>
              <a:solidFill>
                <a:schemeClr val="tx1"/>
              </a:solidFill>
              <a:ln w="19050">
                <a:noFill/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Decompress</a:t>
                </a:r>
              </a:p>
            </p:txBody>
          </p:sp>
          <p:cxnSp>
            <p:nvCxnSpPr>
              <p:cNvPr id="84" name="직선 연결선 83">
                <a:extLst>
                  <a:ext uri="{FF2B5EF4-FFF2-40B4-BE49-F238E27FC236}">
                    <a16:creationId xmlns:a16="http://schemas.microsoft.com/office/drawing/2014/main" id="{CF6DE6A4-056C-A80E-CD04-EA12F8B645FD}"/>
                  </a:ext>
                </a:extLst>
              </p:cNvPr>
              <p:cNvCxnSpPr>
                <a:cxnSpLocks/>
                <a:stCxn id="73" idx="0"/>
              </p:cNvCxnSpPr>
              <p:nvPr/>
            </p:nvCxnSpPr>
            <p:spPr>
              <a:xfrm flipV="1">
                <a:off x="5322558" y="2587219"/>
                <a:ext cx="0" cy="779885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4C9FDC3D-A35A-1AA4-F8BE-F8A94432209A}"/>
              </a:ext>
            </a:extLst>
          </p:cNvPr>
          <p:cNvGrpSpPr/>
          <p:nvPr/>
        </p:nvGrpSpPr>
        <p:grpSpPr>
          <a:xfrm>
            <a:off x="4508796" y="4706552"/>
            <a:ext cx="3075588" cy="1557273"/>
            <a:chOff x="4508796" y="4706552"/>
            <a:chExt cx="3075588" cy="1557273"/>
          </a:xfrm>
        </p:grpSpPr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916781F1-287B-5DEC-6EFA-D12AEABC92A7}"/>
                </a:ext>
              </a:extLst>
            </p:cNvPr>
            <p:cNvGrpSpPr/>
            <p:nvPr/>
          </p:nvGrpSpPr>
          <p:grpSpPr>
            <a:xfrm>
              <a:off x="4508796" y="4706552"/>
              <a:ext cx="1335946" cy="340943"/>
              <a:chOff x="4508796" y="4387580"/>
              <a:chExt cx="1335946" cy="340943"/>
            </a:xfrm>
          </p:grpSpPr>
          <p:sp>
            <p:nvSpPr>
              <p:cNvPr id="67" name="사각형: 둥근 모서리 66">
                <a:extLst>
                  <a:ext uri="{FF2B5EF4-FFF2-40B4-BE49-F238E27FC236}">
                    <a16:creationId xmlns:a16="http://schemas.microsoft.com/office/drawing/2014/main" id="{A6086C90-2831-7180-0527-344B0DFFAEAB}"/>
                  </a:ext>
                </a:extLst>
              </p:cNvPr>
              <p:cNvSpPr/>
              <p:nvPr/>
            </p:nvSpPr>
            <p:spPr>
              <a:xfrm>
                <a:off x="4508796" y="4387580"/>
                <a:ext cx="292669" cy="340943"/>
              </a:xfrm>
              <a:prstGeom prst="roundRect">
                <a:avLst>
                  <a:gd name="adj" fmla="val 0"/>
                </a:avLst>
              </a:prstGeom>
              <a:solidFill>
                <a:srgbClr val="FFFF01"/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endParaRPr lang="ko-KR" altLang="en-US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사각형: 둥근 모서리 67">
                <a:extLst>
                  <a:ext uri="{FF2B5EF4-FFF2-40B4-BE49-F238E27FC236}">
                    <a16:creationId xmlns:a16="http://schemas.microsoft.com/office/drawing/2014/main" id="{79BD8975-3C75-1502-6350-47653DDA1388}"/>
                  </a:ext>
                </a:extLst>
              </p:cNvPr>
              <p:cNvSpPr/>
              <p:nvPr/>
            </p:nvSpPr>
            <p:spPr>
              <a:xfrm>
                <a:off x="4806158" y="4387580"/>
                <a:ext cx="1038584" cy="340943"/>
              </a:xfrm>
              <a:prstGeom prst="roundRect">
                <a:avLst>
                  <a:gd name="adj" fmla="val 0"/>
                </a:avLst>
              </a:prstGeom>
              <a:solidFill>
                <a:srgbClr val="529CE2"/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Sector 0</a:t>
                </a:r>
                <a:endParaRPr lang="ko-KR" altLang="en-US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2BDC7F8D-FC93-C488-0E63-3BAC6B8AD219}"/>
                </a:ext>
              </a:extLst>
            </p:cNvPr>
            <p:cNvGrpSpPr/>
            <p:nvPr/>
          </p:nvGrpSpPr>
          <p:grpSpPr>
            <a:xfrm>
              <a:off x="5260635" y="5047495"/>
              <a:ext cx="2323749" cy="1216330"/>
              <a:chOff x="5260635" y="4440530"/>
              <a:chExt cx="2323749" cy="1216330"/>
            </a:xfrm>
          </p:grpSpPr>
          <p:sp>
            <p:nvSpPr>
              <p:cNvPr id="66" name="사각형: 둥근 모서리 65">
                <a:extLst>
                  <a:ext uri="{FF2B5EF4-FFF2-40B4-BE49-F238E27FC236}">
                    <a16:creationId xmlns:a16="http://schemas.microsoft.com/office/drawing/2014/main" id="{1772B7D1-D74D-FBB3-CB0D-B2004342DF07}"/>
                  </a:ext>
                </a:extLst>
              </p:cNvPr>
              <p:cNvSpPr/>
              <p:nvPr/>
            </p:nvSpPr>
            <p:spPr>
              <a:xfrm>
                <a:off x="5260635" y="4946704"/>
                <a:ext cx="2323749" cy="275769"/>
              </a:xfrm>
              <a:prstGeom prst="roundRect">
                <a:avLst>
                  <a:gd name="adj" fmla="val 0"/>
                </a:avLst>
              </a:prstGeom>
              <a:noFill/>
              <a:ln w="28575">
                <a:noFill/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Fetch into L1 Cache</a:t>
                </a:r>
              </a:p>
            </p:txBody>
          </p:sp>
          <p:cxnSp>
            <p:nvCxnSpPr>
              <p:cNvPr id="64" name="직선 연결선 63">
                <a:extLst>
                  <a:ext uri="{FF2B5EF4-FFF2-40B4-BE49-F238E27FC236}">
                    <a16:creationId xmlns:a16="http://schemas.microsoft.com/office/drawing/2014/main" id="{607D21E0-43F1-CB37-4286-7F0F5AB537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25450" y="4440530"/>
                <a:ext cx="0" cy="121633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54607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80" grpId="0" animBg="1"/>
      <p:bldP spid="89" grpId="0" animBg="1"/>
      <p:bldP spid="9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3EDA4014-79BF-32E9-0765-BAE3D3698D13}"/>
              </a:ext>
            </a:extLst>
          </p:cNvPr>
          <p:cNvCxnSpPr>
            <a:cxnSpLocks/>
          </p:cNvCxnSpPr>
          <p:nvPr/>
        </p:nvCxnSpPr>
        <p:spPr>
          <a:xfrm>
            <a:off x="1053202" y="1375409"/>
            <a:ext cx="0" cy="440012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433334CD-9526-912D-1D62-84D80EB64C81}"/>
              </a:ext>
            </a:extLst>
          </p:cNvPr>
          <p:cNvCxnSpPr>
            <a:cxnSpLocks/>
          </p:cNvCxnSpPr>
          <p:nvPr/>
        </p:nvCxnSpPr>
        <p:spPr>
          <a:xfrm>
            <a:off x="10536302" y="1367790"/>
            <a:ext cx="0" cy="439284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9A8D368-B591-2BE5-3C26-5AA99C80C97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Timeline Comparison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8C17D48-B603-6E35-74EF-39671ACCA989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3A55EE1-2CB3-0416-A0C7-C74E4C1EF674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1" name="그룹 110">
            <a:extLst>
              <a:ext uri="{FF2B5EF4-FFF2-40B4-BE49-F238E27FC236}">
                <a16:creationId xmlns:a16="http://schemas.microsoft.com/office/drawing/2014/main" id="{1E2D3537-083D-D8FD-1A20-625D83090FCF}"/>
              </a:ext>
            </a:extLst>
          </p:cNvPr>
          <p:cNvGrpSpPr/>
          <p:nvPr/>
        </p:nvGrpSpPr>
        <p:grpSpPr>
          <a:xfrm>
            <a:off x="1035809" y="1382877"/>
            <a:ext cx="9500926" cy="994560"/>
            <a:chOff x="1035809" y="1382877"/>
            <a:chExt cx="9500926" cy="994560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359C70E-8ADF-CC7F-73C1-D0029ED2A856}"/>
                </a:ext>
              </a:extLst>
            </p:cNvPr>
            <p:cNvGrpSpPr/>
            <p:nvPr/>
          </p:nvGrpSpPr>
          <p:grpSpPr>
            <a:xfrm>
              <a:off x="1035809" y="1382877"/>
              <a:ext cx="9500926" cy="562938"/>
              <a:chOff x="1213036" y="3443241"/>
              <a:chExt cx="9500926" cy="562938"/>
            </a:xfrm>
          </p:grpSpPr>
          <p:grpSp>
            <p:nvGrpSpPr>
              <p:cNvPr id="28" name="그룹 27">
                <a:extLst>
                  <a:ext uri="{FF2B5EF4-FFF2-40B4-BE49-F238E27FC236}">
                    <a16:creationId xmlns:a16="http://schemas.microsoft.com/office/drawing/2014/main" id="{21D10F70-62DC-E4DC-A093-A292DB69435F}"/>
                  </a:ext>
                </a:extLst>
              </p:cNvPr>
              <p:cNvGrpSpPr/>
              <p:nvPr/>
            </p:nvGrpSpPr>
            <p:grpSpPr>
              <a:xfrm>
                <a:off x="1228276" y="3443241"/>
                <a:ext cx="9485686" cy="562605"/>
                <a:chOff x="1049496" y="3919710"/>
                <a:chExt cx="9485686" cy="562605"/>
              </a:xfrm>
            </p:grpSpPr>
            <p:sp>
              <p:nvSpPr>
                <p:cNvPr id="30" name="사각형: 둥근 모서리 29">
                  <a:extLst>
                    <a:ext uri="{FF2B5EF4-FFF2-40B4-BE49-F238E27FC236}">
                      <a16:creationId xmlns:a16="http://schemas.microsoft.com/office/drawing/2014/main" id="{F1BAA0BF-ED97-3C69-8115-29BDCA8D5F2D}"/>
                    </a:ext>
                  </a:extLst>
                </p:cNvPr>
                <p:cNvSpPr/>
                <p:nvPr/>
              </p:nvSpPr>
              <p:spPr>
                <a:xfrm>
                  <a:off x="1049496" y="3919813"/>
                  <a:ext cx="1102416" cy="559717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bg2">
                      <a:lumMod val="25000"/>
                    </a:schemeClr>
                  </a:solidFill>
                </a:ln>
                <a:scene3d>
                  <a:camera prst="obliqueTopRight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ko-KR" sz="160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L1 TLB •</a:t>
                  </a:r>
                </a:p>
                <a:p>
                  <a:pPr algn="ctr"/>
                  <a:r>
                    <a:rPr lang="en-US" altLang="ko-KR" sz="160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L1 Cache </a:t>
                  </a:r>
                  <a:endParaRPr lang="ko-KR" altLang="en-US" sz="16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" name="사각형: 둥근 모서리 30">
                  <a:extLst>
                    <a:ext uri="{FF2B5EF4-FFF2-40B4-BE49-F238E27FC236}">
                      <a16:creationId xmlns:a16="http://schemas.microsoft.com/office/drawing/2014/main" id="{4D226C96-BDCB-378C-9B8A-193813070012}"/>
                    </a:ext>
                  </a:extLst>
                </p:cNvPr>
                <p:cNvSpPr/>
                <p:nvPr/>
              </p:nvSpPr>
              <p:spPr>
                <a:xfrm>
                  <a:off x="2151911" y="3919812"/>
                  <a:ext cx="3978000" cy="562503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 w="28575">
                  <a:solidFill>
                    <a:schemeClr val="bg2">
                      <a:lumMod val="25000"/>
                    </a:schemeClr>
                  </a:solidFill>
                </a:ln>
                <a:scene3d>
                  <a:camera prst="obliqueTopRight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ko-KR" sz="160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L2 TLB • Page Walk</a:t>
                  </a:r>
                  <a:endParaRPr lang="ko-KR" altLang="en-US" sz="16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" name="사각형: 둥근 모서리 31">
                  <a:extLst>
                    <a:ext uri="{FF2B5EF4-FFF2-40B4-BE49-F238E27FC236}">
                      <a16:creationId xmlns:a16="http://schemas.microsoft.com/office/drawing/2014/main" id="{6CE0CF96-DAA4-CCC6-10C1-71D1A97A2519}"/>
                    </a:ext>
                  </a:extLst>
                </p:cNvPr>
                <p:cNvSpPr/>
                <p:nvPr/>
              </p:nvSpPr>
              <p:spPr>
                <a:xfrm>
                  <a:off x="6129418" y="3921015"/>
                  <a:ext cx="1098330" cy="558076"/>
                </a:xfrm>
                <a:prstGeom prst="roundRect">
                  <a:avLst>
                    <a:gd name="adj" fmla="val 0"/>
                  </a:avLst>
                </a:prstGeom>
                <a:solidFill>
                  <a:srgbClr val="C7C7C7"/>
                </a:solidFill>
                <a:ln w="28575">
                  <a:solidFill>
                    <a:schemeClr val="bg2">
                      <a:lumMod val="25000"/>
                    </a:schemeClr>
                  </a:solidFill>
                </a:ln>
                <a:scene3d>
                  <a:camera prst="obliqueTopRight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ko-KR" sz="160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L1 TLB •</a:t>
                  </a:r>
                </a:p>
                <a:p>
                  <a:pPr algn="ctr"/>
                  <a:r>
                    <a:rPr lang="en-US" altLang="ko-KR" sz="160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L1 Cache </a:t>
                  </a:r>
                  <a:endParaRPr lang="ko-KR" altLang="en-US" sz="16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" name="사각형: 둥근 모서리 32">
                  <a:extLst>
                    <a:ext uri="{FF2B5EF4-FFF2-40B4-BE49-F238E27FC236}">
                      <a16:creationId xmlns:a16="http://schemas.microsoft.com/office/drawing/2014/main" id="{A145549F-8A9D-28BB-D99E-3364E02AC353}"/>
                    </a:ext>
                  </a:extLst>
                </p:cNvPr>
                <p:cNvSpPr/>
                <p:nvPr/>
              </p:nvSpPr>
              <p:spPr>
                <a:xfrm>
                  <a:off x="7233976" y="3919710"/>
                  <a:ext cx="2253600" cy="55779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chemeClr val="bg2">
                      <a:lumMod val="25000"/>
                    </a:schemeClr>
                  </a:solidFill>
                </a:ln>
                <a:scene3d>
                  <a:camera prst="obliqueTopRight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ko-KR" sz="160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L2 Cache • Memory</a:t>
                  </a:r>
                  <a:endParaRPr lang="ko-KR" altLang="en-US" sz="16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사각형: 둥근 모서리 33">
                  <a:extLst>
                    <a:ext uri="{FF2B5EF4-FFF2-40B4-BE49-F238E27FC236}">
                      <a16:creationId xmlns:a16="http://schemas.microsoft.com/office/drawing/2014/main" id="{AD5196D0-639D-225A-A6C3-08E1C6DE513F}"/>
                    </a:ext>
                  </a:extLst>
                </p:cNvPr>
                <p:cNvSpPr/>
                <p:nvPr/>
              </p:nvSpPr>
              <p:spPr>
                <a:xfrm>
                  <a:off x="9491878" y="3920606"/>
                  <a:ext cx="1043304" cy="555699"/>
                </a:xfrm>
                <a:prstGeom prst="roundRect">
                  <a:avLst>
                    <a:gd name="adj" fmla="val 0"/>
                  </a:avLst>
                </a:prstGeom>
                <a:solidFill>
                  <a:srgbClr val="D0D0D0"/>
                </a:solidFill>
                <a:ln w="28575">
                  <a:solidFill>
                    <a:schemeClr val="bg2">
                      <a:lumMod val="25000"/>
                    </a:schemeClr>
                  </a:solidFill>
                </a:ln>
                <a:scene3d>
                  <a:camera prst="obliqueTopRight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ko-KR" sz="160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L1 TLB •</a:t>
                  </a:r>
                </a:p>
                <a:p>
                  <a:pPr algn="ctr"/>
                  <a:r>
                    <a:rPr lang="en-US" altLang="ko-KR" sz="160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L1 Cache </a:t>
                  </a:r>
                  <a:endParaRPr lang="ko-KR" altLang="en-US" sz="16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29" name="직선 연결선 28">
                <a:extLst>
                  <a:ext uri="{FF2B5EF4-FFF2-40B4-BE49-F238E27FC236}">
                    <a16:creationId xmlns:a16="http://schemas.microsoft.com/office/drawing/2014/main" id="{E5DDD9D8-BEEE-8876-F958-B866DC3A24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3036" y="4006179"/>
                <a:ext cx="9498188" cy="0"/>
              </a:xfrm>
              <a:prstGeom prst="line">
                <a:avLst/>
              </a:prstGeom>
              <a:ln w="38100">
                <a:solidFill>
                  <a:schemeClr val="bg2">
                    <a:lumMod val="10000"/>
                  </a:schemeClr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80334024-3FDA-29C6-B1B1-D5D21C4C13B1}"/>
                </a:ext>
              </a:extLst>
            </p:cNvPr>
            <p:cNvSpPr/>
            <p:nvPr/>
          </p:nvSpPr>
          <p:spPr>
            <a:xfrm>
              <a:off x="5196840" y="1937683"/>
              <a:ext cx="1808480" cy="439754"/>
            </a:xfrm>
            <a:prstGeom prst="roundRect">
              <a:avLst>
                <a:gd name="adj" fmla="val 22171"/>
              </a:avLst>
            </a:prstGeom>
            <a:noFill/>
            <a:ln w="38100">
              <a:noFill/>
              <a:prstDash val="solid"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Baseline</a:t>
              </a:r>
              <a:endParaRPr lang="en-US" altLang="ko-KR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5" name="사각형: 둥근 모서리 74">
            <a:extLst>
              <a:ext uri="{FF2B5EF4-FFF2-40B4-BE49-F238E27FC236}">
                <a16:creationId xmlns:a16="http://schemas.microsoft.com/office/drawing/2014/main" id="{89A92AFC-995F-1204-3457-9A7CF11B41AB}"/>
              </a:ext>
            </a:extLst>
          </p:cNvPr>
          <p:cNvSpPr/>
          <p:nvPr/>
        </p:nvSpPr>
        <p:spPr>
          <a:xfrm>
            <a:off x="2940054" y="3846412"/>
            <a:ext cx="6311893" cy="406137"/>
          </a:xfrm>
          <a:prstGeom prst="roundRect">
            <a:avLst>
              <a:gd name="adj" fmla="val 22171"/>
            </a:avLst>
          </a:prstGeom>
          <a:solidFill>
            <a:schemeClr val="bg1"/>
          </a:solidFill>
          <a:ln w="38100">
            <a:noFill/>
            <a:prstDash val="solid"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F0502020204030204" pitchFamily="34" charset="0"/>
                <a:ea typeface="함초롬바탕" panose="02030604000101010101" pitchFamily="18" charset="-127"/>
                <a:cs typeface="함초롬바탕" panose="02030604000101010101" pitchFamily="18" charset="-127"/>
              </a:rPr>
              <a:t>➊ 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Speculation + No Rapid Validation (CAST)</a:t>
            </a:r>
            <a:endParaRPr lang="en-US" altLang="ko-KR" sz="2000" i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CB1D55E4-A543-4675-B587-8326EB473365}"/>
              </a:ext>
            </a:extLst>
          </p:cNvPr>
          <p:cNvGrpSpPr/>
          <p:nvPr/>
        </p:nvGrpSpPr>
        <p:grpSpPr>
          <a:xfrm>
            <a:off x="1046393" y="2656148"/>
            <a:ext cx="6174442" cy="1164861"/>
            <a:chOff x="1046393" y="2656148"/>
            <a:chExt cx="6174442" cy="1164861"/>
          </a:xfrm>
        </p:grpSpPr>
        <p:sp>
          <p:nvSpPr>
            <p:cNvPr id="59" name="사각형: 둥근 모서리 58">
              <a:extLst>
                <a:ext uri="{FF2B5EF4-FFF2-40B4-BE49-F238E27FC236}">
                  <a16:creationId xmlns:a16="http://schemas.microsoft.com/office/drawing/2014/main" id="{09CF4307-10EC-14AF-EFC1-9182D5166CC5}"/>
                </a:ext>
              </a:extLst>
            </p:cNvPr>
            <p:cNvSpPr/>
            <p:nvPr/>
          </p:nvSpPr>
          <p:spPr>
            <a:xfrm>
              <a:off x="2162176" y="3263439"/>
              <a:ext cx="3978000" cy="557570"/>
            </a:xfrm>
            <a:prstGeom prst="roundRect">
              <a:avLst>
                <a:gd name="adj" fmla="val 0"/>
              </a:avLst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28575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L2 TLB • Page Walk </a:t>
              </a:r>
              <a:r>
                <a:rPr lang="en-US" altLang="ko-KR" sz="1600" b="1" i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(Background)</a:t>
              </a:r>
              <a:endParaRPr lang="ko-KR" altLang="en-US" sz="1600" b="1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사각형: 둥근 모서리 59">
              <a:extLst>
                <a:ext uri="{FF2B5EF4-FFF2-40B4-BE49-F238E27FC236}">
                  <a16:creationId xmlns:a16="http://schemas.microsoft.com/office/drawing/2014/main" id="{A9C2E68B-0501-4D51-9458-A314B5082763}"/>
                </a:ext>
              </a:extLst>
            </p:cNvPr>
            <p:cNvSpPr/>
            <p:nvPr/>
          </p:nvSpPr>
          <p:spPr>
            <a:xfrm>
              <a:off x="2161868" y="2693182"/>
              <a:ext cx="2253600" cy="562183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i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L2 Cache </a:t>
              </a:r>
              <a: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•</a:t>
              </a:r>
              <a:r>
                <a:rPr lang="en-US" altLang="ko-KR" sz="1600" i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Memory</a:t>
              </a:r>
              <a:endParaRPr lang="ko-KR" altLang="en-US" sz="16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324AC683-B336-E294-5B0B-1EB4C2680BE4}"/>
                </a:ext>
              </a:extLst>
            </p:cNvPr>
            <p:cNvCxnSpPr>
              <a:cxnSpLocks/>
            </p:cNvCxnSpPr>
            <p:nvPr/>
          </p:nvCxnSpPr>
          <p:spPr>
            <a:xfrm>
              <a:off x="6140176" y="2701456"/>
              <a:ext cx="0" cy="672236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사각형: 둥근 모서리 65">
              <a:extLst>
                <a:ext uri="{FF2B5EF4-FFF2-40B4-BE49-F238E27FC236}">
                  <a16:creationId xmlns:a16="http://schemas.microsoft.com/office/drawing/2014/main" id="{5774CD85-88A2-6756-0854-2992611CEC09}"/>
                </a:ext>
              </a:extLst>
            </p:cNvPr>
            <p:cNvSpPr/>
            <p:nvPr/>
          </p:nvSpPr>
          <p:spPr>
            <a:xfrm>
              <a:off x="6140176" y="2705136"/>
              <a:ext cx="1043304" cy="555699"/>
            </a:xfrm>
            <a:prstGeom prst="roundRect">
              <a:avLst>
                <a:gd name="adj" fmla="val 0"/>
              </a:avLst>
            </a:prstGeom>
            <a:solidFill>
              <a:srgbClr val="D0D0D0"/>
            </a:solidFill>
            <a:ln w="28575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L1 TLB •</a:t>
              </a:r>
            </a:p>
            <a:p>
              <a:pPr algn="ctr"/>
              <a: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L1 Cache </a:t>
              </a:r>
              <a:endParaRPr lang="ko-KR" alt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9" name="직선 연결선 68">
              <a:extLst>
                <a:ext uri="{FF2B5EF4-FFF2-40B4-BE49-F238E27FC236}">
                  <a16:creationId xmlns:a16="http://schemas.microsoft.com/office/drawing/2014/main" id="{41F17426-C709-30E0-7F78-828511CF54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5218" y="2973175"/>
              <a:ext cx="1691366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  <a:headEnd type="arrow" w="lg" len="lg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사각형: 둥근 모서리 71">
              <a:extLst>
                <a:ext uri="{FF2B5EF4-FFF2-40B4-BE49-F238E27FC236}">
                  <a16:creationId xmlns:a16="http://schemas.microsoft.com/office/drawing/2014/main" id="{698ED857-635E-3937-E06B-D83CD727A143}"/>
                </a:ext>
              </a:extLst>
            </p:cNvPr>
            <p:cNvSpPr/>
            <p:nvPr/>
          </p:nvSpPr>
          <p:spPr>
            <a:xfrm>
              <a:off x="4635502" y="2656148"/>
              <a:ext cx="1212845" cy="307075"/>
            </a:xfrm>
            <a:prstGeom prst="roundRect">
              <a:avLst>
                <a:gd name="adj" fmla="val 22171"/>
              </a:avLst>
            </a:prstGeom>
            <a:noFill/>
            <a:ln w="38100">
              <a:noFill/>
              <a:prstDash val="solid"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i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Waiting</a:t>
              </a:r>
            </a:p>
          </p:txBody>
        </p:sp>
        <p:cxnSp>
          <p:nvCxnSpPr>
            <p:cNvPr id="61" name="직선 연결선 60">
              <a:extLst>
                <a:ext uri="{FF2B5EF4-FFF2-40B4-BE49-F238E27FC236}">
                  <a16:creationId xmlns:a16="http://schemas.microsoft.com/office/drawing/2014/main" id="{089D164F-8804-290A-688D-2EF7364904F7}"/>
                </a:ext>
              </a:extLst>
            </p:cNvPr>
            <p:cNvCxnSpPr>
              <a:cxnSpLocks/>
            </p:cNvCxnSpPr>
            <p:nvPr/>
          </p:nvCxnSpPr>
          <p:spPr>
            <a:xfrm>
              <a:off x="1046393" y="3264393"/>
              <a:ext cx="6174442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사각형: 둥근 모서리 57">
              <a:extLst>
                <a:ext uri="{FF2B5EF4-FFF2-40B4-BE49-F238E27FC236}">
                  <a16:creationId xmlns:a16="http://schemas.microsoft.com/office/drawing/2014/main" id="{213748C7-0ED9-5E4F-98BE-225B15EAEF76}"/>
                </a:ext>
              </a:extLst>
            </p:cNvPr>
            <p:cNvSpPr/>
            <p:nvPr/>
          </p:nvSpPr>
          <p:spPr>
            <a:xfrm>
              <a:off x="1056586" y="2693182"/>
              <a:ext cx="1102416" cy="559717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L1 TLB •</a:t>
              </a:r>
              <a:b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L1 Cache </a:t>
              </a:r>
              <a:endParaRPr lang="ko-KR" alt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DD1925AA-1989-AB81-D013-C579E21A374B}"/>
              </a:ext>
            </a:extLst>
          </p:cNvPr>
          <p:cNvGrpSpPr/>
          <p:nvPr/>
        </p:nvGrpSpPr>
        <p:grpSpPr>
          <a:xfrm>
            <a:off x="7183480" y="2744458"/>
            <a:ext cx="3350517" cy="477054"/>
            <a:chOff x="7183480" y="2744458"/>
            <a:chExt cx="3350517" cy="477054"/>
          </a:xfrm>
        </p:grpSpPr>
        <p:cxnSp>
          <p:nvCxnSpPr>
            <p:cNvPr id="105" name="직선 연결선 104">
              <a:extLst>
                <a:ext uri="{FF2B5EF4-FFF2-40B4-BE49-F238E27FC236}">
                  <a16:creationId xmlns:a16="http://schemas.microsoft.com/office/drawing/2014/main" id="{7B5F2079-EEEF-068E-997B-7BB764D7BD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3480" y="2973175"/>
              <a:ext cx="3350517" cy="0"/>
            </a:xfrm>
            <a:prstGeom prst="line">
              <a:avLst/>
            </a:prstGeom>
            <a:ln w="57150">
              <a:solidFill>
                <a:schemeClr val="tx2">
                  <a:lumMod val="90000"/>
                  <a:lumOff val="10000"/>
                </a:schemeClr>
              </a:solidFill>
              <a:prstDash val="solid"/>
              <a:headEnd type="arrow" w="lg" len="lg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사각형: 둥근 모서리 106">
              <a:extLst>
                <a:ext uri="{FF2B5EF4-FFF2-40B4-BE49-F238E27FC236}">
                  <a16:creationId xmlns:a16="http://schemas.microsoft.com/office/drawing/2014/main" id="{7534B23E-1BEC-29A6-852E-62DA9FFC439A}"/>
                </a:ext>
              </a:extLst>
            </p:cNvPr>
            <p:cNvSpPr/>
            <p:nvPr/>
          </p:nvSpPr>
          <p:spPr>
            <a:xfrm>
              <a:off x="8291996" y="2744458"/>
              <a:ext cx="1068086" cy="477054"/>
            </a:xfrm>
            <a:prstGeom prst="roundRect">
              <a:avLst>
                <a:gd name="adj" fmla="val 22171"/>
              </a:avLst>
            </a:prstGeom>
            <a:solidFill>
              <a:schemeClr val="tx2">
                <a:lumMod val="90000"/>
                <a:lumOff val="10000"/>
              </a:schemeClr>
            </a:solidFill>
            <a:ln w="28575">
              <a:noFill/>
              <a:prstDash val="sysDash"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Saved</a:t>
              </a:r>
              <a:endParaRPr lang="ko-KR" alt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219646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875D7-03CF-2859-5643-BDD5B373F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직선 연결선 101">
            <a:extLst>
              <a:ext uri="{FF2B5EF4-FFF2-40B4-BE49-F238E27FC236}">
                <a16:creationId xmlns:a16="http://schemas.microsoft.com/office/drawing/2014/main" id="{BCA61619-8294-D327-B8A0-0E91CFE5906B}"/>
              </a:ext>
            </a:extLst>
          </p:cNvPr>
          <p:cNvCxnSpPr>
            <a:cxnSpLocks/>
          </p:cNvCxnSpPr>
          <p:nvPr/>
        </p:nvCxnSpPr>
        <p:spPr>
          <a:xfrm>
            <a:off x="7183480" y="2701456"/>
            <a:ext cx="0" cy="3146894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D786350A-781F-22EF-6C85-A8319536DD7E}"/>
              </a:ext>
            </a:extLst>
          </p:cNvPr>
          <p:cNvCxnSpPr>
            <a:cxnSpLocks/>
          </p:cNvCxnSpPr>
          <p:nvPr/>
        </p:nvCxnSpPr>
        <p:spPr>
          <a:xfrm>
            <a:off x="1053202" y="1375409"/>
            <a:ext cx="0" cy="440012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69AD4042-5E2D-1E46-0A47-3AD8A8C2EBBB}"/>
              </a:ext>
            </a:extLst>
          </p:cNvPr>
          <p:cNvCxnSpPr>
            <a:cxnSpLocks/>
          </p:cNvCxnSpPr>
          <p:nvPr/>
        </p:nvCxnSpPr>
        <p:spPr>
          <a:xfrm>
            <a:off x="10536302" y="1367790"/>
            <a:ext cx="0" cy="439284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C5F311A-6C30-D0FA-A8AB-8117B4D2E244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Timeline Comparison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79C74017-9187-5A5A-0500-24F1CDABA3DA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3DD3638-41B3-8F8A-7DEB-AB208936C9F9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DD91F2E5-C321-A764-2D74-45DFA01D890B}"/>
              </a:ext>
            </a:extLst>
          </p:cNvPr>
          <p:cNvGrpSpPr/>
          <p:nvPr/>
        </p:nvGrpSpPr>
        <p:grpSpPr>
          <a:xfrm>
            <a:off x="1035809" y="1382877"/>
            <a:ext cx="9500926" cy="562938"/>
            <a:chOff x="1213036" y="3443241"/>
            <a:chExt cx="9500926" cy="562938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CC3E4167-AF5E-7B8E-B661-58EFD6A93D25}"/>
                </a:ext>
              </a:extLst>
            </p:cNvPr>
            <p:cNvGrpSpPr/>
            <p:nvPr/>
          </p:nvGrpSpPr>
          <p:grpSpPr>
            <a:xfrm>
              <a:off x="1228276" y="3443241"/>
              <a:ext cx="9485686" cy="562605"/>
              <a:chOff x="1049496" y="3919710"/>
              <a:chExt cx="9485686" cy="562605"/>
            </a:xfrm>
          </p:grpSpPr>
          <p:sp>
            <p:nvSpPr>
              <p:cNvPr id="30" name="사각형: 둥근 모서리 29">
                <a:extLst>
                  <a:ext uri="{FF2B5EF4-FFF2-40B4-BE49-F238E27FC236}">
                    <a16:creationId xmlns:a16="http://schemas.microsoft.com/office/drawing/2014/main" id="{483E9024-2459-09F4-2AC1-6DC5C3E7A97B}"/>
                  </a:ext>
                </a:extLst>
              </p:cNvPr>
              <p:cNvSpPr/>
              <p:nvPr/>
            </p:nvSpPr>
            <p:spPr>
              <a:xfrm>
                <a:off x="1049496" y="3919813"/>
                <a:ext cx="1102416" cy="559717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L1 TLB •</a:t>
                </a:r>
              </a:p>
              <a:p>
                <a:pPr algn="ctr"/>
                <a:r>
                  <a:rPr lang="en-US" altLang="ko-KR" sz="16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L1 Cache </a:t>
                </a:r>
                <a:endParaRPr lang="ko-KR" altLang="en-US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사각형: 둥근 모서리 30">
                <a:extLst>
                  <a:ext uri="{FF2B5EF4-FFF2-40B4-BE49-F238E27FC236}">
                    <a16:creationId xmlns:a16="http://schemas.microsoft.com/office/drawing/2014/main" id="{10347FE0-615A-2DCF-0879-9030C2784944}"/>
                  </a:ext>
                </a:extLst>
              </p:cNvPr>
              <p:cNvSpPr/>
              <p:nvPr/>
            </p:nvSpPr>
            <p:spPr>
              <a:xfrm>
                <a:off x="2151911" y="3919812"/>
                <a:ext cx="3978000" cy="562503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8575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L2 TLB • Page Walk</a:t>
                </a:r>
                <a:endParaRPr lang="ko-KR" altLang="en-US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사각형: 둥근 모서리 31">
                <a:extLst>
                  <a:ext uri="{FF2B5EF4-FFF2-40B4-BE49-F238E27FC236}">
                    <a16:creationId xmlns:a16="http://schemas.microsoft.com/office/drawing/2014/main" id="{A188B8E9-FD8D-D534-D6F2-DCD749E0E492}"/>
                  </a:ext>
                </a:extLst>
              </p:cNvPr>
              <p:cNvSpPr/>
              <p:nvPr/>
            </p:nvSpPr>
            <p:spPr>
              <a:xfrm>
                <a:off x="6129418" y="3921015"/>
                <a:ext cx="1098330" cy="558076"/>
              </a:xfrm>
              <a:prstGeom prst="roundRect">
                <a:avLst>
                  <a:gd name="adj" fmla="val 0"/>
                </a:avLst>
              </a:prstGeom>
              <a:solidFill>
                <a:srgbClr val="C7C7C7"/>
              </a:solidFill>
              <a:ln w="28575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L1 TLB •</a:t>
                </a:r>
              </a:p>
              <a:p>
                <a:pPr algn="ctr"/>
                <a:r>
                  <a:rPr lang="en-US" altLang="ko-KR" sz="16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L1 Cache </a:t>
                </a:r>
                <a:endParaRPr lang="ko-KR" altLang="en-US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사각형: 둥근 모서리 32">
                <a:extLst>
                  <a:ext uri="{FF2B5EF4-FFF2-40B4-BE49-F238E27FC236}">
                    <a16:creationId xmlns:a16="http://schemas.microsoft.com/office/drawing/2014/main" id="{5C58D881-3AB1-106F-3942-79BEAD3DABDC}"/>
                  </a:ext>
                </a:extLst>
              </p:cNvPr>
              <p:cNvSpPr/>
              <p:nvPr/>
            </p:nvSpPr>
            <p:spPr>
              <a:xfrm>
                <a:off x="7233976" y="3919710"/>
                <a:ext cx="2253600" cy="557791"/>
              </a:xfrm>
              <a:prstGeom prst="roundRect">
                <a:avLst>
                  <a:gd name="adj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28575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L2 Cache • Memory</a:t>
                </a:r>
                <a:endParaRPr lang="ko-KR" altLang="en-US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사각형: 둥근 모서리 33">
                <a:extLst>
                  <a:ext uri="{FF2B5EF4-FFF2-40B4-BE49-F238E27FC236}">
                    <a16:creationId xmlns:a16="http://schemas.microsoft.com/office/drawing/2014/main" id="{53991036-3FCF-6311-95CF-2C98B67AA7F1}"/>
                  </a:ext>
                </a:extLst>
              </p:cNvPr>
              <p:cNvSpPr/>
              <p:nvPr/>
            </p:nvSpPr>
            <p:spPr>
              <a:xfrm>
                <a:off x="9491878" y="3920606"/>
                <a:ext cx="1043304" cy="555699"/>
              </a:xfrm>
              <a:prstGeom prst="roundRect">
                <a:avLst>
                  <a:gd name="adj" fmla="val 0"/>
                </a:avLst>
              </a:prstGeom>
              <a:solidFill>
                <a:srgbClr val="D0D0D0"/>
              </a:solidFill>
              <a:ln w="28575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L1 TLB •</a:t>
                </a:r>
              </a:p>
              <a:p>
                <a:pPr algn="ctr"/>
                <a:r>
                  <a:rPr lang="en-US" altLang="ko-KR" sz="16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L1 Cache </a:t>
                </a:r>
                <a:endParaRPr lang="ko-KR" altLang="en-US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2F087AC6-8814-6603-A8B1-20D2AA477E9A}"/>
                </a:ext>
              </a:extLst>
            </p:cNvPr>
            <p:cNvCxnSpPr>
              <a:cxnSpLocks/>
            </p:cNvCxnSpPr>
            <p:nvPr/>
          </p:nvCxnSpPr>
          <p:spPr>
            <a:xfrm>
              <a:off x="1213036" y="4006179"/>
              <a:ext cx="9498188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697431E8-3FDA-0750-08E3-8A9F4981DC2B}"/>
              </a:ext>
            </a:extLst>
          </p:cNvPr>
          <p:cNvSpPr/>
          <p:nvPr/>
        </p:nvSpPr>
        <p:spPr>
          <a:xfrm>
            <a:off x="5196840" y="1937683"/>
            <a:ext cx="1808480" cy="439754"/>
          </a:xfrm>
          <a:prstGeom prst="roundRect">
            <a:avLst>
              <a:gd name="adj" fmla="val 22171"/>
            </a:avLst>
          </a:prstGeom>
          <a:noFill/>
          <a:ln w="38100">
            <a:noFill/>
            <a:prstDash val="solid"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Baseline</a:t>
            </a:r>
            <a:endParaRPr lang="en-US" altLang="ko-KR" sz="2000" i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사각형: 둥근 모서리 58">
            <a:extLst>
              <a:ext uri="{FF2B5EF4-FFF2-40B4-BE49-F238E27FC236}">
                <a16:creationId xmlns:a16="http://schemas.microsoft.com/office/drawing/2014/main" id="{DC0F8E6C-8B15-C744-F60E-2EB737951969}"/>
              </a:ext>
            </a:extLst>
          </p:cNvPr>
          <p:cNvSpPr/>
          <p:nvPr/>
        </p:nvSpPr>
        <p:spPr>
          <a:xfrm>
            <a:off x="2162176" y="3263439"/>
            <a:ext cx="3978000" cy="557570"/>
          </a:xfrm>
          <a:prstGeom prst="roundRect">
            <a:avLst>
              <a:gd name="adj" fmla="val 0"/>
            </a:avLst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L2 TLB • Page Walk </a:t>
            </a:r>
            <a:r>
              <a:rPr lang="en-US" altLang="ko-KR" sz="1600" b="1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(Background)</a:t>
            </a:r>
            <a:endParaRPr lang="ko-KR" altLang="en-US" sz="1600" b="1" i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사각형: 둥근 모서리 59">
            <a:extLst>
              <a:ext uri="{FF2B5EF4-FFF2-40B4-BE49-F238E27FC236}">
                <a16:creationId xmlns:a16="http://schemas.microsoft.com/office/drawing/2014/main" id="{2CCBB225-B69E-2FC6-A414-CF2090DBA5D8}"/>
              </a:ext>
            </a:extLst>
          </p:cNvPr>
          <p:cNvSpPr/>
          <p:nvPr/>
        </p:nvSpPr>
        <p:spPr>
          <a:xfrm>
            <a:off x="2161868" y="2693182"/>
            <a:ext cx="2253600" cy="562183"/>
          </a:xfrm>
          <a:prstGeom prst="roundRect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L2 Cache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altLang="ko-KR" sz="16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Memory</a:t>
            </a:r>
            <a:endParaRPr lang="ko-KR" altLang="en-US" sz="1600" i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id="{C4FD1C91-9900-3526-26F0-659CC0035366}"/>
              </a:ext>
            </a:extLst>
          </p:cNvPr>
          <p:cNvCxnSpPr>
            <a:cxnSpLocks/>
          </p:cNvCxnSpPr>
          <p:nvPr/>
        </p:nvCxnSpPr>
        <p:spPr>
          <a:xfrm>
            <a:off x="6140176" y="2701456"/>
            <a:ext cx="0" cy="672236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사각형: 둥근 모서리 65">
            <a:extLst>
              <a:ext uri="{FF2B5EF4-FFF2-40B4-BE49-F238E27FC236}">
                <a16:creationId xmlns:a16="http://schemas.microsoft.com/office/drawing/2014/main" id="{6491407B-862D-8F55-81AF-81A8FE33100A}"/>
              </a:ext>
            </a:extLst>
          </p:cNvPr>
          <p:cNvSpPr/>
          <p:nvPr/>
        </p:nvSpPr>
        <p:spPr>
          <a:xfrm>
            <a:off x="6140176" y="2705136"/>
            <a:ext cx="1043304" cy="555699"/>
          </a:xfrm>
          <a:prstGeom prst="roundRect">
            <a:avLst>
              <a:gd name="adj" fmla="val 0"/>
            </a:avLst>
          </a:prstGeom>
          <a:solidFill>
            <a:srgbClr val="D0D0D0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L1 TLB •</a:t>
            </a:r>
          </a:p>
          <a:p>
            <a:pPr algn="ctr"/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L1 Cache </a:t>
            </a:r>
            <a:endParaRPr lang="ko-KR" altLang="en-US" sz="16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3C16F089-B146-777F-B652-9FF8414A9210}"/>
              </a:ext>
            </a:extLst>
          </p:cNvPr>
          <p:cNvCxnSpPr>
            <a:cxnSpLocks/>
          </p:cNvCxnSpPr>
          <p:nvPr/>
        </p:nvCxnSpPr>
        <p:spPr>
          <a:xfrm>
            <a:off x="1046393" y="3264393"/>
            <a:ext cx="6174442" cy="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사각형: 둥근 모서리 74">
            <a:extLst>
              <a:ext uri="{FF2B5EF4-FFF2-40B4-BE49-F238E27FC236}">
                <a16:creationId xmlns:a16="http://schemas.microsoft.com/office/drawing/2014/main" id="{8B15216F-0786-5BC8-FE4E-BB1D61AF5728}"/>
              </a:ext>
            </a:extLst>
          </p:cNvPr>
          <p:cNvSpPr/>
          <p:nvPr/>
        </p:nvSpPr>
        <p:spPr>
          <a:xfrm>
            <a:off x="2940054" y="3846412"/>
            <a:ext cx="6311893" cy="406137"/>
          </a:xfrm>
          <a:prstGeom prst="roundRect">
            <a:avLst>
              <a:gd name="adj" fmla="val 22171"/>
            </a:avLst>
          </a:prstGeom>
          <a:solidFill>
            <a:schemeClr val="bg1"/>
          </a:solidFill>
          <a:ln w="38100">
            <a:noFill/>
            <a:prstDash val="solid"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F0502020204030204" pitchFamily="34" charset="0"/>
                <a:ea typeface="함초롬바탕" panose="02030604000101010101" pitchFamily="18" charset="-127"/>
                <a:cs typeface="함초롬바탕" panose="02030604000101010101" pitchFamily="18" charset="-127"/>
              </a:rPr>
              <a:t>➊ 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Speculation + No Rapid Validation (CAST)</a:t>
            </a:r>
            <a:endParaRPr lang="en-US" altLang="ko-KR" sz="2000" i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사각형: 둥근 모서리 57">
            <a:extLst>
              <a:ext uri="{FF2B5EF4-FFF2-40B4-BE49-F238E27FC236}">
                <a16:creationId xmlns:a16="http://schemas.microsoft.com/office/drawing/2014/main" id="{05C57B90-446C-4BDE-A104-A712AC87C66C}"/>
              </a:ext>
            </a:extLst>
          </p:cNvPr>
          <p:cNvSpPr/>
          <p:nvPr/>
        </p:nvSpPr>
        <p:spPr>
          <a:xfrm>
            <a:off x="1056586" y="2693182"/>
            <a:ext cx="1102416" cy="559717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L1 TLB •</a:t>
            </a:r>
            <a:b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L1 Cache </a:t>
            </a:r>
            <a:endParaRPr lang="ko-KR" altLang="en-US" sz="16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F294F545-3827-A0E4-E448-1639504E1783}"/>
              </a:ext>
            </a:extLst>
          </p:cNvPr>
          <p:cNvGrpSpPr/>
          <p:nvPr/>
        </p:nvGrpSpPr>
        <p:grpSpPr>
          <a:xfrm>
            <a:off x="1047621" y="4632805"/>
            <a:ext cx="5093783" cy="1127827"/>
            <a:chOff x="1047621" y="4632805"/>
            <a:chExt cx="5093783" cy="1127827"/>
          </a:xfrm>
        </p:grpSpPr>
        <p:sp>
          <p:nvSpPr>
            <p:cNvPr id="80" name="사각형: 둥근 모서리 79">
              <a:extLst>
                <a:ext uri="{FF2B5EF4-FFF2-40B4-BE49-F238E27FC236}">
                  <a16:creationId xmlns:a16="http://schemas.microsoft.com/office/drawing/2014/main" id="{286AD104-01CC-1D9C-47C1-244CA1754C5A}"/>
                </a:ext>
              </a:extLst>
            </p:cNvPr>
            <p:cNvSpPr/>
            <p:nvPr/>
          </p:nvSpPr>
          <p:spPr>
            <a:xfrm>
              <a:off x="2163404" y="5203062"/>
              <a:ext cx="3978000" cy="557570"/>
            </a:xfrm>
            <a:prstGeom prst="roundRect">
              <a:avLst>
                <a:gd name="adj" fmla="val 0"/>
              </a:avLst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28575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L2 TLB • Page Walk </a:t>
              </a:r>
              <a:r>
                <a:rPr lang="en-US" altLang="ko-KR" sz="1600" b="1" i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(Background)</a:t>
              </a:r>
              <a:endParaRPr lang="ko-KR" altLang="en-US" sz="1600" b="1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사각형: 둥근 모서리 80">
              <a:extLst>
                <a:ext uri="{FF2B5EF4-FFF2-40B4-BE49-F238E27FC236}">
                  <a16:creationId xmlns:a16="http://schemas.microsoft.com/office/drawing/2014/main" id="{3E8812F1-6839-5B86-F68E-1F6794AEEE19}"/>
                </a:ext>
              </a:extLst>
            </p:cNvPr>
            <p:cNvSpPr/>
            <p:nvPr/>
          </p:nvSpPr>
          <p:spPr>
            <a:xfrm>
              <a:off x="2163096" y="4632805"/>
              <a:ext cx="2253600" cy="562183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i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L2 Cache </a:t>
              </a:r>
              <a: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•</a:t>
              </a:r>
              <a:r>
                <a:rPr lang="en-US" altLang="ko-KR" sz="1600" i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Memory</a:t>
              </a:r>
              <a:endParaRPr lang="ko-KR" altLang="en-US" sz="16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사각형: 둥근 모서리 82">
              <a:extLst>
                <a:ext uri="{FF2B5EF4-FFF2-40B4-BE49-F238E27FC236}">
                  <a16:creationId xmlns:a16="http://schemas.microsoft.com/office/drawing/2014/main" id="{96268327-C70D-C4D1-6296-C8E1D427E12D}"/>
                </a:ext>
              </a:extLst>
            </p:cNvPr>
            <p:cNvSpPr/>
            <p:nvPr/>
          </p:nvSpPr>
          <p:spPr>
            <a:xfrm>
              <a:off x="4413668" y="4635133"/>
              <a:ext cx="1043304" cy="555699"/>
            </a:xfrm>
            <a:prstGeom prst="roundRect">
              <a:avLst>
                <a:gd name="adj" fmla="val 0"/>
              </a:avLst>
            </a:prstGeom>
            <a:solidFill>
              <a:srgbClr val="FFFFCC"/>
            </a:solidFill>
            <a:ln w="28575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L1 TLB •</a:t>
              </a:r>
            </a:p>
            <a:p>
              <a:pPr algn="ctr"/>
              <a: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L1 Cache </a:t>
              </a:r>
              <a:endParaRPr lang="ko-KR" alt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6" name="직선 연결선 85">
              <a:extLst>
                <a:ext uri="{FF2B5EF4-FFF2-40B4-BE49-F238E27FC236}">
                  <a16:creationId xmlns:a16="http://schemas.microsoft.com/office/drawing/2014/main" id="{4E0F2921-6D00-5E93-1539-B05A33DCBE12}"/>
                </a:ext>
              </a:extLst>
            </p:cNvPr>
            <p:cNvCxnSpPr>
              <a:cxnSpLocks/>
            </p:cNvCxnSpPr>
            <p:nvPr/>
          </p:nvCxnSpPr>
          <p:spPr>
            <a:xfrm>
              <a:off x="1047621" y="5204016"/>
              <a:ext cx="4409351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사각형: 둥근 모서리 86">
              <a:extLst>
                <a:ext uri="{FF2B5EF4-FFF2-40B4-BE49-F238E27FC236}">
                  <a16:creationId xmlns:a16="http://schemas.microsoft.com/office/drawing/2014/main" id="{C28EB709-3560-AEAF-E504-8424E5E26751}"/>
                </a:ext>
              </a:extLst>
            </p:cNvPr>
            <p:cNvSpPr/>
            <p:nvPr/>
          </p:nvSpPr>
          <p:spPr>
            <a:xfrm>
              <a:off x="1057814" y="4632805"/>
              <a:ext cx="1102416" cy="559717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L1 TLB •</a:t>
              </a:r>
              <a:b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L1 Cache </a:t>
              </a:r>
              <a:endParaRPr lang="ko-KR" alt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0" name="사각형: 둥근 모서리 89">
            <a:extLst>
              <a:ext uri="{FF2B5EF4-FFF2-40B4-BE49-F238E27FC236}">
                <a16:creationId xmlns:a16="http://schemas.microsoft.com/office/drawing/2014/main" id="{898BAF71-973F-DE73-87CF-D85353ED4DA1}"/>
              </a:ext>
            </a:extLst>
          </p:cNvPr>
          <p:cNvSpPr/>
          <p:nvPr/>
        </p:nvSpPr>
        <p:spPr>
          <a:xfrm>
            <a:off x="2959103" y="5775529"/>
            <a:ext cx="6311893" cy="439754"/>
          </a:xfrm>
          <a:prstGeom prst="roundRect">
            <a:avLst>
              <a:gd name="adj" fmla="val 22171"/>
            </a:avLst>
          </a:prstGeom>
          <a:noFill/>
          <a:ln w="38100">
            <a:noFill/>
            <a:prstDash val="solid"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F0502020204030204" pitchFamily="34" charset="0"/>
                <a:ea typeface="함초롬바탕" panose="02030604000101010101" pitchFamily="18" charset="-127"/>
                <a:cs typeface="함초롬바탕" panose="02030604000101010101" pitchFamily="18" charset="-127"/>
              </a:rPr>
              <a:t>➋ 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Speculation + Rapid Validation (CAST + CAVA)</a:t>
            </a:r>
            <a:endParaRPr lang="en-US" altLang="ko-KR" sz="2000" i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5" name="직선 연결선 104">
            <a:extLst>
              <a:ext uri="{FF2B5EF4-FFF2-40B4-BE49-F238E27FC236}">
                <a16:creationId xmlns:a16="http://schemas.microsoft.com/office/drawing/2014/main" id="{48A7FB9F-2F36-377A-34B1-EFEDC2B38643}"/>
              </a:ext>
            </a:extLst>
          </p:cNvPr>
          <p:cNvCxnSpPr>
            <a:cxnSpLocks/>
          </p:cNvCxnSpPr>
          <p:nvPr/>
        </p:nvCxnSpPr>
        <p:spPr>
          <a:xfrm flipH="1">
            <a:off x="7183480" y="2973175"/>
            <a:ext cx="3350517" cy="0"/>
          </a:xfrm>
          <a:prstGeom prst="line">
            <a:avLst/>
          </a:prstGeom>
          <a:ln w="57150">
            <a:solidFill>
              <a:schemeClr val="tx2">
                <a:lumMod val="90000"/>
                <a:lumOff val="10000"/>
              </a:schemeClr>
            </a:solidFill>
            <a:prstDash val="solid"/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사각형: 둥근 모서리 106">
            <a:extLst>
              <a:ext uri="{FF2B5EF4-FFF2-40B4-BE49-F238E27FC236}">
                <a16:creationId xmlns:a16="http://schemas.microsoft.com/office/drawing/2014/main" id="{B78D2E48-64AD-8D59-B481-3B659FE3BEB0}"/>
              </a:ext>
            </a:extLst>
          </p:cNvPr>
          <p:cNvSpPr/>
          <p:nvPr/>
        </p:nvSpPr>
        <p:spPr>
          <a:xfrm>
            <a:off x="8291996" y="2744458"/>
            <a:ext cx="1068086" cy="477054"/>
          </a:xfrm>
          <a:prstGeom prst="roundRect">
            <a:avLst>
              <a:gd name="adj" fmla="val 22171"/>
            </a:avLst>
          </a:prstGeom>
          <a:solidFill>
            <a:schemeClr val="tx2">
              <a:lumMod val="90000"/>
              <a:lumOff val="10000"/>
            </a:schemeClr>
          </a:solidFill>
          <a:ln w="28575">
            <a:noFill/>
            <a:prstDash val="sysDash"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Saved</a:t>
            </a:r>
            <a:endParaRPr lang="ko-KR" alt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D629EAE-4912-3F3D-5860-032152F080DE}"/>
              </a:ext>
            </a:extLst>
          </p:cNvPr>
          <p:cNvGrpSpPr/>
          <p:nvPr/>
        </p:nvGrpSpPr>
        <p:grpSpPr>
          <a:xfrm>
            <a:off x="5456972" y="4614296"/>
            <a:ext cx="5077025" cy="477054"/>
            <a:chOff x="5456972" y="4614296"/>
            <a:chExt cx="5077025" cy="477054"/>
          </a:xfrm>
        </p:grpSpPr>
        <p:cxnSp>
          <p:nvCxnSpPr>
            <p:cNvPr id="108" name="직선 연결선 107">
              <a:extLst>
                <a:ext uri="{FF2B5EF4-FFF2-40B4-BE49-F238E27FC236}">
                  <a16:creationId xmlns:a16="http://schemas.microsoft.com/office/drawing/2014/main" id="{E09A727E-1A85-E146-2E08-E788806A46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56972" y="4855713"/>
              <a:ext cx="5077025" cy="0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  <a:prstDash val="solid"/>
              <a:headEnd type="arrow" w="lg" len="lg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사각형: 둥근 모서리 108">
              <a:extLst>
                <a:ext uri="{FF2B5EF4-FFF2-40B4-BE49-F238E27FC236}">
                  <a16:creationId xmlns:a16="http://schemas.microsoft.com/office/drawing/2014/main" id="{E516F7B1-3758-F1C0-61E8-50707F08E1E6}"/>
                </a:ext>
              </a:extLst>
            </p:cNvPr>
            <p:cNvSpPr/>
            <p:nvPr/>
          </p:nvSpPr>
          <p:spPr>
            <a:xfrm>
              <a:off x="7528272" y="4614296"/>
              <a:ext cx="1068086" cy="477054"/>
            </a:xfrm>
            <a:prstGeom prst="roundRect">
              <a:avLst>
                <a:gd name="adj" fmla="val 22171"/>
              </a:avLst>
            </a:prstGeom>
            <a:solidFill>
              <a:schemeClr val="accent6">
                <a:lumMod val="50000"/>
              </a:schemeClr>
            </a:solidFill>
            <a:ln w="28575">
              <a:noFill/>
              <a:prstDash val="sysDash"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Saved</a:t>
              </a:r>
              <a:endParaRPr lang="ko-KR" alt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2F976CDA-3474-79CD-58BC-AEFE1820A62B}"/>
              </a:ext>
            </a:extLst>
          </p:cNvPr>
          <p:cNvCxnSpPr>
            <a:cxnSpLocks/>
          </p:cNvCxnSpPr>
          <p:nvPr/>
        </p:nvCxnSpPr>
        <p:spPr>
          <a:xfrm flipH="1">
            <a:off x="4415218" y="2973175"/>
            <a:ext cx="1691366" cy="0"/>
          </a:xfrm>
          <a:prstGeom prst="line">
            <a:avLst/>
          </a:prstGeom>
          <a:ln w="28575">
            <a:solidFill>
              <a:srgbClr val="C00000"/>
            </a:solidFill>
            <a:prstDash val="solid"/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5BBBEADA-3FC6-A111-2CBB-A45F4F3CA9A7}"/>
              </a:ext>
            </a:extLst>
          </p:cNvPr>
          <p:cNvSpPr/>
          <p:nvPr/>
        </p:nvSpPr>
        <p:spPr>
          <a:xfrm>
            <a:off x="4635502" y="2656148"/>
            <a:ext cx="1212845" cy="307075"/>
          </a:xfrm>
          <a:prstGeom prst="roundRect">
            <a:avLst>
              <a:gd name="adj" fmla="val 22171"/>
            </a:avLst>
          </a:prstGeom>
          <a:noFill/>
          <a:ln w="38100">
            <a:noFill/>
            <a:prstDash val="solid"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Waiting</a:t>
            </a:r>
          </a:p>
        </p:txBody>
      </p:sp>
    </p:spTree>
    <p:extLst>
      <p:ext uri="{BB962C8B-B14F-4D97-AF65-F5344CB8AC3E}">
        <p14:creationId xmlns:p14="http://schemas.microsoft.com/office/powerpoint/2010/main" val="217114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89DA5-6F54-091C-396F-202BCA704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7A9063E-7830-CCB6-6F15-9CE9F95824B0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9C958A2-6CE1-BD04-AD61-54CE28CE7FDB}"/>
              </a:ext>
            </a:extLst>
          </p:cNvPr>
          <p:cNvSpPr/>
          <p:nvPr/>
        </p:nvSpPr>
        <p:spPr>
          <a:xfrm>
            <a:off x="0" y="1268450"/>
            <a:ext cx="12192000" cy="68503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000" dirty="0">
                <a:solidFill>
                  <a:srgbClr val="BFBF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1. Virtual Memory in GPUs – Challenges</a:t>
            </a:r>
            <a:endParaRPr lang="ko-KR" altLang="en-US" sz="3000" dirty="0">
              <a:solidFill>
                <a:srgbClr val="BFBFB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140307-D7F2-6840-AA31-97D646911FC6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121FFF6-6932-D84E-F8D8-FBDC950CD01F}"/>
              </a:ext>
            </a:extLst>
          </p:cNvPr>
          <p:cNvSpPr/>
          <p:nvPr/>
        </p:nvSpPr>
        <p:spPr>
          <a:xfrm>
            <a:off x="0" y="2258225"/>
            <a:ext cx="12192000" cy="153738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000" dirty="0">
                <a:solidFill>
                  <a:srgbClr val="BFBF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2. Avatar</a:t>
            </a:r>
            <a:br>
              <a:rPr lang="en-US" altLang="ko-KR" sz="3000" dirty="0">
                <a:solidFill>
                  <a:srgbClr val="BFBFB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3000" dirty="0">
                <a:solidFill>
                  <a:srgbClr val="BFBF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• Speculative address translation</a:t>
            </a:r>
            <a:br>
              <a:rPr lang="en-US" altLang="ko-KR" sz="3000" dirty="0">
                <a:solidFill>
                  <a:srgbClr val="BFBFB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3000" dirty="0">
                <a:solidFill>
                  <a:srgbClr val="BFBF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• Rapid Validation</a:t>
            </a:r>
            <a:endParaRPr lang="ko-KR" altLang="en-US" sz="3000" dirty="0">
              <a:solidFill>
                <a:srgbClr val="BFBFB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A2B8227-FCAB-F290-ED37-04742CE284D4}"/>
              </a:ext>
            </a:extLst>
          </p:cNvPr>
          <p:cNvSpPr/>
          <p:nvPr/>
        </p:nvSpPr>
        <p:spPr>
          <a:xfrm>
            <a:off x="0" y="4100352"/>
            <a:ext cx="12192000" cy="685031"/>
          </a:xfrm>
          <a:prstGeom prst="rect">
            <a:avLst/>
          </a:prstGeom>
          <a:solidFill>
            <a:srgbClr val="0B30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3. Evaluation ☜</a:t>
            </a:r>
            <a:endParaRPr lang="ko-KR" altLang="en-US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0B5A289A-6E09-CE02-5138-FFA3F4B66989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0CDCA6CB-A9CD-840B-41A9-84DBC8C5D261}"/>
              </a:ext>
            </a:extLst>
          </p:cNvPr>
          <p:cNvSpPr/>
          <p:nvPr/>
        </p:nvSpPr>
        <p:spPr>
          <a:xfrm>
            <a:off x="0" y="5090127"/>
            <a:ext cx="12192000" cy="6850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4. Summary</a:t>
            </a:r>
            <a:endParaRPr lang="ko-KR" altLang="en-US" sz="3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755086"/>
      </p:ext>
    </p:extLst>
  </p:cSld>
  <p:clrMapOvr>
    <a:masterClrMapping/>
  </p:clrMapOvr>
  <p:transition>
    <p:wip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A8D368-B591-2BE5-3C26-5AA99C80C97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Methodology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8C17D48-B603-6E35-74EF-39671ACCA989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E9DEC4C-1695-1D10-AA8A-7E4179294278}"/>
              </a:ext>
            </a:extLst>
          </p:cNvPr>
          <p:cNvSpPr txBox="1"/>
          <p:nvPr/>
        </p:nvSpPr>
        <p:spPr>
          <a:xfrm>
            <a:off x="0" y="891389"/>
            <a:ext cx="12192000" cy="4830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500" b="1" dirty="0">
                <a:latin typeface="Calibri" panose="020F0502020204030204" pitchFamily="34" charset="0"/>
                <a:cs typeface="Calibri" panose="020F0502020204030204" pitchFamily="34" charset="0"/>
              </a:rPr>
              <a:t>	Simulator: </a:t>
            </a:r>
            <a: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</a:rPr>
              <a:t>GPGPU-Sim 4.0 [Khairy+, ISCA’20]</a:t>
            </a:r>
          </a:p>
          <a:p>
            <a:pPr>
              <a:lnSpc>
                <a:spcPct val="150000"/>
              </a:lnSpc>
            </a:pPr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	    ▶ Virtual memory support (Unified Memory / 4KB page for baseline)</a:t>
            </a:r>
            <a:b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ko-K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ko-KR" sz="2500" b="1" dirty="0">
                <a:latin typeface="Calibri" panose="020F0502020204030204" pitchFamily="34" charset="0"/>
                <a:cs typeface="Calibri" panose="020F0502020204030204" pitchFamily="34" charset="0"/>
              </a:rPr>
              <a:t>Avatar Framework:</a:t>
            </a:r>
            <a:endParaRPr lang="en-US" altLang="ko-K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	    ▶ 32-entry MOD table</a:t>
            </a:r>
            <a:b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	    ▶ Data compression using the Bit-Plane Compression method [Kim+, ISCA’16]</a:t>
            </a:r>
          </a:p>
        </p:txBody>
      </p:sp>
      <p:graphicFrame>
        <p:nvGraphicFramePr>
          <p:cNvPr id="43" name="표 42">
            <a:extLst>
              <a:ext uri="{FF2B5EF4-FFF2-40B4-BE49-F238E27FC236}">
                <a16:creationId xmlns:a16="http://schemas.microsoft.com/office/drawing/2014/main" id="{CD21833D-DD00-3F08-777D-705415472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436223"/>
              </p:ext>
            </p:extLst>
          </p:nvPr>
        </p:nvGraphicFramePr>
        <p:xfrm>
          <a:off x="3117427" y="2005039"/>
          <a:ext cx="5970693" cy="158496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480744">
                  <a:extLst>
                    <a:ext uri="{9D8B030D-6E8A-4147-A177-3AD203B41FA5}">
                      <a16:colId xmlns:a16="http://schemas.microsoft.com/office/drawing/2014/main" val="932290655"/>
                    </a:ext>
                  </a:extLst>
                </a:gridCol>
                <a:gridCol w="4489949">
                  <a:extLst>
                    <a:ext uri="{9D8B030D-6E8A-4147-A177-3AD203B41FA5}">
                      <a16:colId xmlns:a16="http://schemas.microsoft.com/office/drawing/2014/main" val="22120231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Component</a:t>
                      </a:r>
                      <a:endParaRPr lang="ko-KR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Parameter</a:t>
                      </a:r>
                      <a:endParaRPr lang="ko-KR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75021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>
                        <a:tabLst/>
                      </a:pPr>
                      <a:r>
                        <a:rPr lang="en-US" altLang="ko-K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L1 TLB</a:t>
                      </a:r>
                      <a:endParaRPr lang="ko-KR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 entries (4KB), 16 entries* (2MB)</a:t>
                      </a:r>
                      <a:endParaRPr lang="ko-KR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01149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L2 TLB</a:t>
                      </a:r>
                      <a:endParaRPr lang="ko-KR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1024 entries (4KB), 128 entries* (2MB)</a:t>
                      </a:r>
                      <a:endParaRPr lang="ko-KR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3735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walk</a:t>
                      </a:r>
                      <a:endParaRPr lang="ko-KR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page walkers</a:t>
                      </a:r>
                      <a:endParaRPr lang="ko-KR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639909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A0E1B61-2ADF-F6AC-7640-9207F4ADF19C}"/>
              </a:ext>
            </a:extLst>
          </p:cNvPr>
          <p:cNvSpPr txBox="1"/>
          <p:nvPr/>
        </p:nvSpPr>
        <p:spPr>
          <a:xfrm>
            <a:off x="3117426" y="3604441"/>
            <a:ext cx="59706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US" altLang="ko-KR" sz="1800" dirty="0">
                <a:latin typeface="Calibri" panose="020F0502020204030204" pitchFamily="34" charset="0"/>
                <a:cs typeface="Calibri" panose="020F0502020204030204" pitchFamily="34" charset="0"/>
              </a:rPr>
              <a:t>2MB TLBs for page size promotion 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59C17D-9FE8-CA33-BC42-0431B229BEAA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144516"/>
      </p:ext>
    </p:extLst>
  </p:cSld>
  <p:clrMapOvr>
    <a:masterClrMapping/>
  </p:clrMapOvr>
  <p:transition spd="slow"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A8D368-B591-2BE5-3C26-5AA99C80C97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Methodology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8C17D48-B603-6E35-74EF-39671ACCA989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E9DEC4C-1695-1D10-AA8A-7E4179294278}"/>
              </a:ext>
            </a:extLst>
          </p:cNvPr>
          <p:cNvSpPr txBox="1"/>
          <p:nvPr/>
        </p:nvSpPr>
        <p:spPr>
          <a:xfrm>
            <a:off x="0" y="891389"/>
            <a:ext cx="12192000" cy="4243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500" b="1" dirty="0">
                <a:latin typeface="Calibri" panose="020F0502020204030204" pitchFamily="34" charset="0"/>
                <a:cs typeface="Calibri" panose="020F0502020204030204" pitchFamily="34" charset="0"/>
              </a:rPr>
              <a:t>	Workloads: </a:t>
            </a:r>
            <a: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</a:rPr>
              <a:t>20 applications from various benchmark suites</a:t>
            </a:r>
          </a:p>
          <a:p>
            <a:pPr>
              <a:lnSpc>
                <a:spcPct val="150000"/>
              </a:lnSpc>
            </a:pPr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	    ▶ Diverse data types</a:t>
            </a:r>
            <a:b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	    ▶ Classified on TLB sensitivity </a:t>
            </a:r>
          </a:p>
          <a:p>
            <a:pPr>
              <a:lnSpc>
                <a:spcPts val="3500"/>
              </a:lnSpc>
            </a:pPr>
            <a:endParaRPr lang="en-US" altLang="ko-K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500"/>
              </a:lnSpc>
            </a:pPr>
            <a:endParaRPr lang="en-US" altLang="ko-K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ko-KR" sz="2500" b="1" dirty="0">
                <a:latin typeface="Calibri" panose="020F0502020204030204" pitchFamily="34" charset="0"/>
                <a:cs typeface="Calibri" panose="020F0502020204030204" pitchFamily="34" charset="0"/>
              </a:rPr>
              <a:t>Comparison to Prior Works:</a:t>
            </a:r>
            <a:endParaRPr lang="en-US" altLang="ko-K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	    ▶ </a:t>
            </a:r>
            <a:r>
              <a:rPr lang="en-US" altLang="ko-KR" sz="2200" i="1" dirty="0">
                <a:latin typeface="Calibri" panose="020F0502020204030204" pitchFamily="34" charset="0"/>
                <a:cs typeface="Calibri" panose="020F0502020204030204" pitchFamily="34" charset="0"/>
              </a:rPr>
              <a:t>Promotion </a:t>
            </a:r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[Ausavarungnirun+, MICRO’17]: Page size promotion</a:t>
            </a:r>
            <a:b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	    ▶ </a:t>
            </a:r>
            <a:r>
              <a:rPr lang="en-US" altLang="ko-KR" sz="2200" i="1" dirty="0">
                <a:latin typeface="Calibri" panose="020F0502020204030204" pitchFamily="34" charset="0"/>
                <a:cs typeface="Calibri" panose="020F0502020204030204" pitchFamily="34" charset="0"/>
              </a:rPr>
              <a:t>CoLT </a:t>
            </a:r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[Pham+, MICRO’12]: Fixed-size TLB coalescing</a:t>
            </a:r>
          </a:p>
          <a:p>
            <a:pPr>
              <a:lnSpc>
                <a:spcPct val="150000"/>
              </a:lnSpc>
            </a:pPr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	    ▶ </a:t>
            </a:r>
            <a:r>
              <a:rPr lang="en-US" altLang="ko-KR" sz="2200" i="1" dirty="0">
                <a:latin typeface="Calibri" panose="020F0502020204030204" pitchFamily="34" charset="0"/>
                <a:cs typeface="Calibri" panose="020F0502020204030204" pitchFamily="34" charset="0"/>
              </a:rPr>
              <a:t>SnakeByte </a:t>
            </a:r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[Lee+, HPCA’23]: Multi-size TLB coalescing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F26575-179F-7D84-3872-DA356C9DCE0C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169176"/>
      </p:ext>
    </p:extLst>
  </p:cSld>
  <p:clrMapOvr>
    <a:masterClrMapping/>
  </p:clrMapOvr>
  <p:transition spd="slow"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EA1B9-0457-F971-D5DB-1BA93F61D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679FC6-5408-7187-B1B6-5DDC63EFDA80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6DF536D2-A7CD-DCB3-D63A-1B49BFA724F7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F6287A0C-60F2-96AE-D2E4-BD354D07BCD5}"/>
              </a:ext>
            </a:extLst>
          </p:cNvPr>
          <p:cNvSpPr/>
          <p:nvPr/>
        </p:nvSpPr>
        <p:spPr>
          <a:xfrm>
            <a:off x="1762760" y="1073149"/>
            <a:ext cx="8661400" cy="1530343"/>
          </a:xfrm>
          <a:prstGeom prst="roundRect">
            <a:avLst>
              <a:gd name="adj" fmla="val 8964"/>
            </a:avLst>
          </a:prstGeom>
          <a:solidFill>
            <a:srgbClr val="FFFFCC"/>
          </a:solidFill>
          <a:ln w="19050">
            <a:solidFill>
              <a:schemeClr val="tx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Speculation Accuracy 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How many speculative translations are correct?</a:t>
            </a:r>
          </a:p>
          <a:p>
            <a:pPr algn="ctr"/>
            <a:r>
              <a:rPr lang="en-US" altLang="ko-KR" sz="20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90.3%</a:t>
            </a:r>
            <a:br>
              <a:rPr lang="en-US" altLang="ko-KR" sz="20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Speculation Coverage 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How many TLB misses are handled by CAST?</a:t>
            </a:r>
          </a:p>
          <a:p>
            <a:pPr algn="ctr"/>
            <a:r>
              <a:rPr lang="en-US" altLang="ko-KR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74.3%</a:t>
            </a:r>
            <a:endParaRPr lang="en-US" altLang="ko-KR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CDB140-8BBF-5D7C-BC1C-7590E11C4302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D531DDE-FDF2-8FFE-9864-89B55485F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98507"/>
            <a:ext cx="12192000" cy="358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8209"/>
      </p:ext>
    </p:extLst>
  </p:cSld>
  <p:clrMapOvr>
    <a:masterClrMapping/>
  </p:clrMapOvr>
  <p:transition spd="slow"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9E6EA-AD52-413D-62B6-5519C0A71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97CEA08-C8AB-8677-E912-E47634D222DE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B1C1686-8AF3-B7CB-8EA9-44F02D3C8EFE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A8C01042-922B-475D-53CA-570C4DCF11CA}"/>
              </a:ext>
            </a:extLst>
          </p:cNvPr>
          <p:cNvSpPr/>
          <p:nvPr/>
        </p:nvSpPr>
        <p:spPr>
          <a:xfrm>
            <a:off x="1047750" y="1282703"/>
            <a:ext cx="4579724" cy="931949"/>
          </a:xfrm>
          <a:prstGeom prst="roundRect">
            <a:avLst>
              <a:gd name="adj" fmla="val 8964"/>
            </a:avLst>
          </a:prstGeom>
          <a:solidFill>
            <a:srgbClr val="FFFFCC"/>
          </a:solidFill>
          <a:ln w="19050">
            <a:solidFill>
              <a:schemeClr val="tx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Access Latency Reduction</a:t>
            </a:r>
            <a:b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Avatar 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 </a:t>
            </a:r>
            <a:r>
              <a:rPr lang="en-US" altLang="ko-KR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44.5%↓</a:t>
            </a:r>
            <a:endParaRPr lang="en-US" altLang="ko-KR" sz="20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E587CC56-B3FD-9C71-333C-49CC339C80AF}"/>
              </a:ext>
            </a:extLst>
          </p:cNvPr>
          <p:cNvSpPr/>
          <p:nvPr/>
        </p:nvSpPr>
        <p:spPr>
          <a:xfrm>
            <a:off x="7026910" y="1279405"/>
            <a:ext cx="4579724" cy="931949"/>
          </a:xfrm>
          <a:prstGeom prst="roundRect">
            <a:avLst>
              <a:gd name="adj" fmla="val 8964"/>
            </a:avLst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Core Stall Cycles Reduction</a:t>
            </a:r>
            <a:b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Avatar 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 </a:t>
            </a:r>
            <a:r>
              <a:rPr lang="en-US" altLang="ko-KR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45.0%↓</a:t>
            </a:r>
            <a:endParaRPr lang="en-US" altLang="ko-KR" sz="20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9A8EE4-1EE6-9B98-820D-624FEB0B2A4C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B82DC7E1-0575-2FA4-552F-FF8A4940C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0440"/>
            <a:ext cx="12192000" cy="387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87090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9BC66-4407-23E9-5438-EBFC62EE7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4C085521-E884-FF0D-B8B2-0C8979804386}"/>
              </a:ext>
            </a:extLst>
          </p:cNvPr>
          <p:cNvGrpSpPr/>
          <p:nvPr/>
        </p:nvGrpSpPr>
        <p:grpSpPr>
          <a:xfrm>
            <a:off x="6764042" y="994422"/>
            <a:ext cx="3567408" cy="4034040"/>
            <a:chOff x="6764042" y="994422"/>
            <a:chExt cx="3567408" cy="4034040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FC7F5CAA-0EE0-4C7A-9B76-01C356B564D9}"/>
                </a:ext>
              </a:extLst>
            </p:cNvPr>
            <p:cNvSpPr/>
            <p:nvPr/>
          </p:nvSpPr>
          <p:spPr>
            <a:xfrm>
              <a:off x="6764042" y="994422"/>
              <a:ext cx="3567408" cy="4034040"/>
            </a:xfrm>
            <a:prstGeom prst="roundRect">
              <a:avLst>
                <a:gd name="adj" fmla="val 2324"/>
              </a:avLst>
            </a:prstGeom>
            <a:solidFill>
              <a:srgbClr val="F1F2F2"/>
            </a:solidFill>
            <a:ln w="28575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id="{C10C721E-C938-1341-172C-503A6AB436DE}"/>
                </a:ext>
              </a:extLst>
            </p:cNvPr>
            <p:cNvSpPr/>
            <p:nvPr/>
          </p:nvSpPr>
          <p:spPr>
            <a:xfrm>
              <a:off x="7556501" y="1175460"/>
              <a:ext cx="2020352" cy="378854"/>
            </a:xfrm>
            <a:prstGeom prst="roundRect">
              <a:avLst>
                <a:gd name="adj" fmla="val 0"/>
              </a:avLst>
            </a:prstGeom>
            <a:solidFill>
              <a:srgbClr val="FDE745"/>
            </a:solidFill>
            <a:ln w="19050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Memory Request</a:t>
              </a:r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9CEFA9CE-4290-B013-7694-25F3AB1F2008}"/>
              </a:ext>
            </a:extLst>
          </p:cNvPr>
          <p:cNvGrpSpPr/>
          <p:nvPr/>
        </p:nvGrpSpPr>
        <p:grpSpPr>
          <a:xfrm>
            <a:off x="610071" y="4586313"/>
            <a:ext cx="5343153" cy="2095452"/>
            <a:chOff x="619697" y="4586313"/>
            <a:chExt cx="5343154" cy="2095452"/>
          </a:xfrm>
        </p:grpSpPr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D7ECC8F8-58D9-0105-572E-F77CDE28DAFD}"/>
                </a:ext>
              </a:extLst>
            </p:cNvPr>
            <p:cNvSpPr/>
            <p:nvPr/>
          </p:nvSpPr>
          <p:spPr>
            <a:xfrm rot="5400000">
              <a:off x="2243549" y="2962463"/>
              <a:ext cx="2095450" cy="5343154"/>
            </a:xfrm>
            <a:prstGeom prst="roundRect">
              <a:avLst>
                <a:gd name="adj" fmla="val 5269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오른쪽 중괄호 13">
              <a:extLst>
                <a:ext uri="{FF2B5EF4-FFF2-40B4-BE49-F238E27FC236}">
                  <a16:creationId xmlns:a16="http://schemas.microsoft.com/office/drawing/2014/main" id="{F3B059CB-F698-F3A2-46EA-55607D393BE6}"/>
                </a:ext>
              </a:extLst>
            </p:cNvPr>
            <p:cNvSpPr/>
            <p:nvPr/>
          </p:nvSpPr>
          <p:spPr>
            <a:xfrm rot="16200000">
              <a:off x="3180441" y="2537167"/>
              <a:ext cx="393700" cy="5080896"/>
            </a:xfrm>
            <a:prstGeom prst="rightBrace">
              <a:avLst>
                <a:gd name="adj1" fmla="val 51975"/>
                <a:gd name="adj2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C09F6C15-3031-2980-5E91-14D512A5FCF3}"/>
                </a:ext>
              </a:extLst>
            </p:cNvPr>
            <p:cNvSpPr/>
            <p:nvPr/>
          </p:nvSpPr>
          <p:spPr>
            <a:xfrm>
              <a:off x="1828701" y="4586313"/>
              <a:ext cx="3108742" cy="301444"/>
            </a:xfrm>
            <a:prstGeom prst="roundRect">
              <a:avLst>
                <a:gd name="adj" fmla="val 29493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i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Address Translation Overhead</a:t>
              </a:r>
              <a:endParaRPr lang="ko-KR" altLang="en-US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FB803799-AEAB-4137-6E88-A29BEFA5F2CF}"/>
              </a:ext>
            </a:extLst>
          </p:cNvPr>
          <p:cNvGrpSpPr/>
          <p:nvPr/>
        </p:nvGrpSpPr>
        <p:grpSpPr>
          <a:xfrm>
            <a:off x="6824712" y="1879868"/>
            <a:ext cx="2614897" cy="3000891"/>
            <a:chOff x="6824712" y="1879868"/>
            <a:chExt cx="2614897" cy="3000891"/>
          </a:xfrm>
        </p:grpSpPr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7E8D61B1-9898-2151-37D4-1AC9BB85DB87}"/>
                </a:ext>
              </a:extLst>
            </p:cNvPr>
            <p:cNvSpPr/>
            <p:nvPr/>
          </p:nvSpPr>
          <p:spPr>
            <a:xfrm>
              <a:off x="8163998" y="2831634"/>
              <a:ext cx="1275611" cy="2045862"/>
            </a:xfrm>
            <a:prstGeom prst="roundRect">
              <a:avLst>
                <a:gd name="adj" fmla="val 663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5B69924A-C38B-FFB1-111C-3728777EA52B}"/>
                </a:ext>
              </a:extLst>
            </p:cNvPr>
            <p:cNvSpPr/>
            <p:nvPr/>
          </p:nvSpPr>
          <p:spPr>
            <a:xfrm>
              <a:off x="6824712" y="1879868"/>
              <a:ext cx="1695118" cy="3000891"/>
            </a:xfrm>
            <a:prstGeom prst="roundRect">
              <a:avLst>
                <a:gd name="adj" fmla="val 5004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3B935EA-180F-C48B-7C29-2939B566E133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Address Translation in GPUs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C190B8F7-AF59-2B91-98B6-95CE91BD40A7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D998D1FE-781E-59E9-322E-7D07894D1903}"/>
              </a:ext>
            </a:extLst>
          </p:cNvPr>
          <p:cNvSpPr/>
          <p:nvPr/>
        </p:nvSpPr>
        <p:spPr>
          <a:xfrm>
            <a:off x="847034" y="5918583"/>
            <a:ext cx="1102416" cy="559717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L1 TLB •</a:t>
            </a:r>
          </a:p>
          <a:p>
            <a:pPr algn="ctr"/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L1 Cache </a:t>
            </a:r>
            <a:endParaRPr lang="ko-KR" altLang="en-US" sz="16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73B8D467-81D8-1DCB-8C12-9DA5648D9800}"/>
              </a:ext>
            </a:extLst>
          </p:cNvPr>
          <p:cNvSpPr/>
          <p:nvPr/>
        </p:nvSpPr>
        <p:spPr>
          <a:xfrm>
            <a:off x="1949449" y="5918582"/>
            <a:ext cx="3978000" cy="56250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L2 TLB • Page Walk</a:t>
            </a:r>
            <a:endParaRPr lang="ko-KR" altLang="en-US" sz="16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FA7708DE-A366-93E4-AF21-379710448053}"/>
              </a:ext>
            </a:extLst>
          </p:cNvPr>
          <p:cNvGrpSpPr/>
          <p:nvPr/>
        </p:nvGrpSpPr>
        <p:grpSpPr>
          <a:xfrm>
            <a:off x="659357" y="5360154"/>
            <a:ext cx="1102417" cy="566703"/>
            <a:chOff x="659357" y="5360154"/>
            <a:chExt cx="1102417" cy="566703"/>
          </a:xfrm>
        </p:grpSpPr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B13C6988-4A10-4FBD-C4C7-FE2B273F771B}"/>
                </a:ext>
              </a:extLst>
            </p:cNvPr>
            <p:cNvCxnSpPr>
              <a:cxnSpLocks/>
            </p:cNvCxnSpPr>
            <p:nvPr/>
          </p:nvCxnSpPr>
          <p:spPr>
            <a:xfrm>
              <a:off x="836841" y="5404230"/>
              <a:ext cx="0" cy="522627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사각형: 둥근 모서리 36">
              <a:extLst>
                <a:ext uri="{FF2B5EF4-FFF2-40B4-BE49-F238E27FC236}">
                  <a16:creationId xmlns:a16="http://schemas.microsoft.com/office/drawing/2014/main" id="{CC1AF93B-68C1-6CA8-A692-B67C5C15C71E}"/>
                </a:ext>
              </a:extLst>
            </p:cNvPr>
            <p:cNvSpPr/>
            <p:nvPr/>
          </p:nvSpPr>
          <p:spPr>
            <a:xfrm>
              <a:off x="659357" y="5360154"/>
              <a:ext cx="1102417" cy="306015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Look up</a:t>
              </a:r>
              <a:endParaRPr lang="ko-KR" alt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5EABE1FF-C689-3E7B-9833-A8EDDDB2DFA9}"/>
              </a:ext>
            </a:extLst>
          </p:cNvPr>
          <p:cNvGrpSpPr/>
          <p:nvPr/>
        </p:nvGrpSpPr>
        <p:grpSpPr>
          <a:xfrm>
            <a:off x="1736194" y="5359811"/>
            <a:ext cx="1493596" cy="567046"/>
            <a:chOff x="1736194" y="5359811"/>
            <a:chExt cx="1493596" cy="567046"/>
          </a:xfrm>
        </p:grpSpPr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65CEFE97-8D02-0993-2B6C-4E6C33F8B132}"/>
                </a:ext>
              </a:extLst>
            </p:cNvPr>
            <p:cNvCxnSpPr>
              <a:cxnSpLocks/>
            </p:cNvCxnSpPr>
            <p:nvPr/>
          </p:nvCxnSpPr>
          <p:spPr>
            <a:xfrm>
              <a:off x="1949759" y="5404230"/>
              <a:ext cx="0" cy="522627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id="{3D269231-A509-74FB-36C2-77AF87B19378}"/>
                </a:ext>
              </a:extLst>
            </p:cNvPr>
            <p:cNvSpPr/>
            <p:nvPr/>
          </p:nvSpPr>
          <p:spPr>
            <a:xfrm>
              <a:off x="1736194" y="5359811"/>
              <a:ext cx="1493596" cy="306015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L1 TLB miss</a:t>
              </a:r>
              <a:endParaRPr lang="ko-KR" alt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72E65592-DABF-05A5-E2A6-DE5002A72C22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91B21FCF-C3A6-B794-C299-98BF4C8DDFC0}"/>
              </a:ext>
            </a:extLst>
          </p:cNvPr>
          <p:cNvGrpSpPr/>
          <p:nvPr/>
        </p:nvGrpSpPr>
        <p:grpSpPr>
          <a:xfrm>
            <a:off x="6917950" y="2351531"/>
            <a:ext cx="1455417" cy="961514"/>
            <a:chOff x="6917950" y="2351531"/>
            <a:chExt cx="1455417" cy="961514"/>
          </a:xfrm>
        </p:grpSpPr>
        <p:sp>
          <p:nvSpPr>
            <p:cNvPr id="83" name="사각형: 둥근 모서리 82">
              <a:extLst>
                <a:ext uri="{FF2B5EF4-FFF2-40B4-BE49-F238E27FC236}">
                  <a16:creationId xmlns:a16="http://schemas.microsoft.com/office/drawing/2014/main" id="{5E0F5305-9E57-4931-E3A4-88B1AFDC1DEE}"/>
                </a:ext>
              </a:extLst>
            </p:cNvPr>
            <p:cNvSpPr/>
            <p:nvPr/>
          </p:nvSpPr>
          <p:spPr>
            <a:xfrm>
              <a:off x="6917950" y="2966880"/>
              <a:ext cx="1455417" cy="346165"/>
            </a:xfrm>
            <a:prstGeom prst="roundRect">
              <a:avLst>
                <a:gd name="adj" fmla="val 11281"/>
              </a:avLst>
            </a:prstGeom>
            <a:solidFill>
              <a:schemeClr val="bg1"/>
            </a:solidFill>
            <a:ln w="19050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Shared L2 TLB</a:t>
              </a:r>
              <a:endParaRPr lang="ko-KR" alt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4" name="직선 연결선 83">
              <a:extLst>
                <a:ext uri="{FF2B5EF4-FFF2-40B4-BE49-F238E27FC236}">
                  <a16:creationId xmlns:a16="http://schemas.microsoft.com/office/drawing/2014/main" id="{A010CB50-2157-772C-A73F-1592226AFC7F}"/>
                </a:ext>
              </a:extLst>
            </p:cNvPr>
            <p:cNvCxnSpPr>
              <a:cxnSpLocks/>
              <a:endCxn id="83" idx="0"/>
            </p:cNvCxnSpPr>
            <p:nvPr/>
          </p:nvCxnSpPr>
          <p:spPr>
            <a:xfrm>
              <a:off x="7639310" y="2351531"/>
              <a:ext cx="6349" cy="615349"/>
            </a:xfrm>
            <a:prstGeom prst="line">
              <a:avLst/>
            </a:prstGeom>
            <a:ln w="38100">
              <a:solidFill>
                <a:srgbClr val="C00000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83227C4E-15B9-D6A2-6EC9-199F6CA6BB75}"/>
              </a:ext>
            </a:extLst>
          </p:cNvPr>
          <p:cNvGrpSpPr/>
          <p:nvPr/>
        </p:nvGrpSpPr>
        <p:grpSpPr>
          <a:xfrm>
            <a:off x="6917950" y="3313045"/>
            <a:ext cx="1457958" cy="1461012"/>
            <a:chOff x="6917950" y="3313045"/>
            <a:chExt cx="1457958" cy="1461012"/>
          </a:xfrm>
        </p:grpSpPr>
        <p:sp>
          <p:nvSpPr>
            <p:cNvPr id="86" name="사각형: 둥근 모서리 85">
              <a:extLst>
                <a:ext uri="{FF2B5EF4-FFF2-40B4-BE49-F238E27FC236}">
                  <a16:creationId xmlns:a16="http://schemas.microsoft.com/office/drawing/2014/main" id="{F91629E7-D60B-0ADA-D5EF-8EE4CCA9EFDE}"/>
                </a:ext>
              </a:extLst>
            </p:cNvPr>
            <p:cNvSpPr/>
            <p:nvPr/>
          </p:nvSpPr>
          <p:spPr>
            <a:xfrm>
              <a:off x="6917950" y="3947320"/>
              <a:ext cx="1457958" cy="826737"/>
            </a:xfrm>
            <a:prstGeom prst="roundRect">
              <a:avLst>
                <a:gd name="adj" fmla="val 11281"/>
              </a:avLst>
            </a:prstGeom>
            <a:solidFill>
              <a:schemeClr val="bg1"/>
            </a:solidFill>
            <a:ln w="19050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Walker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0" name="직선 연결선 89">
              <a:extLst>
                <a:ext uri="{FF2B5EF4-FFF2-40B4-BE49-F238E27FC236}">
                  <a16:creationId xmlns:a16="http://schemas.microsoft.com/office/drawing/2014/main" id="{EEEA28C4-0F05-0527-F0F5-8DCE79E22B66}"/>
                </a:ext>
              </a:extLst>
            </p:cNvPr>
            <p:cNvCxnSpPr>
              <a:cxnSpLocks/>
              <a:stCxn id="83" idx="2"/>
              <a:endCxn id="86" idx="0"/>
            </p:cNvCxnSpPr>
            <p:nvPr/>
          </p:nvCxnSpPr>
          <p:spPr>
            <a:xfrm>
              <a:off x="7645659" y="3313045"/>
              <a:ext cx="1270" cy="634275"/>
            </a:xfrm>
            <a:prstGeom prst="line">
              <a:avLst/>
            </a:prstGeom>
            <a:ln w="38100">
              <a:solidFill>
                <a:srgbClr val="C00000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2654B292-420F-D2B6-B18D-940B0D505CCF}"/>
              </a:ext>
            </a:extLst>
          </p:cNvPr>
          <p:cNvGrpSpPr/>
          <p:nvPr/>
        </p:nvGrpSpPr>
        <p:grpSpPr>
          <a:xfrm>
            <a:off x="6907790" y="1554314"/>
            <a:ext cx="3251909" cy="788788"/>
            <a:chOff x="6907790" y="1554314"/>
            <a:chExt cx="3251909" cy="788788"/>
          </a:xfrm>
        </p:grpSpPr>
        <p:cxnSp>
          <p:nvCxnSpPr>
            <p:cNvPr id="77" name="직선 연결선 76">
              <a:extLst>
                <a:ext uri="{FF2B5EF4-FFF2-40B4-BE49-F238E27FC236}">
                  <a16:creationId xmlns:a16="http://schemas.microsoft.com/office/drawing/2014/main" id="{F2EC6A02-71C4-A827-18B2-8F72D00636F9}"/>
                </a:ext>
              </a:extLst>
            </p:cNvPr>
            <p:cNvCxnSpPr>
              <a:cxnSpLocks/>
              <a:stCxn id="31" idx="2"/>
            </p:cNvCxnSpPr>
            <p:nvPr/>
          </p:nvCxnSpPr>
          <p:spPr>
            <a:xfrm flipH="1">
              <a:off x="8565526" y="1554314"/>
              <a:ext cx="1151" cy="1430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연결선 78">
              <a:extLst>
                <a:ext uri="{FF2B5EF4-FFF2-40B4-BE49-F238E27FC236}">
                  <a16:creationId xmlns:a16="http://schemas.microsoft.com/office/drawing/2014/main" id="{E159CBB4-667B-C323-DC03-7F19804C00E3}"/>
                </a:ext>
              </a:extLst>
            </p:cNvPr>
            <p:cNvCxnSpPr>
              <a:cxnSpLocks/>
            </p:cNvCxnSpPr>
            <p:nvPr/>
          </p:nvCxnSpPr>
          <p:spPr>
            <a:xfrm>
              <a:off x="7655129" y="1690192"/>
              <a:ext cx="179367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>
              <a:extLst>
                <a:ext uri="{FF2B5EF4-FFF2-40B4-BE49-F238E27FC236}">
                  <a16:creationId xmlns:a16="http://schemas.microsoft.com/office/drawing/2014/main" id="{65E81848-DF93-2430-C1C4-BDC256CECCDC}"/>
                </a:ext>
              </a:extLst>
            </p:cNvPr>
            <p:cNvCxnSpPr>
              <a:cxnSpLocks/>
            </p:cNvCxnSpPr>
            <p:nvPr/>
          </p:nvCxnSpPr>
          <p:spPr>
            <a:xfrm>
              <a:off x="7664312" y="1686977"/>
              <a:ext cx="0" cy="303939"/>
            </a:xfrm>
            <a:prstGeom prst="line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연결선 80">
              <a:extLst>
                <a:ext uri="{FF2B5EF4-FFF2-40B4-BE49-F238E27FC236}">
                  <a16:creationId xmlns:a16="http://schemas.microsoft.com/office/drawing/2014/main" id="{39CDEDFA-6DE5-88BF-9B2A-F9894068EE5D}"/>
                </a:ext>
              </a:extLst>
            </p:cNvPr>
            <p:cNvCxnSpPr>
              <a:cxnSpLocks/>
            </p:cNvCxnSpPr>
            <p:nvPr/>
          </p:nvCxnSpPr>
          <p:spPr>
            <a:xfrm>
              <a:off x="9440668" y="1689823"/>
              <a:ext cx="0" cy="303939"/>
            </a:xfrm>
            <a:prstGeom prst="line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사각형: 둥근 모서리 81">
              <a:extLst>
                <a:ext uri="{FF2B5EF4-FFF2-40B4-BE49-F238E27FC236}">
                  <a16:creationId xmlns:a16="http://schemas.microsoft.com/office/drawing/2014/main" id="{1023A238-DD5F-F672-D479-93B1048AA278}"/>
                </a:ext>
              </a:extLst>
            </p:cNvPr>
            <p:cNvSpPr/>
            <p:nvPr/>
          </p:nvSpPr>
          <p:spPr>
            <a:xfrm>
              <a:off x="6907790" y="1996937"/>
              <a:ext cx="1468118" cy="346165"/>
            </a:xfrm>
            <a:prstGeom prst="roundRect">
              <a:avLst>
                <a:gd name="adj" fmla="val 11281"/>
              </a:avLst>
            </a:prstGeom>
            <a:solidFill>
              <a:srgbClr val="D1D4D3"/>
            </a:solidFill>
            <a:ln w="19050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L1 TLB</a:t>
              </a:r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사각형: 둥근 모서리 97">
              <a:extLst>
                <a:ext uri="{FF2B5EF4-FFF2-40B4-BE49-F238E27FC236}">
                  <a16:creationId xmlns:a16="http://schemas.microsoft.com/office/drawing/2014/main" id="{CE49ED8B-928F-BF62-9A2E-8C5EA95372C3}"/>
                </a:ext>
              </a:extLst>
            </p:cNvPr>
            <p:cNvSpPr/>
            <p:nvPr/>
          </p:nvSpPr>
          <p:spPr>
            <a:xfrm>
              <a:off x="8691581" y="1988495"/>
              <a:ext cx="1468118" cy="337740"/>
            </a:xfrm>
            <a:prstGeom prst="roundRect">
              <a:avLst>
                <a:gd name="adj" fmla="val 0"/>
              </a:avLst>
            </a:prstGeom>
            <a:solidFill>
              <a:srgbClr val="D1D4D3"/>
            </a:solidFill>
            <a:ln w="19050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L1 Cache</a:t>
              </a:r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D6E499B8-651B-74DD-3408-8FC253278AF8}"/>
              </a:ext>
            </a:extLst>
          </p:cNvPr>
          <p:cNvGrpSpPr/>
          <p:nvPr/>
        </p:nvGrpSpPr>
        <p:grpSpPr>
          <a:xfrm>
            <a:off x="8375908" y="2967444"/>
            <a:ext cx="1783791" cy="1393245"/>
            <a:chOff x="8375908" y="2967444"/>
            <a:chExt cx="1783791" cy="1393245"/>
          </a:xfrm>
        </p:grpSpPr>
        <p:sp>
          <p:nvSpPr>
            <p:cNvPr id="99" name="사각형: 둥근 모서리 98">
              <a:extLst>
                <a:ext uri="{FF2B5EF4-FFF2-40B4-BE49-F238E27FC236}">
                  <a16:creationId xmlns:a16="http://schemas.microsoft.com/office/drawing/2014/main" id="{82217498-C959-E30A-AD70-72ED1FF15221}"/>
                </a:ext>
              </a:extLst>
            </p:cNvPr>
            <p:cNvSpPr/>
            <p:nvPr/>
          </p:nvSpPr>
          <p:spPr>
            <a:xfrm>
              <a:off x="8691581" y="2967444"/>
              <a:ext cx="1468118" cy="33774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L2 Cache</a:t>
              </a:r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3" name="직선 연결선 102">
              <a:extLst>
                <a:ext uri="{FF2B5EF4-FFF2-40B4-BE49-F238E27FC236}">
                  <a16:creationId xmlns:a16="http://schemas.microsoft.com/office/drawing/2014/main" id="{E3C32D66-3E8F-651B-A891-03AD176F2715}"/>
                </a:ext>
              </a:extLst>
            </p:cNvPr>
            <p:cNvCxnSpPr>
              <a:cxnSpLocks/>
              <a:stCxn id="86" idx="3"/>
              <a:endCxn id="99" idx="1"/>
            </p:cNvCxnSpPr>
            <p:nvPr/>
          </p:nvCxnSpPr>
          <p:spPr>
            <a:xfrm flipV="1">
              <a:off x="8375908" y="3136314"/>
              <a:ext cx="315673" cy="1224375"/>
            </a:xfrm>
            <a:prstGeom prst="line">
              <a:avLst/>
            </a:prstGeom>
            <a:ln w="38100">
              <a:solidFill>
                <a:srgbClr val="C00000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100C6010-C69A-7361-795D-B72BE388B7D9}"/>
              </a:ext>
            </a:extLst>
          </p:cNvPr>
          <p:cNvGrpSpPr/>
          <p:nvPr/>
        </p:nvGrpSpPr>
        <p:grpSpPr>
          <a:xfrm>
            <a:off x="8691582" y="3313086"/>
            <a:ext cx="1468118" cy="1464667"/>
            <a:chOff x="8691582" y="3313086"/>
            <a:chExt cx="1468118" cy="1464667"/>
          </a:xfrm>
        </p:grpSpPr>
        <p:sp>
          <p:nvSpPr>
            <p:cNvPr id="102" name="사각형: 둥근 모서리 101">
              <a:extLst>
                <a:ext uri="{FF2B5EF4-FFF2-40B4-BE49-F238E27FC236}">
                  <a16:creationId xmlns:a16="http://schemas.microsoft.com/office/drawing/2014/main" id="{7BF6A14D-6849-DE9B-51E1-AE0A3E76CDB4}"/>
                </a:ext>
              </a:extLst>
            </p:cNvPr>
            <p:cNvSpPr/>
            <p:nvPr/>
          </p:nvSpPr>
          <p:spPr>
            <a:xfrm>
              <a:off x="8691582" y="3951015"/>
              <a:ext cx="1468118" cy="826738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GPU Main Memory</a:t>
              </a:r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4" name="직선 연결선 103">
              <a:extLst>
                <a:ext uri="{FF2B5EF4-FFF2-40B4-BE49-F238E27FC236}">
                  <a16:creationId xmlns:a16="http://schemas.microsoft.com/office/drawing/2014/main" id="{31B4564E-9274-124E-D609-25542B5E0B71}"/>
                </a:ext>
              </a:extLst>
            </p:cNvPr>
            <p:cNvCxnSpPr>
              <a:cxnSpLocks/>
            </p:cNvCxnSpPr>
            <p:nvPr/>
          </p:nvCxnSpPr>
          <p:spPr>
            <a:xfrm>
              <a:off x="9176162" y="3313086"/>
              <a:ext cx="0" cy="646289"/>
            </a:xfrm>
            <a:prstGeom prst="line">
              <a:avLst/>
            </a:prstGeom>
            <a:ln w="38100">
              <a:solidFill>
                <a:srgbClr val="C00000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908BD415-5ED5-8BC5-17D3-780D34A06539}"/>
              </a:ext>
            </a:extLst>
          </p:cNvPr>
          <p:cNvGrpSpPr/>
          <p:nvPr/>
        </p:nvGrpSpPr>
        <p:grpSpPr>
          <a:xfrm>
            <a:off x="10159699" y="1008491"/>
            <a:ext cx="1546865" cy="980004"/>
            <a:chOff x="10159699" y="1008491"/>
            <a:chExt cx="1546865" cy="980004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72BF1509-623F-9BC1-E1D7-CAE04FA7732E}"/>
                </a:ext>
              </a:extLst>
            </p:cNvPr>
            <p:cNvSpPr/>
            <p:nvPr/>
          </p:nvSpPr>
          <p:spPr>
            <a:xfrm>
              <a:off x="10548920" y="1008491"/>
              <a:ext cx="1157644" cy="357933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VIPT Cache</a:t>
              </a:r>
            </a:p>
          </p:txBody>
        </p: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4B8EB81A-BD41-EC56-D7B8-46EB124258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59699" y="1192931"/>
              <a:ext cx="366061" cy="795564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arrow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폭발: 14pt 2">
            <a:extLst>
              <a:ext uri="{FF2B5EF4-FFF2-40B4-BE49-F238E27FC236}">
                <a16:creationId xmlns:a16="http://schemas.microsoft.com/office/drawing/2014/main" id="{7A4DCE3D-1298-FF06-5181-9A37E382154E}"/>
              </a:ext>
            </a:extLst>
          </p:cNvPr>
          <p:cNvSpPr/>
          <p:nvPr/>
        </p:nvSpPr>
        <p:spPr>
          <a:xfrm>
            <a:off x="6154092" y="1766910"/>
            <a:ext cx="1160138" cy="448011"/>
          </a:xfrm>
          <a:prstGeom prst="irregularSeal2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Miss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폭발: 14pt 15">
            <a:extLst>
              <a:ext uri="{FF2B5EF4-FFF2-40B4-BE49-F238E27FC236}">
                <a16:creationId xmlns:a16="http://schemas.microsoft.com/office/drawing/2014/main" id="{72F03F8F-A5E0-05CE-ADE3-9A6D2DCDF060}"/>
              </a:ext>
            </a:extLst>
          </p:cNvPr>
          <p:cNvSpPr/>
          <p:nvPr/>
        </p:nvSpPr>
        <p:spPr>
          <a:xfrm>
            <a:off x="6182198" y="2701429"/>
            <a:ext cx="1160138" cy="448011"/>
          </a:xfrm>
          <a:prstGeom prst="irregularSeal2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Miss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AC1C963A-CA11-B669-4260-F02FFBF588F2}"/>
              </a:ext>
            </a:extLst>
          </p:cNvPr>
          <p:cNvSpPr/>
          <p:nvPr/>
        </p:nvSpPr>
        <p:spPr>
          <a:xfrm>
            <a:off x="3697167" y="5823797"/>
            <a:ext cx="2265683" cy="6545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8A44ECFD-F728-8743-70F1-C44E5192554D}"/>
              </a:ext>
            </a:extLst>
          </p:cNvPr>
          <p:cNvGrpSpPr/>
          <p:nvPr/>
        </p:nvGrpSpPr>
        <p:grpSpPr>
          <a:xfrm>
            <a:off x="3493228" y="5340026"/>
            <a:ext cx="1493596" cy="567046"/>
            <a:chOff x="1745821" y="5359811"/>
            <a:chExt cx="1493596" cy="567046"/>
          </a:xfrm>
        </p:grpSpPr>
        <p:cxnSp>
          <p:nvCxnSpPr>
            <p:cNvPr id="87" name="직선 연결선 86">
              <a:extLst>
                <a:ext uri="{FF2B5EF4-FFF2-40B4-BE49-F238E27FC236}">
                  <a16:creationId xmlns:a16="http://schemas.microsoft.com/office/drawing/2014/main" id="{DE5EBD14-1540-1D6D-3994-0D0BC9572B91}"/>
                </a:ext>
              </a:extLst>
            </p:cNvPr>
            <p:cNvCxnSpPr>
              <a:cxnSpLocks/>
            </p:cNvCxnSpPr>
            <p:nvPr/>
          </p:nvCxnSpPr>
          <p:spPr>
            <a:xfrm>
              <a:off x="1949759" y="5404230"/>
              <a:ext cx="0" cy="522627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사각형: 둥근 모서리 93">
              <a:extLst>
                <a:ext uri="{FF2B5EF4-FFF2-40B4-BE49-F238E27FC236}">
                  <a16:creationId xmlns:a16="http://schemas.microsoft.com/office/drawing/2014/main" id="{A57A2B4A-A8D2-E198-37DB-76F60E7C7F84}"/>
                </a:ext>
              </a:extLst>
            </p:cNvPr>
            <p:cNvSpPr/>
            <p:nvPr/>
          </p:nvSpPr>
          <p:spPr>
            <a:xfrm>
              <a:off x="1745821" y="5359811"/>
              <a:ext cx="1493596" cy="306015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L2 TLB miss</a:t>
              </a:r>
              <a:endParaRPr lang="ko-KR" alt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7" name="그룹 136">
            <a:extLst>
              <a:ext uri="{FF2B5EF4-FFF2-40B4-BE49-F238E27FC236}">
                <a16:creationId xmlns:a16="http://schemas.microsoft.com/office/drawing/2014/main" id="{071F8F59-CB09-3636-39DC-A605285C465E}"/>
              </a:ext>
            </a:extLst>
          </p:cNvPr>
          <p:cNvGrpSpPr/>
          <p:nvPr/>
        </p:nvGrpSpPr>
        <p:grpSpPr>
          <a:xfrm>
            <a:off x="989869" y="1087658"/>
            <a:ext cx="3901657" cy="3041614"/>
            <a:chOff x="5968783" y="1107724"/>
            <a:chExt cx="5268709" cy="4107326"/>
          </a:xfrm>
        </p:grpSpPr>
        <p:grpSp>
          <p:nvGrpSpPr>
            <p:cNvPr id="138" name="그룹 137">
              <a:extLst>
                <a:ext uri="{FF2B5EF4-FFF2-40B4-BE49-F238E27FC236}">
                  <a16:creationId xmlns:a16="http://schemas.microsoft.com/office/drawing/2014/main" id="{F7F357FA-C76A-0A7E-362B-4E5825C37B42}"/>
                </a:ext>
              </a:extLst>
            </p:cNvPr>
            <p:cNvGrpSpPr/>
            <p:nvPr/>
          </p:nvGrpSpPr>
          <p:grpSpPr>
            <a:xfrm>
              <a:off x="5968783" y="2464139"/>
              <a:ext cx="1472251" cy="1280275"/>
              <a:chOff x="1095603" y="1527460"/>
              <a:chExt cx="1472251" cy="1280275"/>
            </a:xfrm>
          </p:grpSpPr>
          <p:sp>
            <p:nvSpPr>
              <p:cNvPr id="164" name="사각형: 둥근 모서리 163">
                <a:extLst>
                  <a:ext uri="{FF2B5EF4-FFF2-40B4-BE49-F238E27FC236}">
                    <a16:creationId xmlns:a16="http://schemas.microsoft.com/office/drawing/2014/main" id="{7B0B1C0B-B8A2-22E6-DA78-1763499EC03C}"/>
                  </a:ext>
                </a:extLst>
              </p:cNvPr>
              <p:cNvSpPr/>
              <p:nvPr/>
            </p:nvSpPr>
            <p:spPr>
              <a:xfrm>
                <a:off x="1095603" y="1527460"/>
                <a:ext cx="1472251" cy="1280275"/>
              </a:xfrm>
              <a:prstGeom prst="roundRect">
                <a:avLst>
                  <a:gd name="adj" fmla="val 0"/>
                </a:avLst>
              </a:prstGeom>
              <a:solidFill>
                <a:srgbClr val="236165"/>
              </a:solidFill>
              <a:ln w="28575">
                <a:solidFill>
                  <a:schemeClr val="bg2">
                    <a:lumMod val="2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5" name="사각형: 둥근 모서리 164">
                <a:extLst>
                  <a:ext uri="{FF2B5EF4-FFF2-40B4-BE49-F238E27FC236}">
                    <a16:creationId xmlns:a16="http://schemas.microsoft.com/office/drawing/2014/main" id="{09E0BB4A-DEC4-019A-F23C-18024CD4E56D}"/>
                  </a:ext>
                </a:extLst>
              </p:cNvPr>
              <p:cNvSpPr/>
              <p:nvPr/>
            </p:nvSpPr>
            <p:spPr>
              <a:xfrm>
                <a:off x="1197890" y="1616876"/>
                <a:ext cx="1267675" cy="1104899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1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 w="28575">
                <a:solidFill>
                  <a:schemeClr val="bg2">
                    <a:lumMod val="25000"/>
                  </a:schemeClr>
                </a:solidFill>
              </a:ln>
              <a:effectLst/>
              <a:scene3d>
                <a:camera prst="obliqueTopRigh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GPU</a:t>
                </a:r>
                <a:endParaRPr lang="ko-KR" altLang="en-US" sz="20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9" name="그룹 138">
              <a:extLst>
                <a:ext uri="{FF2B5EF4-FFF2-40B4-BE49-F238E27FC236}">
                  <a16:creationId xmlns:a16="http://schemas.microsoft.com/office/drawing/2014/main" id="{5760C069-DE7A-79E9-6C12-77026CA4446D}"/>
                </a:ext>
              </a:extLst>
            </p:cNvPr>
            <p:cNvGrpSpPr/>
            <p:nvPr/>
          </p:nvGrpSpPr>
          <p:grpSpPr>
            <a:xfrm>
              <a:off x="7441034" y="1107724"/>
              <a:ext cx="3796458" cy="4107326"/>
              <a:chOff x="1810592" y="1044224"/>
              <a:chExt cx="3796458" cy="4107326"/>
            </a:xfrm>
          </p:grpSpPr>
          <p:cxnSp>
            <p:nvCxnSpPr>
              <p:cNvPr id="140" name="직선 연결선 139">
                <a:extLst>
                  <a:ext uri="{FF2B5EF4-FFF2-40B4-BE49-F238E27FC236}">
                    <a16:creationId xmlns:a16="http://schemas.microsoft.com/office/drawing/2014/main" id="{5289ED95-9DAD-244D-65A0-7C19451F2C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10592" y="1106311"/>
                <a:ext cx="305577" cy="1294328"/>
              </a:xfrm>
              <a:prstGeom prst="line">
                <a:avLst/>
              </a:prstGeom>
              <a:ln w="28575">
                <a:solidFill>
                  <a:schemeClr val="bg2">
                    <a:lumMod val="25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직선 연결선 140">
                <a:extLst>
                  <a:ext uri="{FF2B5EF4-FFF2-40B4-BE49-F238E27FC236}">
                    <a16:creationId xmlns:a16="http://schemas.microsoft.com/office/drawing/2014/main" id="{C6234D77-D83F-14C0-0D0D-426CBD319D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0592" y="3680914"/>
                <a:ext cx="305577" cy="1419291"/>
              </a:xfrm>
              <a:prstGeom prst="line">
                <a:avLst/>
              </a:prstGeom>
              <a:ln w="28575">
                <a:solidFill>
                  <a:schemeClr val="bg2">
                    <a:lumMod val="25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사각형: 둥근 모서리 141">
                <a:extLst>
                  <a:ext uri="{FF2B5EF4-FFF2-40B4-BE49-F238E27FC236}">
                    <a16:creationId xmlns:a16="http://schemas.microsoft.com/office/drawing/2014/main" id="{60B30891-284C-159C-9E21-C371055842E3}"/>
                  </a:ext>
                </a:extLst>
              </p:cNvPr>
              <p:cNvSpPr/>
              <p:nvPr/>
            </p:nvSpPr>
            <p:spPr>
              <a:xfrm>
                <a:off x="2118158" y="1044224"/>
                <a:ext cx="3488892" cy="4107326"/>
              </a:xfrm>
              <a:prstGeom prst="roundRect">
                <a:avLst>
                  <a:gd name="adj" fmla="val 2324"/>
                </a:avLst>
              </a:prstGeom>
              <a:solidFill>
                <a:srgbClr val="F1F2F2"/>
              </a:solidFill>
              <a:ln w="28575">
                <a:solidFill>
                  <a:schemeClr val="bg1">
                    <a:lumMod val="6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" name="사각형: 둥근 모서리 142">
                <a:extLst>
                  <a:ext uri="{FF2B5EF4-FFF2-40B4-BE49-F238E27FC236}">
                    <a16:creationId xmlns:a16="http://schemas.microsoft.com/office/drawing/2014/main" id="{43A74683-8883-4362-F57D-33180FFE36A6}"/>
                  </a:ext>
                </a:extLst>
              </p:cNvPr>
              <p:cNvSpPr/>
              <p:nvPr/>
            </p:nvSpPr>
            <p:spPr>
              <a:xfrm>
                <a:off x="2299760" y="2544548"/>
                <a:ext cx="1490621" cy="559729"/>
              </a:xfrm>
              <a:prstGeom prst="roundRect">
                <a:avLst>
                  <a:gd name="adj" fmla="val 11281"/>
                </a:avLst>
              </a:prstGeom>
              <a:solidFill>
                <a:schemeClr val="bg1"/>
              </a:solidFill>
              <a:ln w="28575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Shared </a:t>
                </a:r>
              </a:p>
              <a:p>
                <a:pPr algn="ctr"/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L2 TLB</a:t>
                </a:r>
                <a:endParaRPr lang="ko-KR" altLang="en-US" sz="14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4" name="사각형: 둥근 모서리 143">
                <a:extLst>
                  <a:ext uri="{FF2B5EF4-FFF2-40B4-BE49-F238E27FC236}">
                    <a16:creationId xmlns:a16="http://schemas.microsoft.com/office/drawing/2014/main" id="{0C1F36CA-CE5C-CD38-F9E9-DAFB8B825149}"/>
                  </a:ext>
                </a:extLst>
              </p:cNvPr>
              <p:cNvSpPr/>
              <p:nvPr/>
            </p:nvSpPr>
            <p:spPr>
              <a:xfrm>
                <a:off x="4060149" y="2539111"/>
                <a:ext cx="1363787" cy="968371"/>
              </a:xfrm>
              <a:prstGeom prst="roundRect">
                <a:avLst>
                  <a:gd name="adj" fmla="val 0"/>
                </a:avLst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L2 Cache</a:t>
                </a:r>
                <a:endParaRPr lang="ko-KR" altLang="en-US" sz="14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5" name="사각형: 둥근 모서리 144">
                <a:extLst>
                  <a:ext uri="{FF2B5EF4-FFF2-40B4-BE49-F238E27FC236}">
                    <a16:creationId xmlns:a16="http://schemas.microsoft.com/office/drawing/2014/main" id="{E2D0417E-B334-54E1-8968-A249BBD04068}"/>
                  </a:ext>
                </a:extLst>
              </p:cNvPr>
              <p:cNvSpPr/>
              <p:nvPr/>
            </p:nvSpPr>
            <p:spPr>
              <a:xfrm>
                <a:off x="2483252" y="1146356"/>
                <a:ext cx="2931535" cy="1050471"/>
              </a:xfrm>
              <a:prstGeom prst="roundRect">
                <a:avLst>
                  <a:gd name="adj" fmla="val 6477"/>
                </a:avLst>
              </a:prstGeom>
              <a:solidFill>
                <a:srgbClr val="25666A"/>
              </a:solidFill>
              <a:ln w="28575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6" name="사각형: 둥근 모서리 145">
                <a:extLst>
                  <a:ext uri="{FF2B5EF4-FFF2-40B4-BE49-F238E27FC236}">
                    <a16:creationId xmlns:a16="http://schemas.microsoft.com/office/drawing/2014/main" id="{B456C2C9-47DD-C583-CC1E-230E778DADA3}"/>
                  </a:ext>
                </a:extLst>
              </p:cNvPr>
              <p:cNvSpPr/>
              <p:nvPr/>
            </p:nvSpPr>
            <p:spPr>
              <a:xfrm>
                <a:off x="2392037" y="1265434"/>
                <a:ext cx="2931535" cy="1012298"/>
              </a:xfrm>
              <a:prstGeom prst="roundRect">
                <a:avLst>
                  <a:gd name="adj" fmla="val 5829"/>
                </a:avLst>
              </a:prstGeom>
              <a:solidFill>
                <a:srgbClr val="25666A"/>
              </a:solidFill>
              <a:ln w="28575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7" name="사각형: 둥근 모서리 146">
                <a:extLst>
                  <a:ext uri="{FF2B5EF4-FFF2-40B4-BE49-F238E27FC236}">
                    <a16:creationId xmlns:a16="http://schemas.microsoft.com/office/drawing/2014/main" id="{EA71D9AA-E826-6E36-4C97-7442F6733AAC}"/>
                  </a:ext>
                </a:extLst>
              </p:cNvPr>
              <p:cNvSpPr/>
              <p:nvPr/>
            </p:nvSpPr>
            <p:spPr>
              <a:xfrm>
                <a:off x="2305099" y="1368904"/>
                <a:ext cx="2931536" cy="1002473"/>
              </a:xfrm>
              <a:prstGeom prst="roundRect">
                <a:avLst>
                  <a:gd name="adj" fmla="val 8419"/>
                </a:avLst>
              </a:prstGeom>
              <a:solidFill>
                <a:srgbClr val="25666A"/>
              </a:solidFill>
              <a:ln w="28575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8" name="사각형: 둥근 모서리 147">
                <a:extLst>
                  <a:ext uri="{FF2B5EF4-FFF2-40B4-BE49-F238E27FC236}">
                    <a16:creationId xmlns:a16="http://schemas.microsoft.com/office/drawing/2014/main" id="{B03C134D-6F5A-0BA4-D4BC-9B866F99E6F3}"/>
                  </a:ext>
                </a:extLst>
              </p:cNvPr>
              <p:cNvSpPr/>
              <p:nvPr/>
            </p:nvSpPr>
            <p:spPr>
              <a:xfrm>
                <a:off x="3784900" y="1815169"/>
                <a:ext cx="1339976" cy="477133"/>
              </a:xfrm>
              <a:prstGeom prst="roundRect">
                <a:avLst>
                  <a:gd name="adj" fmla="val 0"/>
                </a:avLst>
              </a:prstGeom>
              <a:solidFill>
                <a:srgbClr val="D1D4D3"/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L1 Cache</a:t>
                </a:r>
                <a:endParaRPr lang="ko-KR" altLang="en-US" sz="14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9" name="사각형: 둥근 모서리 148">
                <a:extLst>
                  <a:ext uri="{FF2B5EF4-FFF2-40B4-BE49-F238E27FC236}">
                    <a16:creationId xmlns:a16="http://schemas.microsoft.com/office/drawing/2014/main" id="{C3AEA53F-A46C-88F3-FF15-EF1C1035A182}"/>
                  </a:ext>
                </a:extLst>
              </p:cNvPr>
              <p:cNvSpPr/>
              <p:nvPr/>
            </p:nvSpPr>
            <p:spPr>
              <a:xfrm>
                <a:off x="2436558" y="1819507"/>
                <a:ext cx="1233416" cy="457742"/>
              </a:xfrm>
              <a:prstGeom prst="roundRect">
                <a:avLst>
                  <a:gd name="adj" fmla="val 11281"/>
                </a:avLst>
              </a:prstGeom>
              <a:solidFill>
                <a:srgbClr val="D1D4D3"/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L1 TLB</a:t>
                </a:r>
                <a:endParaRPr lang="ko-KR" altLang="en-US" sz="14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0" name="사각형: 둥근 모서리 149">
                <a:extLst>
                  <a:ext uri="{FF2B5EF4-FFF2-40B4-BE49-F238E27FC236}">
                    <a16:creationId xmlns:a16="http://schemas.microsoft.com/office/drawing/2014/main" id="{2714CC83-0D7B-67CA-9E9B-6A1E90E9E54B}"/>
                  </a:ext>
                </a:extLst>
              </p:cNvPr>
              <p:cNvSpPr/>
              <p:nvPr/>
            </p:nvSpPr>
            <p:spPr>
              <a:xfrm>
                <a:off x="4052715" y="3683521"/>
                <a:ext cx="1363787" cy="1307281"/>
              </a:xfrm>
              <a:prstGeom prst="roundRect">
                <a:avLst>
                  <a:gd name="adj" fmla="val 0"/>
                </a:avLst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GPU Main Memory</a:t>
                </a:r>
                <a:endParaRPr lang="ko-KR" altLang="en-US" sz="14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1" name="사각형: 둥근 모서리 150">
                <a:extLst>
                  <a:ext uri="{FF2B5EF4-FFF2-40B4-BE49-F238E27FC236}">
                    <a16:creationId xmlns:a16="http://schemas.microsoft.com/office/drawing/2014/main" id="{364BC2D1-674D-BE5C-C6C1-32B2C4D90435}"/>
                  </a:ext>
                </a:extLst>
              </p:cNvPr>
              <p:cNvSpPr/>
              <p:nvPr/>
            </p:nvSpPr>
            <p:spPr>
              <a:xfrm>
                <a:off x="2304632" y="1461923"/>
                <a:ext cx="2921370" cy="337741"/>
              </a:xfrm>
              <a:prstGeom prst="roundRect">
                <a:avLst>
                  <a:gd name="adj" fmla="val 0"/>
                </a:avLst>
              </a:prstGeom>
              <a:noFill/>
              <a:ln w="28575">
                <a:noFill/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GPU Core</a:t>
                </a:r>
                <a:endParaRPr lang="ko-KR" alt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화살표: 위쪽/아래쪽 151">
                <a:extLst>
                  <a:ext uri="{FF2B5EF4-FFF2-40B4-BE49-F238E27FC236}">
                    <a16:creationId xmlns:a16="http://schemas.microsoft.com/office/drawing/2014/main" id="{9EF5214A-80BB-80A1-A822-EC67C80D48CA}"/>
                  </a:ext>
                </a:extLst>
              </p:cNvPr>
              <p:cNvSpPr/>
              <p:nvPr/>
            </p:nvSpPr>
            <p:spPr>
              <a:xfrm>
                <a:off x="3048149" y="2236582"/>
                <a:ext cx="301436" cy="393030"/>
              </a:xfrm>
              <a:prstGeom prst="upDownArrow">
                <a:avLst>
                  <a:gd name="adj1" fmla="val 51875"/>
                  <a:gd name="adj2" fmla="val 52343"/>
                </a:avLst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3" name="화살표: 위쪽/아래쪽 152">
                <a:extLst>
                  <a:ext uri="{FF2B5EF4-FFF2-40B4-BE49-F238E27FC236}">
                    <a16:creationId xmlns:a16="http://schemas.microsoft.com/office/drawing/2014/main" id="{5A1662F1-BBCB-44D8-D075-2EDFD6A70B0E}"/>
                  </a:ext>
                </a:extLst>
              </p:cNvPr>
              <p:cNvSpPr/>
              <p:nvPr/>
            </p:nvSpPr>
            <p:spPr>
              <a:xfrm>
                <a:off x="4591324" y="2232426"/>
                <a:ext cx="301436" cy="393030"/>
              </a:xfrm>
              <a:prstGeom prst="upDownArrow">
                <a:avLst>
                  <a:gd name="adj1" fmla="val 51875"/>
                  <a:gd name="adj2" fmla="val 52343"/>
                </a:avLst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4" name="화살표: 위쪽/아래쪽 153">
                <a:extLst>
                  <a:ext uri="{FF2B5EF4-FFF2-40B4-BE49-F238E27FC236}">
                    <a16:creationId xmlns:a16="http://schemas.microsoft.com/office/drawing/2014/main" id="{5FCB9C3B-18F7-20C7-D03D-6742E763C5A9}"/>
                  </a:ext>
                </a:extLst>
              </p:cNvPr>
              <p:cNvSpPr/>
              <p:nvPr/>
            </p:nvSpPr>
            <p:spPr>
              <a:xfrm>
                <a:off x="4583890" y="3349398"/>
                <a:ext cx="301436" cy="393030"/>
              </a:xfrm>
              <a:prstGeom prst="upDownArrow">
                <a:avLst>
                  <a:gd name="adj1" fmla="val 51875"/>
                  <a:gd name="adj2" fmla="val 52343"/>
                </a:avLst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5" name="사각형: 둥근 모서리 154">
                <a:extLst>
                  <a:ext uri="{FF2B5EF4-FFF2-40B4-BE49-F238E27FC236}">
                    <a16:creationId xmlns:a16="http://schemas.microsoft.com/office/drawing/2014/main" id="{782B69F3-09F2-B3E5-5D89-F12CA807EADC}"/>
                  </a:ext>
                </a:extLst>
              </p:cNvPr>
              <p:cNvSpPr/>
              <p:nvPr/>
            </p:nvSpPr>
            <p:spPr>
              <a:xfrm>
                <a:off x="2232044" y="3391481"/>
                <a:ext cx="1600181" cy="1666856"/>
              </a:xfrm>
              <a:prstGeom prst="roundRect">
                <a:avLst>
                  <a:gd name="adj" fmla="val 6861"/>
                </a:avLst>
              </a:prstGeom>
              <a:solidFill>
                <a:schemeClr val="bg2"/>
              </a:solidFill>
              <a:ln w="28575">
                <a:solidFill>
                  <a:schemeClr val="bg2">
                    <a:lumMod val="25000"/>
                  </a:schemeClr>
                </a:solidFill>
                <a:prstDash val="sysDash"/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6" name="사각형: 둥근 모서리 155">
                <a:extLst>
                  <a:ext uri="{FF2B5EF4-FFF2-40B4-BE49-F238E27FC236}">
                    <a16:creationId xmlns:a16="http://schemas.microsoft.com/office/drawing/2014/main" id="{62781CC3-A8CF-4C81-C01A-F2B5C0666794}"/>
                  </a:ext>
                </a:extLst>
              </p:cNvPr>
              <p:cNvSpPr/>
              <p:nvPr/>
            </p:nvSpPr>
            <p:spPr>
              <a:xfrm>
                <a:off x="2341766" y="3478917"/>
                <a:ext cx="1372415" cy="317005"/>
              </a:xfrm>
              <a:prstGeom prst="roundRect">
                <a:avLst>
                  <a:gd name="adj" fmla="val 11281"/>
                </a:avLst>
              </a:prstGeom>
              <a:solidFill>
                <a:schemeClr val="bg1"/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Page walker</a:t>
                </a:r>
                <a:endParaRPr lang="ko-KR" altLang="en-US" sz="12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7" name="화살표: 위쪽/아래쪽 156">
                <a:extLst>
                  <a:ext uri="{FF2B5EF4-FFF2-40B4-BE49-F238E27FC236}">
                    <a16:creationId xmlns:a16="http://schemas.microsoft.com/office/drawing/2014/main" id="{BEF9077F-8C8D-D5A6-6EA8-8AE9EFEBCD49}"/>
                  </a:ext>
                </a:extLst>
              </p:cNvPr>
              <p:cNvSpPr/>
              <p:nvPr/>
            </p:nvSpPr>
            <p:spPr>
              <a:xfrm>
                <a:off x="2877255" y="3046687"/>
                <a:ext cx="301436" cy="393030"/>
              </a:xfrm>
              <a:prstGeom prst="upDownArrow">
                <a:avLst>
                  <a:gd name="adj1" fmla="val 51875"/>
                  <a:gd name="adj2" fmla="val 52343"/>
                </a:avLst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8" name="사각형: 둥근 모서리 157">
                <a:extLst>
                  <a:ext uri="{FF2B5EF4-FFF2-40B4-BE49-F238E27FC236}">
                    <a16:creationId xmlns:a16="http://schemas.microsoft.com/office/drawing/2014/main" id="{DD8C910F-E9F4-80D6-7496-127BAFA363BE}"/>
                  </a:ext>
                </a:extLst>
              </p:cNvPr>
              <p:cNvSpPr/>
              <p:nvPr/>
            </p:nvSpPr>
            <p:spPr>
              <a:xfrm>
                <a:off x="2343102" y="3858261"/>
                <a:ext cx="1372415" cy="317005"/>
              </a:xfrm>
              <a:prstGeom prst="roundRect">
                <a:avLst>
                  <a:gd name="adj" fmla="val 11281"/>
                </a:avLst>
              </a:prstGeom>
              <a:solidFill>
                <a:schemeClr val="bg1"/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Page walker</a:t>
                </a:r>
                <a:endParaRPr lang="ko-KR" altLang="en-US" sz="12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9" name="사각형: 둥근 모서리 158">
                <a:extLst>
                  <a:ext uri="{FF2B5EF4-FFF2-40B4-BE49-F238E27FC236}">
                    <a16:creationId xmlns:a16="http://schemas.microsoft.com/office/drawing/2014/main" id="{C38C2442-0DD7-CF77-FB3D-E0E2B313144D}"/>
                  </a:ext>
                </a:extLst>
              </p:cNvPr>
              <p:cNvSpPr/>
              <p:nvPr/>
            </p:nvSpPr>
            <p:spPr>
              <a:xfrm>
                <a:off x="2343101" y="4250305"/>
                <a:ext cx="1372415" cy="317005"/>
              </a:xfrm>
              <a:prstGeom prst="roundRect">
                <a:avLst>
                  <a:gd name="adj" fmla="val 11281"/>
                </a:avLst>
              </a:prstGeom>
              <a:solidFill>
                <a:schemeClr val="bg1"/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Page walker</a:t>
                </a:r>
                <a:endParaRPr lang="ko-KR" altLang="en-US" sz="12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사각형: 둥근 모서리 159">
                <a:extLst>
                  <a:ext uri="{FF2B5EF4-FFF2-40B4-BE49-F238E27FC236}">
                    <a16:creationId xmlns:a16="http://schemas.microsoft.com/office/drawing/2014/main" id="{267A8451-15B5-88FE-D0D4-171BC03AAF53}"/>
                  </a:ext>
                </a:extLst>
              </p:cNvPr>
              <p:cNvSpPr/>
              <p:nvPr/>
            </p:nvSpPr>
            <p:spPr>
              <a:xfrm>
                <a:off x="2341766" y="4634403"/>
                <a:ext cx="1372415" cy="317005"/>
              </a:xfrm>
              <a:prstGeom prst="roundRect">
                <a:avLst>
                  <a:gd name="adj" fmla="val 11281"/>
                </a:avLst>
              </a:prstGeom>
              <a:solidFill>
                <a:schemeClr val="bg1"/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Page walker</a:t>
                </a:r>
                <a:endParaRPr lang="ko-KR" altLang="en-US" sz="12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1" name="사각형: 둥근 모서리 160">
                <a:extLst>
                  <a:ext uri="{FF2B5EF4-FFF2-40B4-BE49-F238E27FC236}">
                    <a16:creationId xmlns:a16="http://schemas.microsoft.com/office/drawing/2014/main" id="{1B7E750B-548C-0FF4-72E5-66BE0B8C7876}"/>
                  </a:ext>
                </a:extLst>
              </p:cNvPr>
              <p:cNvSpPr/>
              <p:nvPr/>
            </p:nvSpPr>
            <p:spPr>
              <a:xfrm>
                <a:off x="2436558" y="1827275"/>
                <a:ext cx="1233416" cy="457742"/>
              </a:xfrm>
              <a:prstGeom prst="roundRect">
                <a:avLst>
                  <a:gd name="adj" fmla="val 11281"/>
                </a:avLst>
              </a:prstGeom>
              <a:solidFill>
                <a:srgbClr val="D1D4D3"/>
              </a:solidFill>
              <a:ln w="57150">
                <a:solidFill>
                  <a:srgbClr val="C00000"/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L1 TLB</a:t>
                </a:r>
                <a:endParaRPr lang="ko-KR" altLang="en-US" sz="14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사각형: 둥근 모서리 161">
                <a:extLst>
                  <a:ext uri="{FF2B5EF4-FFF2-40B4-BE49-F238E27FC236}">
                    <a16:creationId xmlns:a16="http://schemas.microsoft.com/office/drawing/2014/main" id="{6AADA741-8691-438E-C1F0-61A7B08D272C}"/>
                  </a:ext>
                </a:extLst>
              </p:cNvPr>
              <p:cNvSpPr/>
              <p:nvPr/>
            </p:nvSpPr>
            <p:spPr>
              <a:xfrm>
                <a:off x="2299760" y="2544548"/>
                <a:ext cx="1490621" cy="559729"/>
              </a:xfrm>
              <a:prstGeom prst="roundRect">
                <a:avLst>
                  <a:gd name="adj" fmla="val 11281"/>
                </a:avLst>
              </a:prstGeom>
              <a:solidFill>
                <a:schemeClr val="bg1"/>
              </a:solidFill>
              <a:ln w="57150">
                <a:solidFill>
                  <a:srgbClr val="C00000"/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Shared </a:t>
                </a:r>
              </a:p>
              <a:p>
                <a:pPr algn="ctr"/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L2 TLB</a:t>
                </a:r>
                <a:endParaRPr lang="ko-KR" altLang="en-US" sz="14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3" name="사각형: 둥근 모서리 162">
                <a:extLst>
                  <a:ext uri="{FF2B5EF4-FFF2-40B4-BE49-F238E27FC236}">
                    <a16:creationId xmlns:a16="http://schemas.microsoft.com/office/drawing/2014/main" id="{E51A96C1-315E-D57E-E839-9A68E96E470C}"/>
                  </a:ext>
                </a:extLst>
              </p:cNvPr>
              <p:cNvSpPr/>
              <p:nvPr/>
            </p:nvSpPr>
            <p:spPr>
              <a:xfrm>
                <a:off x="2227882" y="3404087"/>
                <a:ext cx="1600181" cy="1666856"/>
              </a:xfrm>
              <a:prstGeom prst="roundRect">
                <a:avLst>
                  <a:gd name="adj" fmla="val 6861"/>
                </a:avLst>
              </a:prstGeom>
              <a:noFill/>
              <a:ln w="57150">
                <a:solidFill>
                  <a:srgbClr val="C00000"/>
                </a:solidFill>
                <a:prstDash val="solid"/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5" name="화살표: 왼쪽 4">
            <a:extLst>
              <a:ext uri="{FF2B5EF4-FFF2-40B4-BE49-F238E27FC236}">
                <a16:creationId xmlns:a16="http://schemas.microsoft.com/office/drawing/2014/main" id="{155967CC-1F4E-EE08-A9DE-D4E8D0E9F2DA}"/>
              </a:ext>
            </a:extLst>
          </p:cNvPr>
          <p:cNvSpPr/>
          <p:nvPr/>
        </p:nvSpPr>
        <p:spPr>
          <a:xfrm flipH="1">
            <a:off x="5253007" y="2248750"/>
            <a:ext cx="990553" cy="576458"/>
          </a:xfrm>
          <a:prstGeom prst="leftArrow">
            <a:avLst>
              <a:gd name="adj1" fmla="val 37847"/>
              <a:gd name="adj2" fmla="val 50000"/>
            </a:avLst>
          </a:prstGeom>
          <a:solidFill>
            <a:schemeClr val="bg2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CA8ECB34-0030-82FA-86A5-ED309F85CBD0}"/>
              </a:ext>
            </a:extLst>
          </p:cNvPr>
          <p:cNvSpPr/>
          <p:nvPr/>
        </p:nvSpPr>
        <p:spPr>
          <a:xfrm>
            <a:off x="836841" y="931143"/>
            <a:ext cx="4255574" cy="3394140"/>
          </a:xfrm>
          <a:prstGeom prst="roundRect">
            <a:avLst>
              <a:gd name="adj" fmla="val 0"/>
            </a:avLst>
          </a:prstGeom>
          <a:solidFill>
            <a:schemeClr val="bg1">
              <a:alpha val="50000"/>
            </a:schemeClr>
          </a:solidFill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80BB326E-0540-41EA-8EBC-53ED6E6DB612}"/>
              </a:ext>
            </a:extLst>
          </p:cNvPr>
          <p:cNvCxnSpPr>
            <a:cxnSpLocks/>
          </p:cNvCxnSpPr>
          <p:nvPr/>
        </p:nvCxnSpPr>
        <p:spPr>
          <a:xfrm>
            <a:off x="831334" y="6493503"/>
            <a:ext cx="10291595" cy="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5590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" grpId="0" animBg="1"/>
      <p:bldP spid="16" grpId="0" animBg="1"/>
      <p:bldP spid="38" grpId="0" animBg="1"/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33A4B-5252-235A-8F88-AB2D03EB1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B3DBA2-9057-57C8-7E25-063E8D329462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50BA9CD-0D65-071C-E2C3-DCDC4B5129FB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970EB56B-2A15-82B8-7708-23C49F424004}"/>
              </a:ext>
            </a:extLst>
          </p:cNvPr>
          <p:cNvSpPr/>
          <p:nvPr/>
        </p:nvSpPr>
        <p:spPr>
          <a:xfrm>
            <a:off x="1762760" y="1250950"/>
            <a:ext cx="8661400" cy="963701"/>
          </a:xfrm>
          <a:prstGeom prst="roundRect">
            <a:avLst>
              <a:gd name="adj" fmla="val 8964"/>
            </a:avLst>
          </a:prstGeom>
          <a:solidFill>
            <a:srgbClr val="FFFFCC"/>
          </a:solidFill>
          <a:ln w="19050">
            <a:solidFill>
              <a:schemeClr val="tx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Improvement</a:t>
            </a:r>
            <a:br>
              <a:rPr lang="en-US" altLang="ko-KR" sz="20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Avatar 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 </a:t>
            </a:r>
            <a:r>
              <a:rPr lang="en-US" altLang="ko-KR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37.2%↑ </a:t>
            </a:r>
            <a:r>
              <a:rPr lang="en-US" altLang="ko-KR" sz="2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&gt;</a:t>
            </a:r>
            <a:r>
              <a:rPr lang="en-US" altLang="ko-KR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Best of prior works - 27.1%↑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4441B-6FA8-FE1A-AB9D-E564B9825C76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CE1F2D79-324A-6D0C-57A0-8674E492C66D}"/>
              </a:ext>
            </a:extLst>
          </p:cNvPr>
          <p:cNvGrpSpPr/>
          <p:nvPr/>
        </p:nvGrpSpPr>
        <p:grpSpPr>
          <a:xfrm>
            <a:off x="-33864" y="2498857"/>
            <a:ext cx="12275223" cy="3809166"/>
            <a:chOff x="0" y="2498857"/>
            <a:chExt cx="12275223" cy="3809166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856D96CF-2C34-30C2-38B4-8A6A00CC60D5}"/>
                </a:ext>
              </a:extLst>
            </p:cNvPr>
            <p:cNvSpPr/>
            <p:nvPr/>
          </p:nvSpPr>
          <p:spPr>
            <a:xfrm>
              <a:off x="11513821" y="3341370"/>
              <a:ext cx="537210" cy="174370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3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aphicFrame>
          <p:nvGraphicFramePr>
            <p:cNvPr id="22" name="차트 21">
              <a:extLst>
                <a:ext uri="{FF2B5EF4-FFF2-40B4-BE49-F238E27FC236}">
                  <a16:creationId xmlns:a16="http://schemas.microsoft.com/office/drawing/2014/main" id="{38A16F91-5298-1396-06E5-72AA2D856C7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08610852"/>
                </p:ext>
              </p:extLst>
            </p:nvPr>
          </p:nvGraphicFramePr>
          <p:xfrm>
            <a:off x="0" y="2852432"/>
            <a:ext cx="12192000" cy="34555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E3CA330A-4694-4AAA-882B-5BD0FFA212E2}"/>
                </a:ext>
              </a:extLst>
            </p:cNvPr>
            <p:cNvCxnSpPr/>
            <p:nvPr/>
          </p:nvCxnSpPr>
          <p:spPr>
            <a:xfrm>
              <a:off x="893233" y="4229100"/>
              <a:ext cx="11146367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오른쪽 중괄호 23">
              <a:extLst>
                <a:ext uri="{FF2B5EF4-FFF2-40B4-BE49-F238E27FC236}">
                  <a16:creationId xmlns:a16="http://schemas.microsoft.com/office/drawing/2014/main" id="{3AC5235A-BA61-F460-B780-F2B34C2D8A74}"/>
                </a:ext>
              </a:extLst>
            </p:cNvPr>
            <p:cNvSpPr/>
            <p:nvPr/>
          </p:nvSpPr>
          <p:spPr>
            <a:xfrm rot="5400000">
              <a:off x="1751965" y="4533482"/>
              <a:ext cx="393700" cy="1985010"/>
            </a:xfrm>
            <a:prstGeom prst="rightBrace">
              <a:avLst>
                <a:gd name="adj1" fmla="val 51975"/>
                <a:gd name="adj2" fmla="val 50000"/>
              </a:avLst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사각형: 둥근 모서리 24">
              <a:extLst>
                <a:ext uri="{FF2B5EF4-FFF2-40B4-BE49-F238E27FC236}">
                  <a16:creationId xmlns:a16="http://schemas.microsoft.com/office/drawing/2014/main" id="{1F2E544B-BD59-B507-392A-2A97A389510B}"/>
                </a:ext>
              </a:extLst>
            </p:cNvPr>
            <p:cNvSpPr/>
            <p:nvPr/>
          </p:nvSpPr>
          <p:spPr>
            <a:xfrm>
              <a:off x="953136" y="5741226"/>
              <a:ext cx="1985009" cy="284190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TLB-insensitive</a:t>
              </a:r>
            </a:p>
          </p:txBody>
        </p:sp>
        <p:sp>
          <p:nvSpPr>
            <p:cNvPr id="26" name="오른쪽 중괄호 25">
              <a:extLst>
                <a:ext uri="{FF2B5EF4-FFF2-40B4-BE49-F238E27FC236}">
                  <a16:creationId xmlns:a16="http://schemas.microsoft.com/office/drawing/2014/main" id="{4C062E5A-5FE3-8CC7-DCCC-1D59B4230034}"/>
                </a:ext>
              </a:extLst>
            </p:cNvPr>
            <p:cNvSpPr/>
            <p:nvPr/>
          </p:nvSpPr>
          <p:spPr>
            <a:xfrm rot="5400000">
              <a:off x="3867785" y="4556342"/>
              <a:ext cx="393700" cy="1939290"/>
            </a:xfrm>
            <a:prstGeom prst="rightBrace">
              <a:avLst>
                <a:gd name="adj1" fmla="val 51975"/>
                <a:gd name="adj2" fmla="val 50000"/>
              </a:avLst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CD942392-6952-0264-04C9-3B4B91C89587}"/>
                </a:ext>
              </a:extLst>
            </p:cNvPr>
            <p:cNvSpPr/>
            <p:nvPr/>
          </p:nvSpPr>
          <p:spPr>
            <a:xfrm>
              <a:off x="3094990" y="5741226"/>
              <a:ext cx="1939289" cy="284190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TLB-moderate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오른쪽 중괄호 29">
              <a:extLst>
                <a:ext uri="{FF2B5EF4-FFF2-40B4-BE49-F238E27FC236}">
                  <a16:creationId xmlns:a16="http://schemas.microsoft.com/office/drawing/2014/main" id="{044B1F5D-2B65-730D-BF5E-20F1135297C2}"/>
                </a:ext>
              </a:extLst>
            </p:cNvPr>
            <p:cNvSpPr/>
            <p:nvPr/>
          </p:nvSpPr>
          <p:spPr>
            <a:xfrm rot="5400000">
              <a:off x="8131492" y="2388769"/>
              <a:ext cx="393700" cy="6274436"/>
            </a:xfrm>
            <a:prstGeom prst="rightBrace">
              <a:avLst>
                <a:gd name="adj1" fmla="val 51975"/>
                <a:gd name="adj2" fmla="val 50000"/>
              </a:avLst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id="{EECDEEBD-ACF7-D200-63F7-4FFC9B03A940}"/>
                </a:ext>
              </a:extLst>
            </p:cNvPr>
            <p:cNvSpPr/>
            <p:nvPr/>
          </p:nvSpPr>
          <p:spPr>
            <a:xfrm>
              <a:off x="5191124" y="5732031"/>
              <a:ext cx="6274436" cy="293386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TLB-sensitive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id="{E4C3C05C-9B4D-2313-05C6-EAC03D197DFB}"/>
                </a:ext>
              </a:extLst>
            </p:cNvPr>
            <p:cNvSpPr/>
            <p:nvPr/>
          </p:nvSpPr>
          <p:spPr>
            <a:xfrm>
              <a:off x="10211894" y="2997202"/>
              <a:ext cx="1767667" cy="124688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3.47|4.19|2.91|3.78</a:t>
              </a:r>
              <a:endParaRPr lang="ko-KR" altLang="en-US" sz="11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31D3CF24-729E-7259-2DF8-1823221D7F5E}"/>
                </a:ext>
              </a:extLst>
            </p:cNvPr>
            <p:cNvCxnSpPr/>
            <p:nvPr/>
          </p:nvCxnSpPr>
          <p:spPr>
            <a:xfrm>
              <a:off x="10550525" y="3333750"/>
              <a:ext cx="3683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831A2DF3-7CDB-79BA-2506-A3E84D7659DE}"/>
                </a:ext>
              </a:extLst>
            </p:cNvPr>
            <p:cNvCxnSpPr>
              <a:cxnSpLocks/>
            </p:cNvCxnSpPr>
            <p:nvPr/>
          </p:nvCxnSpPr>
          <p:spPr>
            <a:xfrm>
              <a:off x="10514430" y="3146425"/>
              <a:ext cx="119630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AEC17067-1C56-CC64-0EE3-7C9C7EBBA4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41025" y="3146425"/>
              <a:ext cx="0" cy="18732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F9B731F3-6F01-2976-4C08-1A50BFB4459B}"/>
                </a:ext>
              </a:extLst>
            </p:cNvPr>
            <p:cNvCxnSpPr>
              <a:cxnSpLocks/>
            </p:cNvCxnSpPr>
            <p:nvPr/>
          </p:nvCxnSpPr>
          <p:spPr>
            <a:xfrm>
              <a:off x="11513723" y="3386585"/>
              <a:ext cx="0" cy="1685029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id="{6AECB30C-5481-8958-3D5A-0CBA3EC1C8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925605" y="2725378"/>
              <a:ext cx="19868" cy="1171250"/>
            </a:xfrm>
            <a:prstGeom prst="line">
              <a:avLst/>
            </a:prstGeom>
            <a:ln w="38100">
              <a:solidFill>
                <a:srgbClr val="C00000"/>
              </a:solidFill>
              <a:headEnd type="arrow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id="{E27BB387-8BC4-8682-279D-39829A1B3481}"/>
                </a:ext>
              </a:extLst>
            </p:cNvPr>
            <p:cNvSpPr/>
            <p:nvPr/>
          </p:nvSpPr>
          <p:spPr>
            <a:xfrm>
              <a:off x="11490097" y="2498857"/>
              <a:ext cx="785126" cy="20899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i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37.2%</a:t>
              </a:r>
              <a:endParaRPr lang="ko-KR" altLang="en-US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8369184"/>
      </p:ext>
    </p:extLst>
  </p:cSld>
  <p:clrMapOvr>
    <a:masterClrMapping/>
  </p:clrMapOvr>
  <p:transition spd="slow"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9FCA9-002A-41B9-4C32-A45FCB7C2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BF89F67-3196-E35F-8BDF-891AFF22C293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87A9379-52D3-A815-E092-6E0E3C902D1F}"/>
              </a:ext>
            </a:extLst>
          </p:cNvPr>
          <p:cNvSpPr/>
          <p:nvPr/>
        </p:nvSpPr>
        <p:spPr>
          <a:xfrm>
            <a:off x="0" y="1268450"/>
            <a:ext cx="12192000" cy="68503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000" dirty="0">
                <a:solidFill>
                  <a:srgbClr val="BFBF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1. Virtual Memory in GPUs – Challenges</a:t>
            </a:r>
            <a:endParaRPr lang="ko-KR" altLang="en-US" sz="3000" dirty="0">
              <a:solidFill>
                <a:srgbClr val="BFBFB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FD93D5-1B78-FB6D-502C-23A6DF1A2A15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F747639-5924-A9E0-66DD-119FBB4F2D29}"/>
              </a:ext>
            </a:extLst>
          </p:cNvPr>
          <p:cNvSpPr/>
          <p:nvPr/>
        </p:nvSpPr>
        <p:spPr>
          <a:xfrm>
            <a:off x="0" y="2258225"/>
            <a:ext cx="12192000" cy="153738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000" dirty="0">
                <a:solidFill>
                  <a:srgbClr val="BFBF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2. Avatar</a:t>
            </a:r>
            <a:br>
              <a:rPr lang="en-US" altLang="ko-KR" sz="3000" dirty="0">
                <a:solidFill>
                  <a:srgbClr val="BFBFB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3000" dirty="0">
                <a:solidFill>
                  <a:srgbClr val="BFBF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• Speculative address translation</a:t>
            </a:r>
            <a:br>
              <a:rPr lang="en-US" altLang="ko-KR" sz="3000" dirty="0">
                <a:solidFill>
                  <a:srgbClr val="BFBFB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3000" dirty="0">
                <a:solidFill>
                  <a:srgbClr val="BFBF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• Rapid Validation</a:t>
            </a:r>
            <a:endParaRPr lang="ko-KR" altLang="en-US" sz="3000" dirty="0">
              <a:solidFill>
                <a:srgbClr val="BFBFB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7D14430-827C-0F98-0457-D27422A1BD0D}"/>
              </a:ext>
            </a:extLst>
          </p:cNvPr>
          <p:cNvSpPr/>
          <p:nvPr/>
        </p:nvSpPr>
        <p:spPr>
          <a:xfrm>
            <a:off x="0" y="4100352"/>
            <a:ext cx="12192000" cy="68503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000" dirty="0">
                <a:solidFill>
                  <a:srgbClr val="BFBF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3. Evaluation</a:t>
            </a:r>
            <a:endParaRPr lang="ko-KR" altLang="en-US" sz="3000" dirty="0">
              <a:solidFill>
                <a:srgbClr val="BFBFB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659AADA5-917A-3746-53A4-5C52C6EA3733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C7365C32-70BF-94E0-3344-3FF30FAC9ADF}"/>
              </a:ext>
            </a:extLst>
          </p:cNvPr>
          <p:cNvSpPr/>
          <p:nvPr/>
        </p:nvSpPr>
        <p:spPr>
          <a:xfrm>
            <a:off x="0" y="5090127"/>
            <a:ext cx="12192000" cy="685031"/>
          </a:xfrm>
          <a:prstGeom prst="rect">
            <a:avLst/>
          </a:prstGeom>
          <a:solidFill>
            <a:srgbClr val="0B30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4. Summary ☜</a:t>
            </a:r>
            <a:endParaRPr lang="ko-KR" altLang="en-US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533787"/>
      </p:ext>
    </p:extLst>
  </p:cSld>
  <p:clrMapOvr>
    <a:masterClrMapping/>
  </p:clrMapOvr>
  <p:transition>
    <p:wip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0F3C6-C837-6935-0597-FAFC483A0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75C07C0-CD1D-6FB2-EDDA-5F04E67846C2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EE8E215-6074-90DB-47FB-D5B57271B0B6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E851B9E-59BB-C633-CCA0-7426D7360F26}"/>
              </a:ext>
            </a:extLst>
          </p:cNvPr>
          <p:cNvSpPr txBox="1"/>
          <p:nvPr/>
        </p:nvSpPr>
        <p:spPr>
          <a:xfrm>
            <a:off x="0" y="1276733"/>
            <a:ext cx="12192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500" b="1" i="1" dirty="0">
                <a:latin typeface="Calibri" panose="020F0502020204030204" pitchFamily="34" charset="0"/>
                <a:cs typeface="Calibri" panose="020F0502020204030204" pitchFamily="34" charset="0"/>
              </a:rPr>
              <a:t>	Problem: </a:t>
            </a:r>
            <a: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</a:rPr>
              <a:t>Address translation overhead in GPUs (34.5% slower compared to Ideal)</a:t>
            </a:r>
            <a:b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ko-K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4B3E06-9938-C8EC-F022-4DC1B57A6025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457655"/>
      </p:ext>
    </p:extLst>
  </p:cSld>
  <p:clrMapOvr>
    <a:masterClrMapping/>
  </p:clrMapOvr>
  <p:transition spd="slow"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C4A4B-EBB2-61F4-B9FC-857E95EFF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79DBF16-F367-D6D6-4993-8AA52B51DE7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7C64E0FE-320C-DEBD-260F-EA425DF60203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F35682A-BA48-EA41-D5B5-581D0AA80F7A}"/>
              </a:ext>
            </a:extLst>
          </p:cNvPr>
          <p:cNvSpPr txBox="1"/>
          <p:nvPr/>
        </p:nvSpPr>
        <p:spPr>
          <a:xfrm>
            <a:off x="0" y="1276733"/>
            <a:ext cx="1219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500" b="1" i="1" dirty="0">
                <a:latin typeface="Calibri" panose="020F0502020204030204" pitchFamily="34" charset="0"/>
                <a:cs typeface="Calibri" panose="020F0502020204030204" pitchFamily="34" charset="0"/>
              </a:rPr>
              <a:t>	Problem: </a:t>
            </a:r>
            <a: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</a:rPr>
              <a:t>Address translation overhead in GPUs (34.5% slower compared to Ideal)</a:t>
            </a:r>
          </a:p>
          <a:p>
            <a:endParaRPr lang="en-US" altLang="ko-K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en-US" altLang="ko-KR" sz="2500" b="1" i="1" dirty="0">
                <a:latin typeface="Calibri" panose="020F0502020204030204" pitchFamily="34" charset="0"/>
                <a:cs typeface="Calibri" panose="020F0502020204030204" pitchFamily="34" charset="0"/>
              </a:rPr>
              <a:t>Avatar: </a:t>
            </a:r>
            <a: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</a:rPr>
              <a:t>Speculative address translation </a:t>
            </a:r>
            <a:r>
              <a:rPr lang="en-US" altLang="ko-KR" sz="25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overcoming GPUs’ architectural limit</a:t>
            </a:r>
          </a:p>
          <a:p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	     </a:t>
            </a:r>
          </a:p>
          <a:p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	    ▶ </a:t>
            </a:r>
            <a:r>
              <a:rPr lang="en-US" altLang="ko-KR" sz="20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Speculative translation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by exploiting page contiguity</a:t>
            </a:r>
          </a:p>
          <a:p>
            <a:b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	    ▶ </a:t>
            </a:r>
            <a:r>
              <a:rPr lang="en-US" altLang="ko-KR" sz="20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 validation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using page information embedded within data blocks</a:t>
            </a:r>
            <a:endParaRPr lang="en-US" altLang="ko-K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99B020-A05F-D9DE-04CA-067A6EFFEB7D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002007"/>
      </p:ext>
    </p:extLst>
  </p:cSld>
  <p:clrMapOvr>
    <a:masterClrMapping/>
  </p:clrMapOvr>
  <p:transition spd="slow"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990D2-E457-7E69-7B06-85DE4B7CF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56ECB15-8C27-4DEF-F9EE-BAD89812C9FB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A12E1A2-8C28-97A9-B029-C59D4E5307FE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E2C60E9-818D-F5A6-8609-2940741D68AC}"/>
              </a:ext>
            </a:extLst>
          </p:cNvPr>
          <p:cNvSpPr txBox="1"/>
          <p:nvPr/>
        </p:nvSpPr>
        <p:spPr>
          <a:xfrm>
            <a:off x="0" y="1276733"/>
            <a:ext cx="12192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500" b="1" i="1" dirty="0">
                <a:latin typeface="Calibri" panose="020F0502020204030204" pitchFamily="34" charset="0"/>
                <a:cs typeface="Calibri" panose="020F0502020204030204" pitchFamily="34" charset="0"/>
              </a:rPr>
              <a:t>	Problem: </a:t>
            </a:r>
            <a: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</a:rPr>
              <a:t>Address translation overhead in GPUs (34.5% slower compared to Ideal)</a:t>
            </a:r>
          </a:p>
          <a:p>
            <a:endParaRPr lang="en-US" altLang="ko-K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en-US" altLang="ko-KR" sz="2500" b="1" i="1" dirty="0">
                <a:latin typeface="Calibri" panose="020F0502020204030204" pitchFamily="34" charset="0"/>
                <a:cs typeface="Calibri" panose="020F0502020204030204" pitchFamily="34" charset="0"/>
              </a:rPr>
              <a:t>Avatar: </a:t>
            </a:r>
            <a: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</a:rPr>
              <a:t>Speculative address translation </a:t>
            </a:r>
            <a:r>
              <a:rPr lang="en-US" altLang="ko-KR" sz="25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overcoming GPUs’ architectural limit</a:t>
            </a:r>
          </a:p>
          <a:p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	     </a:t>
            </a:r>
          </a:p>
          <a:p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	    ▶ </a:t>
            </a:r>
            <a:r>
              <a:rPr lang="en-US" altLang="ko-KR" sz="20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Speculative translation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by exploiting page contiguity</a:t>
            </a:r>
          </a:p>
          <a:p>
            <a:b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	    ▶ </a:t>
            </a:r>
            <a:r>
              <a:rPr lang="en-US" altLang="ko-KR" sz="20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 validation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using page information embedded within data blocks</a:t>
            </a:r>
            <a:endParaRPr lang="en-US" altLang="ko-K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</a:rPr>
              <a:t>Avatar achieves </a:t>
            </a:r>
            <a:r>
              <a:rPr lang="en-US" altLang="ko-KR" sz="25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average</a:t>
            </a:r>
            <a: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speed up of 37.2% </a:t>
            </a:r>
            <a: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</a:rPr>
              <a:t>across various workloads</a:t>
            </a:r>
            <a:b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ko-K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C7A0C5-C10E-7815-9F34-D31DF0BF7BA9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717854"/>
      </p:ext>
    </p:extLst>
  </p:cSld>
  <p:clrMapOvr>
    <a:masterClrMapping/>
  </p:clrMapOvr>
  <p:transition spd="slow"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5042B-D305-C5C0-F4EE-CCD85AC02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폰트, 그래픽, 로고이(가) 표시된 사진&#10;&#10;자동 생성된 설명">
            <a:extLst>
              <a:ext uri="{FF2B5EF4-FFF2-40B4-BE49-F238E27FC236}">
                <a16:creationId xmlns:a16="http://schemas.microsoft.com/office/drawing/2014/main" id="{BA7DC79A-58F4-60B5-A030-153AACF18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946" y="5695401"/>
            <a:ext cx="2305254" cy="791230"/>
          </a:xfrm>
          <a:prstGeom prst="rect">
            <a:avLst/>
          </a:prstGeom>
        </p:spPr>
      </p:pic>
      <p:pic>
        <p:nvPicPr>
          <p:cNvPr id="5" name="그림 4" descr="텍스트, 폰트, 로고, 상징이(가) 표시된 사진&#10;&#10;자동 생성된 설명">
            <a:extLst>
              <a:ext uri="{FF2B5EF4-FFF2-40B4-BE49-F238E27FC236}">
                <a16:creationId xmlns:a16="http://schemas.microsoft.com/office/drawing/2014/main" id="{206C7EE3-C95D-5B8A-318F-74451D960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99" y="5699756"/>
            <a:ext cx="2786521" cy="876134"/>
          </a:xfrm>
          <a:prstGeom prst="rect">
            <a:avLst/>
          </a:prstGeom>
        </p:spPr>
      </p:pic>
      <p:sp>
        <p:nvSpPr>
          <p:cNvPr id="6" name="부제목 9">
            <a:extLst>
              <a:ext uri="{FF2B5EF4-FFF2-40B4-BE49-F238E27FC236}">
                <a16:creationId xmlns:a16="http://schemas.microsoft.com/office/drawing/2014/main" id="{79B94685-6DA2-C17C-8B71-F9F804BE6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867150"/>
            <a:ext cx="6096000" cy="2731770"/>
          </a:xfrm>
        </p:spPr>
        <p:txBody>
          <a:bodyPr>
            <a:noAutofit/>
          </a:bodyPr>
          <a:lstStyle/>
          <a:p>
            <a:br>
              <a:rPr lang="en-US" altLang="ko-KR" sz="1800" b="1" i="1" u="sng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1800" b="1" i="1" u="sng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Junhyeok Park</a:t>
            </a:r>
            <a:r>
              <a:rPr lang="en-US" altLang="ko-KR" sz="1800" b="1" i="1" u="sng" baseline="30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1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ko-KR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Osang Kwon</a:t>
            </a:r>
            <a:r>
              <a:rPr lang="en-US" altLang="ko-KR" sz="1800" baseline="30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Yongho Lee</a:t>
            </a:r>
            <a:r>
              <a:rPr lang="en-US" altLang="ko-KR" sz="1800" baseline="30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br>
              <a:rPr lang="en-US" altLang="ko-KR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ko-KR" sz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Seongwook Kim</a:t>
            </a:r>
            <a:r>
              <a:rPr lang="en-US" altLang="ko-KR" sz="1800" baseline="30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Gwangeun Byeon</a:t>
            </a:r>
            <a:r>
              <a:rPr lang="en-US" altLang="ko-KR" sz="1800" baseline="30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Jihun Yoon</a:t>
            </a:r>
            <a:r>
              <a:rPr lang="en-US" altLang="ko-KR" sz="1800" baseline="30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br>
              <a:rPr lang="en-US" altLang="ko-KR" sz="3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Prashant J. Nair</a:t>
            </a:r>
            <a:r>
              <a:rPr lang="en-US" altLang="ko-KR" sz="1800" baseline="30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altLang="ko-KR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Seokin Hong</a:t>
            </a:r>
            <a:r>
              <a:rPr lang="en-US" altLang="ko-KR" sz="1800" baseline="30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ko-K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23A7E51-CAFB-721C-6BA0-349317EE3CFE}"/>
              </a:ext>
            </a:extLst>
          </p:cNvPr>
          <p:cNvSpPr/>
          <p:nvPr/>
        </p:nvSpPr>
        <p:spPr>
          <a:xfrm>
            <a:off x="0" y="9060"/>
            <a:ext cx="12192000" cy="3429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DF2ECE3C-AE37-1D9F-F362-A6210F2CC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954338"/>
          </a:xfrm>
        </p:spPr>
        <p:txBody>
          <a:bodyPr>
            <a:norm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Case for Speculative Address Translation </a:t>
            </a:r>
            <a:br>
              <a:rPr lang="en-US" altLang="ko-KR" sz="4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4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Rapid Validation for GPUs</a:t>
            </a:r>
            <a:endParaRPr lang="ko-KR" altLang="en-US" sz="45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A2038BC5-B163-4943-F015-C5D110A40706}"/>
              </a:ext>
            </a:extLst>
          </p:cNvPr>
          <p:cNvCxnSpPr>
            <a:cxnSpLocks/>
          </p:cNvCxnSpPr>
          <p:nvPr/>
        </p:nvCxnSpPr>
        <p:spPr>
          <a:xfrm>
            <a:off x="6096000" y="3608387"/>
            <a:ext cx="0" cy="2990533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20DD1F2-CEFB-77AC-8422-6DBB37A74807}"/>
              </a:ext>
            </a:extLst>
          </p:cNvPr>
          <p:cNvSpPr txBox="1"/>
          <p:nvPr/>
        </p:nvSpPr>
        <p:spPr>
          <a:xfrm>
            <a:off x="6617253" y="5686343"/>
            <a:ext cx="31323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 baseline="30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ko-KR" altLang="en-US" sz="2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0C73FB-B8AD-FD4E-A8DA-9DEBC26170B3}"/>
              </a:ext>
            </a:extLst>
          </p:cNvPr>
          <p:cNvSpPr txBox="1"/>
          <p:nvPr/>
        </p:nvSpPr>
        <p:spPr>
          <a:xfrm>
            <a:off x="9323086" y="5676966"/>
            <a:ext cx="31323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 baseline="30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ko-KR" altLang="en-US" sz="2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45E91F67-193A-5BB7-BC63-1A58DE0964C1}"/>
              </a:ext>
            </a:extLst>
          </p:cNvPr>
          <p:cNvSpPr txBox="1">
            <a:spLocks/>
          </p:cNvSpPr>
          <p:nvPr/>
        </p:nvSpPr>
        <p:spPr>
          <a:xfrm>
            <a:off x="7480" y="3644582"/>
            <a:ext cx="6095999" cy="2649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7739054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B0DE0-F952-700A-8558-82CA2CC21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29BA1CE-567A-93FA-F7EB-2557B7C6B16E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Backup Slides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3F520A2-64B1-54C1-3D73-C546B28C8185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9CD433D-3F95-BA45-86DD-3F27EFB34866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72855A39-0372-FE6D-828E-07EEAB41E109}"/>
              </a:ext>
            </a:extLst>
          </p:cNvPr>
          <p:cNvSpPr/>
          <p:nvPr/>
        </p:nvSpPr>
        <p:spPr>
          <a:xfrm>
            <a:off x="1060396" y="1277687"/>
            <a:ext cx="4318428" cy="720720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2800" u="sng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 action="ppaction://hlinksldjump"/>
              </a:rPr>
              <a:t>• Page Access Pattern of Load</a:t>
            </a:r>
            <a:endParaRPr lang="en-US" altLang="ko-KR" sz="2800" u="sng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18197EBA-5DE6-5F00-ABB3-4D30759B06FB}"/>
              </a:ext>
            </a:extLst>
          </p:cNvPr>
          <p:cNvSpPr/>
          <p:nvPr/>
        </p:nvSpPr>
        <p:spPr>
          <a:xfrm>
            <a:off x="1060396" y="2723648"/>
            <a:ext cx="4318428" cy="720720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 action="ppaction://hlinksldjump"/>
              </a:rPr>
              <a:t>• </a:t>
            </a:r>
            <a:r>
              <a:rPr lang="en-US" altLang="ko-KR" sz="2800" u="sng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 action="ppaction://hlinksldjump"/>
              </a:rPr>
              <a:t>Without Rapid Validation</a:t>
            </a:r>
            <a:endParaRPr lang="en-US" altLang="ko-KR" sz="2800" u="sng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A068A4AC-4AFA-21C5-C472-FD9841B582F4}"/>
              </a:ext>
            </a:extLst>
          </p:cNvPr>
          <p:cNvSpPr/>
          <p:nvPr/>
        </p:nvSpPr>
        <p:spPr>
          <a:xfrm>
            <a:off x="6813178" y="1273685"/>
            <a:ext cx="4318428" cy="720720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 action="ppaction://hlinksldjump"/>
              </a:rPr>
              <a:t>• </a:t>
            </a:r>
            <a:r>
              <a:rPr lang="en-US" altLang="ko-KR" sz="2800" u="sng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 action="ppaction://hlinksldjump"/>
              </a:rPr>
              <a:t>Security Implications</a:t>
            </a:r>
            <a:endParaRPr lang="en-US" altLang="ko-KR" sz="2800" u="sng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5295F201-D5BA-F05B-CF0D-E15891642C18}"/>
              </a:ext>
            </a:extLst>
          </p:cNvPr>
          <p:cNvSpPr/>
          <p:nvPr/>
        </p:nvSpPr>
        <p:spPr>
          <a:xfrm>
            <a:off x="1060396" y="4154997"/>
            <a:ext cx="4318428" cy="720720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2800" u="sng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 action="ppaction://hlinksldjump"/>
              </a:rPr>
              <a:t>• ML Workloads</a:t>
            </a:r>
            <a:endParaRPr lang="en-US" altLang="ko-KR" sz="2800" u="sng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사각형: 둥근 모서리 8">
            <a:hlinkClick r:id="rId7" action="ppaction://hlinksldjump"/>
            <a:extLst>
              <a:ext uri="{FF2B5EF4-FFF2-40B4-BE49-F238E27FC236}">
                <a16:creationId xmlns:a16="http://schemas.microsoft.com/office/drawing/2014/main" id="{5EBE265D-620F-77B9-4920-2D22C19822BC}"/>
              </a:ext>
            </a:extLst>
          </p:cNvPr>
          <p:cNvSpPr/>
          <p:nvPr/>
        </p:nvSpPr>
        <p:spPr>
          <a:xfrm>
            <a:off x="6813178" y="2723648"/>
            <a:ext cx="4318428" cy="705352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 action="ppaction://hlinksldjump"/>
              </a:rPr>
              <a:t>• </a:t>
            </a:r>
            <a:r>
              <a:rPr lang="en-US" altLang="ko-KR" sz="2800" u="sng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 action="ppaction://hlinksldjump"/>
              </a:rPr>
              <a:t>TLB</a:t>
            </a:r>
            <a:r>
              <a:rPr lang="ko-KR" altLang="en-US" sz="2800" u="sng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 action="ppaction://hlinksldjump"/>
              </a:rPr>
              <a:t> </a:t>
            </a:r>
            <a:r>
              <a:rPr lang="en-US" altLang="ko-KR" sz="2800" u="sng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 action="ppaction://hlinksldjump"/>
              </a:rPr>
              <a:t>Shootdown</a:t>
            </a:r>
            <a:endParaRPr lang="en-US" altLang="ko-KR" sz="2800" u="sng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BAB01F59-7EC5-6BFA-0584-B2033FED5C3C}"/>
              </a:ext>
            </a:extLst>
          </p:cNvPr>
          <p:cNvSpPr/>
          <p:nvPr/>
        </p:nvSpPr>
        <p:spPr>
          <a:xfrm>
            <a:off x="6813178" y="4156600"/>
            <a:ext cx="4318428" cy="704601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 action="ppaction://hlinksldjump"/>
              </a:rPr>
              <a:t>• </a:t>
            </a:r>
            <a:r>
              <a:rPr lang="en-US" altLang="ko-KR" sz="2800" u="sng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 action="ppaction://hlinksldjump"/>
              </a:rPr>
              <a:t>Workload Categorization</a:t>
            </a:r>
            <a:endParaRPr lang="en-US" altLang="ko-KR" sz="2800" u="sng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894728"/>
      </p:ext>
    </p:extLst>
  </p:cSld>
  <p:clrMapOvr>
    <a:masterClrMapping/>
  </p:clrMapOvr>
  <p:transition spd="slow"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4E433840-B267-55BB-7499-6E53E5E73EF4}"/>
              </a:ext>
            </a:extLst>
          </p:cNvPr>
          <p:cNvSpPr/>
          <p:nvPr/>
        </p:nvSpPr>
        <p:spPr>
          <a:xfrm>
            <a:off x="10929994" y="3269805"/>
            <a:ext cx="726395" cy="168502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id="{56A10D25-4BCD-B0F3-1F34-E2CCB49B20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3573655"/>
              </p:ext>
            </p:extLst>
          </p:nvPr>
        </p:nvGraphicFramePr>
        <p:xfrm>
          <a:off x="323850" y="2713668"/>
          <a:ext cx="11493500" cy="3455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9A8D368-B591-2BE5-3C26-5AA99C80C97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Access Pattern of Load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8C17D48-B603-6E35-74EF-39671ACCA989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8BF1149E-097E-13D9-AABD-544D229E8DAE}"/>
              </a:ext>
            </a:extLst>
          </p:cNvPr>
          <p:cNvCxnSpPr>
            <a:cxnSpLocks/>
          </p:cNvCxnSpPr>
          <p:nvPr/>
        </p:nvCxnSpPr>
        <p:spPr>
          <a:xfrm>
            <a:off x="10929994" y="3269805"/>
            <a:ext cx="0" cy="1685029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B43A67D-D52D-6CD7-1637-02CF2B947A98}"/>
              </a:ext>
            </a:extLst>
          </p:cNvPr>
          <p:cNvSpPr/>
          <p:nvPr/>
        </p:nvSpPr>
        <p:spPr>
          <a:xfrm>
            <a:off x="11004072" y="3441618"/>
            <a:ext cx="546419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B4E4042A-A3DC-CC26-3584-C99C9315BE83}"/>
              </a:ext>
            </a:extLst>
          </p:cNvPr>
          <p:cNvSpPr/>
          <p:nvPr/>
        </p:nvSpPr>
        <p:spPr>
          <a:xfrm>
            <a:off x="10618307" y="3013915"/>
            <a:ext cx="1028275" cy="390568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i="1" spc="-15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89.0%</a:t>
            </a:r>
            <a:endParaRPr lang="ko-KR" altLang="en-US" sz="2800" i="1" spc="-15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화살표: 위쪽 11">
            <a:extLst>
              <a:ext uri="{FF2B5EF4-FFF2-40B4-BE49-F238E27FC236}">
                <a16:creationId xmlns:a16="http://schemas.microsoft.com/office/drawing/2014/main" id="{4E427D37-ADE6-A43B-B2CD-20BF3E6C2869}"/>
              </a:ext>
            </a:extLst>
          </p:cNvPr>
          <p:cNvSpPr/>
          <p:nvPr/>
        </p:nvSpPr>
        <p:spPr>
          <a:xfrm>
            <a:off x="11025245" y="3487802"/>
            <a:ext cx="183036" cy="1429897"/>
          </a:xfrm>
          <a:prstGeom prst="upArrow">
            <a:avLst>
              <a:gd name="adj1" fmla="val 29530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20E3ABC3-6541-9580-5CBA-A40F439F8E53}"/>
              </a:ext>
            </a:extLst>
          </p:cNvPr>
          <p:cNvSpPr/>
          <p:nvPr/>
        </p:nvSpPr>
        <p:spPr>
          <a:xfrm>
            <a:off x="1762760" y="1250950"/>
            <a:ext cx="8661400" cy="963701"/>
          </a:xfrm>
          <a:prstGeom prst="roundRect">
            <a:avLst>
              <a:gd name="adj" fmla="val 8964"/>
            </a:avLst>
          </a:prstGeom>
          <a:solidFill>
            <a:srgbClr val="FFFFCC"/>
          </a:solidFill>
          <a:ln w="19050">
            <a:solidFill>
              <a:schemeClr val="tx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average, 89.0%</a:t>
            </a:r>
            <a:r>
              <a:rPr lang="en-US" altLang="ko-KR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memory accesses from the same instruction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fall within a 2MB memory chunk.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F99F17DC-6F62-AB02-3522-138C07A84E95}"/>
              </a:ext>
            </a:extLst>
          </p:cNvPr>
          <p:cNvSpPr/>
          <p:nvPr/>
        </p:nvSpPr>
        <p:spPr>
          <a:xfrm>
            <a:off x="10196712" y="6316276"/>
            <a:ext cx="1995287" cy="541724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 action="ppaction://hlinksldjump"/>
              </a:rPr>
              <a:t>• </a:t>
            </a:r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 action="ppaction://hlinksldjump"/>
              </a:rPr>
              <a:t>Backup Slides</a:t>
            </a:r>
            <a:endParaRPr lang="en-US" altLang="ko-KR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13943"/>
      </p:ext>
    </p:extLst>
  </p:cSld>
  <p:clrMapOvr>
    <a:masterClrMapping/>
  </p:clrMapOvr>
  <p:transition spd="slow">
    <p:wip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A0519-AF05-BE4F-1BDF-250F05D30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08E242D0-94EB-2FCE-36B5-FB6685D04DEF}"/>
              </a:ext>
            </a:extLst>
          </p:cNvPr>
          <p:cNvCxnSpPr>
            <a:cxnSpLocks/>
          </p:cNvCxnSpPr>
          <p:nvPr/>
        </p:nvCxnSpPr>
        <p:spPr>
          <a:xfrm>
            <a:off x="6092781" y="2178055"/>
            <a:ext cx="8614" cy="804322"/>
          </a:xfrm>
          <a:prstGeom prst="straightConnector1">
            <a:avLst/>
          </a:prstGeom>
          <a:ln w="38100">
            <a:solidFill>
              <a:srgbClr val="0B3041"/>
            </a:solidFill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D94F579-6D62-E750-9F53-A60E21CB1747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 Implications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B6B6CAB-7F72-CC07-189B-6107765DA652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CD0A807B-96C0-B037-A43C-466B2872D553}"/>
              </a:ext>
            </a:extLst>
          </p:cNvPr>
          <p:cNvSpPr/>
          <p:nvPr/>
        </p:nvSpPr>
        <p:spPr>
          <a:xfrm>
            <a:off x="1753323" y="1868465"/>
            <a:ext cx="292669" cy="34616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CB640586-4B90-B2AA-7FC7-4A9E1D62382A}"/>
              </a:ext>
            </a:extLst>
          </p:cNvPr>
          <p:cNvSpPr/>
          <p:nvPr/>
        </p:nvSpPr>
        <p:spPr>
          <a:xfrm>
            <a:off x="2340016" y="1868465"/>
            <a:ext cx="1038584" cy="346165"/>
          </a:xfrm>
          <a:prstGeom prst="roundRect">
            <a:avLst>
              <a:gd name="adj" fmla="val 0"/>
            </a:avLst>
          </a:prstGeom>
          <a:solidFill>
            <a:schemeClr val="tx2">
              <a:lumMod val="50000"/>
              <a:lumOff val="50000"/>
            </a:schemeClr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 0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8F713C62-D9EC-56A2-8B28-3EA9B5F1F667}"/>
              </a:ext>
            </a:extLst>
          </p:cNvPr>
          <p:cNvSpPr/>
          <p:nvPr/>
        </p:nvSpPr>
        <p:spPr>
          <a:xfrm>
            <a:off x="2045992" y="1868465"/>
            <a:ext cx="292669" cy="346165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E1984AF2-E6C8-0A26-038D-30AD64461975}"/>
              </a:ext>
            </a:extLst>
          </p:cNvPr>
          <p:cNvSpPr/>
          <p:nvPr/>
        </p:nvSpPr>
        <p:spPr>
          <a:xfrm>
            <a:off x="3378600" y="1868465"/>
            <a:ext cx="292669" cy="34616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EB41B601-DC71-0D50-73D0-E58CFA2135B5}"/>
              </a:ext>
            </a:extLst>
          </p:cNvPr>
          <p:cNvSpPr/>
          <p:nvPr/>
        </p:nvSpPr>
        <p:spPr>
          <a:xfrm>
            <a:off x="3965293" y="1868465"/>
            <a:ext cx="1038584" cy="346165"/>
          </a:xfrm>
          <a:prstGeom prst="roundRect">
            <a:avLst>
              <a:gd name="adj" fmla="val 0"/>
            </a:avLst>
          </a:prstGeom>
          <a:solidFill>
            <a:schemeClr val="tx2">
              <a:lumMod val="50000"/>
              <a:lumOff val="50000"/>
            </a:schemeClr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 0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0D9CEF60-0DF4-B21A-C89F-418F18802074}"/>
              </a:ext>
            </a:extLst>
          </p:cNvPr>
          <p:cNvSpPr/>
          <p:nvPr/>
        </p:nvSpPr>
        <p:spPr>
          <a:xfrm>
            <a:off x="3671269" y="1868465"/>
            <a:ext cx="292669" cy="346165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FDD9368B-E72D-CB97-AAAF-29AF74CDBC67}"/>
              </a:ext>
            </a:extLst>
          </p:cNvPr>
          <p:cNvSpPr/>
          <p:nvPr/>
        </p:nvSpPr>
        <p:spPr>
          <a:xfrm>
            <a:off x="5003877" y="1868465"/>
            <a:ext cx="292669" cy="34616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370D6A52-65B0-0DE8-6B72-19162B976AF0}"/>
              </a:ext>
            </a:extLst>
          </p:cNvPr>
          <p:cNvSpPr/>
          <p:nvPr/>
        </p:nvSpPr>
        <p:spPr>
          <a:xfrm>
            <a:off x="5590570" y="1868465"/>
            <a:ext cx="1038584" cy="346165"/>
          </a:xfrm>
          <a:prstGeom prst="roundRect">
            <a:avLst>
              <a:gd name="adj" fmla="val 0"/>
            </a:avLst>
          </a:prstGeom>
          <a:solidFill>
            <a:schemeClr val="tx2">
              <a:lumMod val="50000"/>
              <a:lumOff val="50000"/>
            </a:schemeClr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 0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568329A4-9370-3E90-70B8-7AC876CCF6D6}"/>
              </a:ext>
            </a:extLst>
          </p:cNvPr>
          <p:cNvSpPr/>
          <p:nvPr/>
        </p:nvSpPr>
        <p:spPr>
          <a:xfrm>
            <a:off x="5296546" y="1868465"/>
            <a:ext cx="292669" cy="346165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557DA1DD-D023-4DE9-78A5-FAE17E824793}"/>
              </a:ext>
            </a:extLst>
          </p:cNvPr>
          <p:cNvSpPr/>
          <p:nvPr/>
        </p:nvSpPr>
        <p:spPr>
          <a:xfrm>
            <a:off x="6629154" y="1868465"/>
            <a:ext cx="292669" cy="34616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C902C54A-7233-EFE4-A1C0-2B958EBDE5BA}"/>
              </a:ext>
            </a:extLst>
          </p:cNvPr>
          <p:cNvSpPr/>
          <p:nvPr/>
        </p:nvSpPr>
        <p:spPr>
          <a:xfrm>
            <a:off x="7215847" y="1868465"/>
            <a:ext cx="1038584" cy="346165"/>
          </a:xfrm>
          <a:prstGeom prst="roundRect">
            <a:avLst>
              <a:gd name="adj" fmla="val 0"/>
            </a:avLst>
          </a:prstGeom>
          <a:solidFill>
            <a:schemeClr val="tx2">
              <a:lumMod val="50000"/>
              <a:lumOff val="50000"/>
            </a:schemeClr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 0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5133A199-3131-2EFD-0D9D-544EB02857DB}"/>
              </a:ext>
            </a:extLst>
          </p:cNvPr>
          <p:cNvSpPr/>
          <p:nvPr/>
        </p:nvSpPr>
        <p:spPr>
          <a:xfrm>
            <a:off x="6921823" y="1868465"/>
            <a:ext cx="292669" cy="346165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552B5D1-E0E9-358B-EA1D-9D0A22746591}"/>
              </a:ext>
            </a:extLst>
          </p:cNvPr>
          <p:cNvSpPr/>
          <p:nvPr/>
        </p:nvSpPr>
        <p:spPr>
          <a:xfrm>
            <a:off x="1595808" y="1703855"/>
            <a:ext cx="8691390" cy="684862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prstDash val="sysDash"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2E59A85C-B8CC-B637-3A09-9E6FE9143386}"/>
              </a:ext>
            </a:extLst>
          </p:cNvPr>
          <p:cNvSpPr/>
          <p:nvPr/>
        </p:nvSpPr>
        <p:spPr>
          <a:xfrm>
            <a:off x="8371548" y="1829868"/>
            <a:ext cx="1815863" cy="423358"/>
          </a:xfrm>
          <a:prstGeom prst="roundRect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Cacheline</a:t>
            </a:r>
          </a:p>
        </p:txBody>
      </p: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804B7E8C-1A96-E56E-7946-A52CD7C0487B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1899658" y="1228957"/>
            <a:ext cx="0" cy="63950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49CF7903-05DA-2DF8-51EB-78A26276A20A}"/>
              </a:ext>
            </a:extLst>
          </p:cNvPr>
          <p:cNvCxnSpPr>
            <a:cxnSpLocks/>
          </p:cNvCxnSpPr>
          <p:nvPr/>
        </p:nvCxnSpPr>
        <p:spPr>
          <a:xfrm>
            <a:off x="2192326" y="2214630"/>
            <a:ext cx="0" cy="645617"/>
          </a:xfrm>
          <a:prstGeom prst="straightConnector1">
            <a:avLst/>
          </a:prstGeom>
          <a:ln w="38100">
            <a:solidFill>
              <a:srgbClr val="0B3041"/>
            </a:solidFill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id="{FD2C232C-C069-0B56-4BB4-E1E961FB750B}"/>
              </a:ext>
            </a:extLst>
          </p:cNvPr>
          <p:cNvSpPr/>
          <p:nvPr/>
        </p:nvSpPr>
        <p:spPr>
          <a:xfrm>
            <a:off x="1241853" y="2858420"/>
            <a:ext cx="1915576" cy="415534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C00000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Guarantee bit </a:t>
            </a:r>
          </a:p>
        </p:txBody>
      </p: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309C5FDE-C11F-1A2F-DE8E-ED4AECBBE5F7}"/>
              </a:ext>
            </a:extLst>
          </p:cNvPr>
          <p:cNvSpPr/>
          <p:nvPr/>
        </p:nvSpPr>
        <p:spPr>
          <a:xfrm>
            <a:off x="851777" y="848108"/>
            <a:ext cx="2095760" cy="415534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Compression bit</a:t>
            </a:r>
          </a:p>
        </p:txBody>
      </p:sp>
      <p:sp>
        <p:nvSpPr>
          <p:cNvPr id="57" name="사각형: 둥근 모서리 56">
            <a:extLst>
              <a:ext uri="{FF2B5EF4-FFF2-40B4-BE49-F238E27FC236}">
                <a16:creationId xmlns:a16="http://schemas.microsoft.com/office/drawing/2014/main" id="{5B247DB3-FBF9-9096-9E3D-A5212F146690}"/>
              </a:ext>
            </a:extLst>
          </p:cNvPr>
          <p:cNvSpPr/>
          <p:nvPr/>
        </p:nvSpPr>
        <p:spPr>
          <a:xfrm>
            <a:off x="5360929" y="2955818"/>
            <a:ext cx="1497865" cy="415534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Invisible</a:t>
            </a:r>
          </a:p>
        </p:txBody>
      </p:sp>
      <p:cxnSp>
        <p:nvCxnSpPr>
          <p:cNvPr id="58" name="직선 화살표 연결선 57">
            <a:extLst>
              <a:ext uri="{FF2B5EF4-FFF2-40B4-BE49-F238E27FC236}">
                <a16:creationId xmlns:a16="http://schemas.microsoft.com/office/drawing/2014/main" id="{85550DEE-8559-B72F-D9A6-6E240F70A935}"/>
              </a:ext>
            </a:extLst>
          </p:cNvPr>
          <p:cNvCxnSpPr>
            <a:cxnSpLocks/>
          </p:cNvCxnSpPr>
          <p:nvPr/>
        </p:nvCxnSpPr>
        <p:spPr>
          <a:xfrm>
            <a:off x="6101394" y="3429000"/>
            <a:ext cx="0" cy="550469"/>
          </a:xfrm>
          <a:prstGeom prst="straightConnector1">
            <a:avLst/>
          </a:prstGeom>
          <a:ln w="38100">
            <a:solidFill>
              <a:srgbClr val="0B3041"/>
            </a:solidFill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순서도: 판단 59">
            <a:extLst>
              <a:ext uri="{FF2B5EF4-FFF2-40B4-BE49-F238E27FC236}">
                <a16:creationId xmlns:a16="http://schemas.microsoft.com/office/drawing/2014/main" id="{374788C0-6090-194D-63C9-D1D18FBE9EB9}"/>
              </a:ext>
            </a:extLst>
          </p:cNvPr>
          <p:cNvSpPr/>
          <p:nvPr/>
        </p:nvSpPr>
        <p:spPr>
          <a:xfrm>
            <a:off x="4522463" y="3979470"/>
            <a:ext cx="3174796" cy="1100530"/>
          </a:xfrm>
          <a:prstGeom prst="flowChartDecision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Validation</a:t>
            </a:r>
            <a:endParaRPr lang="ko-KR" altLang="en-US" sz="28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B6807D68-BFC3-BE27-EE6F-F7C6D34B892C}"/>
              </a:ext>
            </a:extLst>
          </p:cNvPr>
          <p:cNvCxnSpPr>
            <a:cxnSpLocks/>
          </p:cNvCxnSpPr>
          <p:nvPr/>
        </p:nvCxnSpPr>
        <p:spPr>
          <a:xfrm>
            <a:off x="2050225" y="4522962"/>
            <a:ext cx="0" cy="740663"/>
          </a:xfrm>
          <a:prstGeom prst="straightConnector1">
            <a:avLst/>
          </a:prstGeom>
          <a:ln w="38100">
            <a:solidFill>
              <a:srgbClr val="0B3041"/>
            </a:solidFill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>
            <a:extLst>
              <a:ext uri="{FF2B5EF4-FFF2-40B4-BE49-F238E27FC236}">
                <a16:creationId xmlns:a16="http://schemas.microsoft.com/office/drawing/2014/main" id="{68FCA625-4327-01FD-6069-79A34C6AA071}"/>
              </a:ext>
            </a:extLst>
          </p:cNvPr>
          <p:cNvCxnSpPr>
            <a:cxnSpLocks/>
          </p:cNvCxnSpPr>
          <p:nvPr/>
        </p:nvCxnSpPr>
        <p:spPr>
          <a:xfrm>
            <a:off x="10168361" y="4510265"/>
            <a:ext cx="0" cy="740663"/>
          </a:xfrm>
          <a:prstGeom prst="straightConnector1">
            <a:avLst/>
          </a:prstGeom>
          <a:ln w="38100">
            <a:solidFill>
              <a:srgbClr val="0B3041"/>
            </a:solidFill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A068D152-2FD1-B57A-A668-B7A9A293F921}"/>
              </a:ext>
            </a:extLst>
          </p:cNvPr>
          <p:cNvCxnSpPr>
            <a:cxnSpLocks/>
          </p:cNvCxnSpPr>
          <p:nvPr/>
        </p:nvCxnSpPr>
        <p:spPr>
          <a:xfrm flipH="1">
            <a:off x="2032913" y="4522214"/>
            <a:ext cx="2489550" cy="0"/>
          </a:xfrm>
          <a:prstGeom prst="straightConnector1">
            <a:avLst/>
          </a:prstGeom>
          <a:ln w="38100">
            <a:solidFill>
              <a:srgbClr val="0B304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직선 화살표 연결선 68">
            <a:extLst>
              <a:ext uri="{FF2B5EF4-FFF2-40B4-BE49-F238E27FC236}">
                <a16:creationId xmlns:a16="http://schemas.microsoft.com/office/drawing/2014/main" id="{C0271D42-559C-2CF5-99F7-FEC176BDC30D}"/>
              </a:ext>
            </a:extLst>
          </p:cNvPr>
          <p:cNvCxnSpPr>
            <a:cxnSpLocks/>
          </p:cNvCxnSpPr>
          <p:nvPr/>
        </p:nvCxnSpPr>
        <p:spPr>
          <a:xfrm flipH="1">
            <a:off x="7697861" y="4522217"/>
            <a:ext cx="2489550" cy="0"/>
          </a:xfrm>
          <a:prstGeom prst="straightConnector1">
            <a:avLst/>
          </a:prstGeom>
          <a:ln w="38100">
            <a:solidFill>
              <a:srgbClr val="0B304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사각형: 둥근 모서리 69">
            <a:extLst>
              <a:ext uri="{FF2B5EF4-FFF2-40B4-BE49-F238E27FC236}">
                <a16:creationId xmlns:a16="http://schemas.microsoft.com/office/drawing/2014/main" id="{8AEAF88B-1B28-D0F6-7F2F-B67EA9519FA2}"/>
              </a:ext>
            </a:extLst>
          </p:cNvPr>
          <p:cNvSpPr/>
          <p:nvPr/>
        </p:nvSpPr>
        <p:spPr>
          <a:xfrm>
            <a:off x="2898103" y="3997202"/>
            <a:ext cx="1497865" cy="524263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Incorrect</a:t>
            </a:r>
          </a:p>
        </p:txBody>
      </p:sp>
      <p:sp>
        <p:nvSpPr>
          <p:cNvPr id="71" name="사각형: 둥근 모서리 70">
            <a:extLst>
              <a:ext uri="{FF2B5EF4-FFF2-40B4-BE49-F238E27FC236}">
                <a16:creationId xmlns:a16="http://schemas.microsoft.com/office/drawing/2014/main" id="{8078852A-E519-0FA9-3DCD-F127300F1264}"/>
              </a:ext>
            </a:extLst>
          </p:cNvPr>
          <p:cNvSpPr/>
          <p:nvPr/>
        </p:nvSpPr>
        <p:spPr>
          <a:xfrm>
            <a:off x="7652377" y="3979468"/>
            <a:ext cx="1497865" cy="530795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</a:t>
            </a:r>
          </a:p>
        </p:txBody>
      </p:sp>
      <p:sp>
        <p:nvSpPr>
          <p:cNvPr id="72" name="사각형: 둥근 모서리 71">
            <a:extLst>
              <a:ext uri="{FF2B5EF4-FFF2-40B4-BE49-F238E27FC236}">
                <a16:creationId xmlns:a16="http://schemas.microsoft.com/office/drawing/2014/main" id="{0D3CD7AD-FF08-12D7-F9F1-5CFF68EFAFE8}"/>
              </a:ext>
            </a:extLst>
          </p:cNvPr>
          <p:cNvSpPr/>
          <p:nvPr/>
        </p:nvSpPr>
        <p:spPr>
          <a:xfrm>
            <a:off x="9101795" y="5252521"/>
            <a:ext cx="2150137" cy="530795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used</a:t>
            </a:r>
          </a:p>
        </p:txBody>
      </p:sp>
      <p:sp>
        <p:nvSpPr>
          <p:cNvPr id="73" name="사각형: 둥근 모서리 72">
            <a:extLst>
              <a:ext uri="{FF2B5EF4-FFF2-40B4-BE49-F238E27FC236}">
                <a16:creationId xmlns:a16="http://schemas.microsoft.com/office/drawing/2014/main" id="{448E2981-8D6A-B9D8-4190-B52E1AEB6DE9}"/>
              </a:ext>
            </a:extLst>
          </p:cNvPr>
          <p:cNvSpPr/>
          <p:nvPr/>
        </p:nvSpPr>
        <p:spPr>
          <a:xfrm>
            <a:off x="738889" y="5254338"/>
            <a:ext cx="2649833" cy="940900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Invalidates </a:t>
            </a:r>
          </a:p>
          <a:p>
            <a:pPr algn="ctr"/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sector</a:t>
            </a: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55F80B21-C705-85CA-4F62-B2B44DD0DC14}"/>
              </a:ext>
            </a:extLst>
          </p:cNvPr>
          <p:cNvSpPr/>
          <p:nvPr/>
        </p:nvSpPr>
        <p:spPr>
          <a:xfrm>
            <a:off x="10196712" y="6316276"/>
            <a:ext cx="1995287" cy="541724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 action="ppaction://hlinksldjump"/>
              </a:rPr>
              <a:t>• </a:t>
            </a:r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 action="ppaction://hlinksldjump"/>
              </a:rPr>
              <a:t>Backup Slides</a:t>
            </a:r>
            <a:endParaRPr lang="en-US" altLang="ko-KR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62995"/>
      </p:ext>
    </p:extLst>
  </p:cSld>
  <p:clrMapOvr>
    <a:masterClrMapping/>
  </p:clrMapOvr>
  <p:transition spd="slow">
    <p:wip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DBFC9-5239-FB68-8EDD-9901A1E59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A8133A-A33D-B0EB-BD12-125F91E20AA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 Rapid Validation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C6709BFF-66D6-784B-E8C5-5C0B3CFF7759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" name="그래픽 78">
            <a:extLst>
              <a:ext uri="{FF2B5EF4-FFF2-40B4-BE49-F238E27FC236}">
                <a16:creationId xmlns:a16="http://schemas.microsoft.com/office/drawing/2014/main" id="{E3A462AC-6F78-85F6-41E5-4BB099139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8530" y="3435897"/>
            <a:ext cx="11644139" cy="1991148"/>
          </a:xfrm>
          <a:prstGeom prst="rect">
            <a:avLst/>
          </a:prstGeom>
        </p:spPr>
      </p:pic>
      <p:sp>
        <p:nvSpPr>
          <p:cNvPr id="80" name="사각형: 둥근 모서리 79">
            <a:extLst>
              <a:ext uri="{FF2B5EF4-FFF2-40B4-BE49-F238E27FC236}">
                <a16:creationId xmlns:a16="http://schemas.microsoft.com/office/drawing/2014/main" id="{A6C293BB-44DB-028A-06AC-F7AB792DD7B2}"/>
              </a:ext>
            </a:extLst>
          </p:cNvPr>
          <p:cNvSpPr/>
          <p:nvPr/>
        </p:nvSpPr>
        <p:spPr>
          <a:xfrm>
            <a:off x="1762760" y="1250950"/>
            <a:ext cx="8661400" cy="963701"/>
          </a:xfrm>
          <a:prstGeom prst="roundRect">
            <a:avLst>
              <a:gd name="adj" fmla="val 8964"/>
            </a:avLst>
          </a:prstGeom>
          <a:solidFill>
            <a:srgbClr val="FFFFCC"/>
          </a:solidFill>
          <a:ln w="19050">
            <a:solidFill>
              <a:schemeClr val="tx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CAST-only</a:t>
            </a:r>
            <a:r>
              <a:rPr lang="en-US" altLang="ko-K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(without rapid validation) achieves </a:t>
            </a:r>
            <a:r>
              <a:rPr lang="en-US" altLang="ko-K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29.1% speedup.</a:t>
            </a:r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id="{93F5E19A-8EF4-4688-E93A-EC2BA179AE66}"/>
              </a:ext>
            </a:extLst>
          </p:cNvPr>
          <p:cNvSpPr/>
          <p:nvPr/>
        </p:nvSpPr>
        <p:spPr>
          <a:xfrm>
            <a:off x="5810250" y="3376234"/>
            <a:ext cx="1151483" cy="320603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사각형: 둥근 모서리 84">
            <a:extLst>
              <a:ext uri="{FF2B5EF4-FFF2-40B4-BE49-F238E27FC236}">
                <a16:creationId xmlns:a16="http://schemas.microsoft.com/office/drawing/2014/main" id="{9A00466C-FFD0-E11A-A31D-74AD2D1E501A}"/>
              </a:ext>
            </a:extLst>
          </p:cNvPr>
          <p:cNvSpPr/>
          <p:nvPr/>
        </p:nvSpPr>
        <p:spPr>
          <a:xfrm>
            <a:off x="11229903" y="2950213"/>
            <a:ext cx="785126" cy="20899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29.1%</a:t>
            </a:r>
            <a:endParaRPr lang="ko-KR" altLang="en-US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A9A34FC6-6476-7C0F-7CD7-37815A057499}"/>
              </a:ext>
            </a:extLst>
          </p:cNvPr>
          <p:cNvSpPr/>
          <p:nvPr/>
        </p:nvSpPr>
        <p:spPr>
          <a:xfrm>
            <a:off x="10309947" y="3422359"/>
            <a:ext cx="1562855" cy="385796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3000" dirty="0">
              <a:solidFill>
                <a:srgbClr val="BFBFB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4" name="직선 연결선 83">
            <a:extLst>
              <a:ext uri="{FF2B5EF4-FFF2-40B4-BE49-F238E27FC236}">
                <a16:creationId xmlns:a16="http://schemas.microsoft.com/office/drawing/2014/main" id="{D7BE52D5-9347-E68D-8223-FCBA517EBFEB}"/>
              </a:ext>
            </a:extLst>
          </p:cNvPr>
          <p:cNvCxnSpPr>
            <a:cxnSpLocks/>
          </p:cNvCxnSpPr>
          <p:nvPr/>
        </p:nvCxnSpPr>
        <p:spPr>
          <a:xfrm flipV="1">
            <a:off x="11613720" y="3202852"/>
            <a:ext cx="0" cy="962255"/>
          </a:xfrm>
          <a:prstGeom prst="line">
            <a:avLst/>
          </a:prstGeom>
          <a:ln w="38100">
            <a:solidFill>
              <a:srgbClr val="C00000"/>
            </a:solidFill>
            <a:headEnd type="arrow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0965F320-3858-BC23-F8A5-F3976E2660F4}"/>
              </a:ext>
            </a:extLst>
          </p:cNvPr>
          <p:cNvSpPr/>
          <p:nvPr/>
        </p:nvSpPr>
        <p:spPr>
          <a:xfrm>
            <a:off x="10196712" y="6316276"/>
            <a:ext cx="1995287" cy="541724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 action="ppaction://hlinksldjump"/>
              </a:rPr>
              <a:t>• </a:t>
            </a:r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 action="ppaction://hlinksldjump"/>
              </a:rPr>
              <a:t>Backup Slides</a:t>
            </a:r>
            <a:endParaRPr lang="en-US" altLang="ko-KR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17166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87C00-34F9-ACFE-AB07-3EA2D90C4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BAC5C70D-16FC-FB43-FBD2-E7EB63D15687}"/>
              </a:ext>
            </a:extLst>
          </p:cNvPr>
          <p:cNvSpPr/>
          <p:nvPr/>
        </p:nvSpPr>
        <p:spPr>
          <a:xfrm>
            <a:off x="6764042" y="994422"/>
            <a:ext cx="3567408" cy="4034040"/>
          </a:xfrm>
          <a:prstGeom prst="roundRect">
            <a:avLst>
              <a:gd name="adj" fmla="val 2324"/>
            </a:avLst>
          </a:prstGeom>
          <a:solidFill>
            <a:srgbClr val="F1F2F2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8D5BC298-E12E-345A-4963-E6D04AACB5FE}"/>
              </a:ext>
            </a:extLst>
          </p:cNvPr>
          <p:cNvGrpSpPr/>
          <p:nvPr/>
        </p:nvGrpSpPr>
        <p:grpSpPr>
          <a:xfrm>
            <a:off x="10159699" y="1008491"/>
            <a:ext cx="1546865" cy="980004"/>
            <a:chOff x="10159699" y="1008491"/>
            <a:chExt cx="1546865" cy="980004"/>
          </a:xfrm>
        </p:grpSpPr>
        <p:sp>
          <p:nvSpPr>
            <p:cNvPr id="66" name="사각형: 둥근 모서리 65">
              <a:extLst>
                <a:ext uri="{FF2B5EF4-FFF2-40B4-BE49-F238E27FC236}">
                  <a16:creationId xmlns:a16="http://schemas.microsoft.com/office/drawing/2014/main" id="{ACE8D75B-1BEC-07F5-7A96-C5CE8A4B4A06}"/>
                </a:ext>
              </a:extLst>
            </p:cNvPr>
            <p:cNvSpPr/>
            <p:nvPr/>
          </p:nvSpPr>
          <p:spPr>
            <a:xfrm>
              <a:off x="10548920" y="1008491"/>
              <a:ext cx="1157644" cy="357933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VIPT Cache</a:t>
              </a:r>
            </a:p>
          </p:txBody>
        </p:sp>
        <p:cxnSp>
          <p:nvCxnSpPr>
            <p:cNvPr id="67" name="직선 연결선 66">
              <a:extLst>
                <a:ext uri="{FF2B5EF4-FFF2-40B4-BE49-F238E27FC236}">
                  <a16:creationId xmlns:a16="http://schemas.microsoft.com/office/drawing/2014/main" id="{2CFA27CC-61F8-990D-DFC4-9F8B163D44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59699" y="1192931"/>
              <a:ext cx="366061" cy="795564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arrow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0A918226-CFF2-33AA-7FB7-B953F851809E}"/>
              </a:ext>
            </a:extLst>
          </p:cNvPr>
          <p:cNvGrpSpPr/>
          <p:nvPr/>
        </p:nvGrpSpPr>
        <p:grpSpPr>
          <a:xfrm>
            <a:off x="619697" y="4586313"/>
            <a:ext cx="5326038" cy="2095452"/>
            <a:chOff x="619697" y="4586313"/>
            <a:chExt cx="5343154" cy="2095452"/>
          </a:xfrm>
        </p:grpSpPr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191E03AD-CFC5-15E6-E287-46C6254C8BBC}"/>
                </a:ext>
              </a:extLst>
            </p:cNvPr>
            <p:cNvSpPr/>
            <p:nvPr/>
          </p:nvSpPr>
          <p:spPr>
            <a:xfrm rot="5400000">
              <a:off x="2243549" y="2962463"/>
              <a:ext cx="2095450" cy="5343154"/>
            </a:xfrm>
            <a:prstGeom prst="roundRect">
              <a:avLst>
                <a:gd name="adj" fmla="val 5269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오른쪽 중괄호 13">
              <a:extLst>
                <a:ext uri="{FF2B5EF4-FFF2-40B4-BE49-F238E27FC236}">
                  <a16:creationId xmlns:a16="http://schemas.microsoft.com/office/drawing/2014/main" id="{FF815228-EE9B-A42A-C90E-D1EB7F6DCCF6}"/>
                </a:ext>
              </a:extLst>
            </p:cNvPr>
            <p:cNvSpPr/>
            <p:nvPr/>
          </p:nvSpPr>
          <p:spPr>
            <a:xfrm rot="16200000">
              <a:off x="3180441" y="2537167"/>
              <a:ext cx="393700" cy="5080896"/>
            </a:xfrm>
            <a:prstGeom prst="rightBrace">
              <a:avLst>
                <a:gd name="adj1" fmla="val 51975"/>
                <a:gd name="adj2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1073A7DB-BE04-4BF2-BBEB-190C3CE8B9D7}"/>
                </a:ext>
              </a:extLst>
            </p:cNvPr>
            <p:cNvSpPr/>
            <p:nvPr/>
          </p:nvSpPr>
          <p:spPr>
            <a:xfrm>
              <a:off x="1828701" y="4586313"/>
              <a:ext cx="3108742" cy="301444"/>
            </a:xfrm>
            <a:prstGeom prst="roundRect">
              <a:avLst>
                <a:gd name="adj" fmla="val 29493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i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Address Translation Overhead</a:t>
              </a:r>
              <a:endParaRPr lang="ko-KR" altLang="en-US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37E091E0-8D45-C7B8-BF51-4D4E40A780A9}"/>
              </a:ext>
            </a:extLst>
          </p:cNvPr>
          <p:cNvGrpSpPr/>
          <p:nvPr/>
        </p:nvGrpSpPr>
        <p:grpSpPr>
          <a:xfrm>
            <a:off x="6824712" y="1879868"/>
            <a:ext cx="2614897" cy="3000891"/>
            <a:chOff x="6824712" y="1879868"/>
            <a:chExt cx="2614897" cy="3000891"/>
          </a:xfrm>
        </p:grpSpPr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3C90C6A6-E0A5-E849-534E-E1F58D543E04}"/>
                </a:ext>
              </a:extLst>
            </p:cNvPr>
            <p:cNvSpPr/>
            <p:nvPr/>
          </p:nvSpPr>
          <p:spPr>
            <a:xfrm>
              <a:off x="8163998" y="2831634"/>
              <a:ext cx="1275611" cy="2045862"/>
            </a:xfrm>
            <a:prstGeom prst="roundRect">
              <a:avLst>
                <a:gd name="adj" fmla="val 663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04C8D69E-F320-BC1D-9625-4B969D793E16}"/>
                </a:ext>
              </a:extLst>
            </p:cNvPr>
            <p:cNvSpPr/>
            <p:nvPr/>
          </p:nvSpPr>
          <p:spPr>
            <a:xfrm>
              <a:off x="6824712" y="1879868"/>
              <a:ext cx="1695118" cy="3000891"/>
            </a:xfrm>
            <a:prstGeom prst="roundRect">
              <a:avLst>
                <a:gd name="adj" fmla="val 5004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36D788C-E2D6-4F05-093A-10BF744521F7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Address Translation in GPUs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EEC692A5-C606-B3CE-3ECA-E0A9B04EBB4E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31BD74DB-3CFE-A292-4435-5CE59B9A2D3D}"/>
              </a:ext>
            </a:extLst>
          </p:cNvPr>
          <p:cNvSpPr/>
          <p:nvPr/>
        </p:nvSpPr>
        <p:spPr>
          <a:xfrm>
            <a:off x="847034" y="5918583"/>
            <a:ext cx="1102416" cy="559717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L1 TLB •</a:t>
            </a:r>
          </a:p>
          <a:p>
            <a:pPr algn="ctr"/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L1 Cache </a:t>
            </a:r>
            <a:endParaRPr lang="ko-KR" altLang="en-US" sz="16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C0E224EB-34DB-5CA8-AB60-C7BBA67757C3}"/>
              </a:ext>
            </a:extLst>
          </p:cNvPr>
          <p:cNvSpPr/>
          <p:nvPr/>
        </p:nvSpPr>
        <p:spPr>
          <a:xfrm>
            <a:off x="1949449" y="5918582"/>
            <a:ext cx="3978000" cy="56250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L2 TLB • Page Walk</a:t>
            </a:r>
            <a:endParaRPr lang="ko-KR" altLang="en-US" sz="16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E1B27E2-0114-98AF-0557-219E564C15B7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A840A7AA-3180-5CC8-24F9-819BEAC5AB4B}"/>
              </a:ext>
            </a:extLst>
          </p:cNvPr>
          <p:cNvGrpSpPr/>
          <p:nvPr/>
        </p:nvGrpSpPr>
        <p:grpSpPr>
          <a:xfrm>
            <a:off x="6917950" y="2351531"/>
            <a:ext cx="1455417" cy="961514"/>
            <a:chOff x="6917950" y="2351531"/>
            <a:chExt cx="1455417" cy="961514"/>
          </a:xfrm>
        </p:grpSpPr>
        <p:sp>
          <p:nvSpPr>
            <p:cNvPr id="83" name="사각형: 둥근 모서리 82">
              <a:extLst>
                <a:ext uri="{FF2B5EF4-FFF2-40B4-BE49-F238E27FC236}">
                  <a16:creationId xmlns:a16="http://schemas.microsoft.com/office/drawing/2014/main" id="{6A7EEB0B-C820-323D-0E13-DF8223F3A71A}"/>
                </a:ext>
              </a:extLst>
            </p:cNvPr>
            <p:cNvSpPr/>
            <p:nvPr/>
          </p:nvSpPr>
          <p:spPr>
            <a:xfrm>
              <a:off x="6917950" y="2966880"/>
              <a:ext cx="1455417" cy="346165"/>
            </a:xfrm>
            <a:prstGeom prst="roundRect">
              <a:avLst>
                <a:gd name="adj" fmla="val 11281"/>
              </a:avLst>
            </a:prstGeom>
            <a:solidFill>
              <a:schemeClr val="bg1"/>
            </a:solidFill>
            <a:ln w="19050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Shared L2 TLB</a:t>
              </a:r>
              <a:endParaRPr lang="ko-KR" alt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4" name="직선 연결선 83">
              <a:extLst>
                <a:ext uri="{FF2B5EF4-FFF2-40B4-BE49-F238E27FC236}">
                  <a16:creationId xmlns:a16="http://schemas.microsoft.com/office/drawing/2014/main" id="{82AF2CBF-B457-366C-19FA-FA0C2E40B6D4}"/>
                </a:ext>
              </a:extLst>
            </p:cNvPr>
            <p:cNvCxnSpPr>
              <a:cxnSpLocks/>
              <a:endCxn id="83" idx="0"/>
            </p:cNvCxnSpPr>
            <p:nvPr/>
          </p:nvCxnSpPr>
          <p:spPr>
            <a:xfrm>
              <a:off x="7639310" y="2351531"/>
              <a:ext cx="6349" cy="615349"/>
            </a:xfrm>
            <a:prstGeom prst="line">
              <a:avLst/>
            </a:prstGeom>
            <a:ln w="38100">
              <a:solidFill>
                <a:srgbClr val="C00000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EFDA2049-615C-D395-A896-AC00B97ACC1B}"/>
              </a:ext>
            </a:extLst>
          </p:cNvPr>
          <p:cNvGrpSpPr/>
          <p:nvPr/>
        </p:nvGrpSpPr>
        <p:grpSpPr>
          <a:xfrm>
            <a:off x="6917950" y="3313045"/>
            <a:ext cx="1457958" cy="1461012"/>
            <a:chOff x="6917950" y="3313045"/>
            <a:chExt cx="1457958" cy="1461012"/>
          </a:xfrm>
        </p:grpSpPr>
        <p:sp>
          <p:nvSpPr>
            <p:cNvPr id="86" name="사각형: 둥근 모서리 85">
              <a:extLst>
                <a:ext uri="{FF2B5EF4-FFF2-40B4-BE49-F238E27FC236}">
                  <a16:creationId xmlns:a16="http://schemas.microsoft.com/office/drawing/2014/main" id="{B881F4AC-176F-E6A8-FC78-33B5F0C5ADD7}"/>
                </a:ext>
              </a:extLst>
            </p:cNvPr>
            <p:cNvSpPr/>
            <p:nvPr/>
          </p:nvSpPr>
          <p:spPr>
            <a:xfrm>
              <a:off x="6917950" y="3947320"/>
              <a:ext cx="1457958" cy="826737"/>
            </a:xfrm>
            <a:prstGeom prst="roundRect">
              <a:avLst>
                <a:gd name="adj" fmla="val 11281"/>
              </a:avLst>
            </a:prstGeom>
            <a:solidFill>
              <a:schemeClr val="bg1"/>
            </a:solidFill>
            <a:ln w="19050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Walker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0" name="직선 연결선 89">
              <a:extLst>
                <a:ext uri="{FF2B5EF4-FFF2-40B4-BE49-F238E27FC236}">
                  <a16:creationId xmlns:a16="http://schemas.microsoft.com/office/drawing/2014/main" id="{438D9054-6942-B7C0-881A-75114D10282F}"/>
                </a:ext>
              </a:extLst>
            </p:cNvPr>
            <p:cNvCxnSpPr>
              <a:cxnSpLocks/>
              <a:stCxn id="83" idx="2"/>
              <a:endCxn id="86" idx="0"/>
            </p:cNvCxnSpPr>
            <p:nvPr/>
          </p:nvCxnSpPr>
          <p:spPr>
            <a:xfrm>
              <a:off x="7645659" y="3313045"/>
              <a:ext cx="1270" cy="634275"/>
            </a:xfrm>
            <a:prstGeom prst="line">
              <a:avLst/>
            </a:prstGeom>
            <a:ln w="38100">
              <a:solidFill>
                <a:srgbClr val="C00000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777C39B4-8607-E660-0A16-43A664581671}"/>
              </a:ext>
            </a:extLst>
          </p:cNvPr>
          <p:cNvGrpSpPr/>
          <p:nvPr/>
        </p:nvGrpSpPr>
        <p:grpSpPr>
          <a:xfrm>
            <a:off x="6907790" y="1393457"/>
            <a:ext cx="3251909" cy="949645"/>
            <a:chOff x="6907790" y="1393457"/>
            <a:chExt cx="3251909" cy="949645"/>
          </a:xfrm>
        </p:grpSpPr>
        <p:cxnSp>
          <p:nvCxnSpPr>
            <p:cNvPr id="77" name="직선 연결선 76">
              <a:extLst>
                <a:ext uri="{FF2B5EF4-FFF2-40B4-BE49-F238E27FC236}">
                  <a16:creationId xmlns:a16="http://schemas.microsoft.com/office/drawing/2014/main" id="{39BB5D13-8732-7B85-C35D-2297529B6126}"/>
                </a:ext>
              </a:extLst>
            </p:cNvPr>
            <p:cNvCxnSpPr>
              <a:cxnSpLocks/>
            </p:cNvCxnSpPr>
            <p:nvPr/>
          </p:nvCxnSpPr>
          <p:spPr>
            <a:xfrm>
              <a:off x="8565526" y="1393457"/>
              <a:ext cx="0" cy="3039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연결선 78">
              <a:extLst>
                <a:ext uri="{FF2B5EF4-FFF2-40B4-BE49-F238E27FC236}">
                  <a16:creationId xmlns:a16="http://schemas.microsoft.com/office/drawing/2014/main" id="{171F2902-4C8A-ACD8-33ED-FAA10D1AD46E}"/>
                </a:ext>
              </a:extLst>
            </p:cNvPr>
            <p:cNvCxnSpPr>
              <a:cxnSpLocks/>
            </p:cNvCxnSpPr>
            <p:nvPr/>
          </p:nvCxnSpPr>
          <p:spPr>
            <a:xfrm>
              <a:off x="7655129" y="1690192"/>
              <a:ext cx="179367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>
              <a:extLst>
                <a:ext uri="{FF2B5EF4-FFF2-40B4-BE49-F238E27FC236}">
                  <a16:creationId xmlns:a16="http://schemas.microsoft.com/office/drawing/2014/main" id="{6DEEF68D-CA64-4E7F-0BBF-AF8DB0AD4DAA}"/>
                </a:ext>
              </a:extLst>
            </p:cNvPr>
            <p:cNvCxnSpPr>
              <a:cxnSpLocks/>
            </p:cNvCxnSpPr>
            <p:nvPr/>
          </p:nvCxnSpPr>
          <p:spPr>
            <a:xfrm>
              <a:off x="7664312" y="1686977"/>
              <a:ext cx="0" cy="303939"/>
            </a:xfrm>
            <a:prstGeom prst="line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연결선 80">
              <a:extLst>
                <a:ext uri="{FF2B5EF4-FFF2-40B4-BE49-F238E27FC236}">
                  <a16:creationId xmlns:a16="http://schemas.microsoft.com/office/drawing/2014/main" id="{40EBB958-A643-6130-55BD-DC93F13BCD8E}"/>
                </a:ext>
              </a:extLst>
            </p:cNvPr>
            <p:cNvCxnSpPr>
              <a:cxnSpLocks/>
            </p:cNvCxnSpPr>
            <p:nvPr/>
          </p:nvCxnSpPr>
          <p:spPr>
            <a:xfrm>
              <a:off x="9440668" y="1689823"/>
              <a:ext cx="0" cy="303939"/>
            </a:xfrm>
            <a:prstGeom prst="line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사각형: 둥근 모서리 81">
              <a:extLst>
                <a:ext uri="{FF2B5EF4-FFF2-40B4-BE49-F238E27FC236}">
                  <a16:creationId xmlns:a16="http://schemas.microsoft.com/office/drawing/2014/main" id="{C852B84B-4A50-4CAB-A235-3229E3B31171}"/>
                </a:ext>
              </a:extLst>
            </p:cNvPr>
            <p:cNvSpPr/>
            <p:nvPr/>
          </p:nvSpPr>
          <p:spPr>
            <a:xfrm>
              <a:off x="6907790" y="1996937"/>
              <a:ext cx="1468118" cy="346165"/>
            </a:xfrm>
            <a:prstGeom prst="roundRect">
              <a:avLst>
                <a:gd name="adj" fmla="val 11281"/>
              </a:avLst>
            </a:prstGeom>
            <a:solidFill>
              <a:srgbClr val="D1D4D3"/>
            </a:solidFill>
            <a:ln w="19050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L1 TLB</a:t>
              </a:r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사각형: 둥근 모서리 97">
              <a:extLst>
                <a:ext uri="{FF2B5EF4-FFF2-40B4-BE49-F238E27FC236}">
                  <a16:creationId xmlns:a16="http://schemas.microsoft.com/office/drawing/2014/main" id="{7C492BE3-6157-16C9-2F02-97C1AF73111F}"/>
                </a:ext>
              </a:extLst>
            </p:cNvPr>
            <p:cNvSpPr/>
            <p:nvPr/>
          </p:nvSpPr>
          <p:spPr>
            <a:xfrm>
              <a:off x="8691581" y="1988495"/>
              <a:ext cx="1468118" cy="337740"/>
            </a:xfrm>
            <a:prstGeom prst="roundRect">
              <a:avLst>
                <a:gd name="adj" fmla="val 0"/>
              </a:avLst>
            </a:prstGeom>
            <a:solidFill>
              <a:srgbClr val="D1D4D3"/>
            </a:solidFill>
            <a:ln w="19050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L1 Cache</a:t>
              </a:r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7F427FDD-8753-725F-254F-F392B4892E80}"/>
              </a:ext>
            </a:extLst>
          </p:cNvPr>
          <p:cNvGrpSpPr/>
          <p:nvPr/>
        </p:nvGrpSpPr>
        <p:grpSpPr>
          <a:xfrm>
            <a:off x="8375908" y="2967444"/>
            <a:ext cx="1783791" cy="1393245"/>
            <a:chOff x="8375908" y="2967444"/>
            <a:chExt cx="1783791" cy="1393245"/>
          </a:xfrm>
        </p:grpSpPr>
        <p:sp>
          <p:nvSpPr>
            <p:cNvPr id="99" name="사각형: 둥근 모서리 98">
              <a:extLst>
                <a:ext uri="{FF2B5EF4-FFF2-40B4-BE49-F238E27FC236}">
                  <a16:creationId xmlns:a16="http://schemas.microsoft.com/office/drawing/2014/main" id="{8754C5AB-6C97-9249-CF67-4A3B73AA1A42}"/>
                </a:ext>
              </a:extLst>
            </p:cNvPr>
            <p:cNvSpPr/>
            <p:nvPr/>
          </p:nvSpPr>
          <p:spPr>
            <a:xfrm>
              <a:off x="8691581" y="2967444"/>
              <a:ext cx="1468118" cy="33774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L2 Cache</a:t>
              </a:r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3" name="직선 연결선 102">
              <a:extLst>
                <a:ext uri="{FF2B5EF4-FFF2-40B4-BE49-F238E27FC236}">
                  <a16:creationId xmlns:a16="http://schemas.microsoft.com/office/drawing/2014/main" id="{40955E42-2C53-F8C6-0A4C-10EC268AF983}"/>
                </a:ext>
              </a:extLst>
            </p:cNvPr>
            <p:cNvCxnSpPr>
              <a:cxnSpLocks/>
              <a:stCxn id="86" idx="3"/>
              <a:endCxn id="99" idx="1"/>
            </p:cNvCxnSpPr>
            <p:nvPr/>
          </p:nvCxnSpPr>
          <p:spPr>
            <a:xfrm flipV="1">
              <a:off x="8375908" y="3136314"/>
              <a:ext cx="315673" cy="1224375"/>
            </a:xfrm>
            <a:prstGeom prst="line">
              <a:avLst/>
            </a:prstGeom>
            <a:ln w="38100">
              <a:solidFill>
                <a:srgbClr val="C00000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862FB78E-DC78-8A2C-5904-F165239537C6}"/>
              </a:ext>
            </a:extLst>
          </p:cNvPr>
          <p:cNvGrpSpPr/>
          <p:nvPr/>
        </p:nvGrpSpPr>
        <p:grpSpPr>
          <a:xfrm>
            <a:off x="8691582" y="3313086"/>
            <a:ext cx="1468118" cy="1464667"/>
            <a:chOff x="8691582" y="3313086"/>
            <a:chExt cx="1468118" cy="1464667"/>
          </a:xfrm>
        </p:grpSpPr>
        <p:sp>
          <p:nvSpPr>
            <p:cNvPr id="102" name="사각형: 둥근 모서리 101">
              <a:extLst>
                <a:ext uri="{FF2B5EF4-FFF2-40B4-BE49-F238E27FC236}">
                  <a16:creationId xmlns:a16="http://schemas.microsoft.com/office/drawing/2014/main" id="{7193BA8D-9E07-A41A-4F88-7C53D8339A89}"/>
                </a:ext>
              </a:extLst>
            </p:cNvPr>
            <p:cNvSpPr/>
            <p:nvPr/>
          </p:nvSpPr>
          <p:spPr>
            <a:xfrm>
              <a:off x="8691582" y="3951015"/>
              <a:ext cx="1468118" cy="826738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GPU Main Memory</a:t>
              </a:r>
              <a:endParaRPr lang="ko-KR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4" name="직선 연결선 103">
              <a:extLst>
                <a:ext uri="{FF2B5EF4-FFF2-40B4-BE49-F238E27FC236}">
                  <a16:creationId xmlns:a16="http://schemas.microsoft.com/office/drawing/2014/main" id="{916FD39B-93D4-6ABA-622E-78B385DC79D9}"/>
                </a:ext>
              </a:extLst>
            </p:cNvPr>
            <p:cNvCxnSpPr>
              <a:cxnSpLocks/>
            </p:cNvCxnSpPr>
            <p:nvPr/>
          </p:nvCxnSpPr>
          <p:spPr>
            <a:xfrm>
              <a:off x="9176162" y="3313086"/>
              <a:ext cx="0" cy="646289"/>
            </a:xfrm>
            <a:prstGeom prst="line">
              <a:avLst/>
            </a:prstGeom>
            <a:ln w="38100">
              <a:solidFill>
                <a:srgbClr val="C00000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폭발: 14pt 2">
            <a:extLst>
              <a:ext uri="{FF2B5EF4-FFF2-40B4-BE49-F238E27FC236}">
                <a16:creationId xmlns:a16="http://schemas.microsoft.com/office/drawing/2014/main" id="{118E00F8-E1C0-9FB8-F3A1-420348348FE5}"/>
              </a:ext>
            </a:extLst>
          </p:cNvPr>
          <p:cNvSpPr/>
          <p:nvPr/>
        </p:nvSpPr>
        <p:spPr>
          <a:xfrm>
            <a:off x="6154092" y="1766910"/>
            <a:ext cx="1160138" cy="448011"/>
          </a:xfrm>
          <a:prstGeom prst="irregularSeal2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Miss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폭발: 14pt 15">
            <a:extLst>
              <a:ext uri="{FF2B5EF4-FFF2-40B4-BE49-F238E27FC236}">
                <a16:creationId xmlns:a16="http://schemas.microsoft.com/office/drawing/2014/main" id="{BBB22297-696E-D78C-1B1D-7690FA4A274C}"/>
              </a:ext>
            </a:extLst>
          </p:cNvPr>
          <p:cNvSpPr/>
          <p:nvPr/>
        </p:nvSpPr>
        <p:spPr>
          <a:xfrm>
            <a:off x="6182198" y="2701429"/>
            <a:ext cx="1160138" cy="448011"/>
          </a:xfrm>
          <a:prstGeom prst="irregularSeal2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Miss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F4209C67-D0C0-E429-953F-865FF603B791}"/>
              </a:ext>
            </a:extLst>
          </p:cNvPr>
          <p:cNvSpPr/>
          <p:nvPr/>
        </p:nvSpPr>
        <p:spPr>
          <a:xfrm>
            <a:off x="7556501" y="1175460"/>
            <a:ext cx="2020352" cy="378854"/>
          </a:xfrm>
          <a:prstGeom prst="roundRect">
            <a:avLst>
              <a:gd name="adj" fmla="val 0"/>
            </a:avLst>
          </a:prstGeom>
          <a:solidFill>
            <a:srgbClr val="FDE745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Request</a:t>
            </a:r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8A07A0C9-5627-CF43-60EF-1DD9FA56C4A1}"/>
              </a:ext>
            </a:extLst>
          </p:cNvPr>
          <p:cNvSpPr/>
          <p:nvPr/>
        </p:nvSpPr>
        <p:spPr>
          <a:xfrm>
            <a:off x="5926956" y="5923010"/>
            <a:ext cx="1098330" cy="558076"/>
          </a:xfrm>
          <a:prstGeom prst="roundRect">
            <a:avLst>
              <a:gd name="adj" fmla="val 0"/>
            </a:avLst>
          </a:prstGeom>
          <a:solidFill>
            <a:srgbClr val="C7C7C7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L1 TLB •</a:t>
            </a:r>
          </a:p>
          <a:p>
            <a:pPr algn="ctr"/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L1 Cache </a:t>
            </a:r>
            <a:endParaRPr lang="ko-KR" altLang="en-US" sz="16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C5E088C7-CA53-6BB7-99FB-3877A92751F6}"/>
              </a:ext>
            </a:extLst>
          </p:cNvPr>
          <p:cNvSpPr/>
          <p:nvPr/>
        </p:nvSpPr>
        <p:spPr>
          <a:xfrm>
            <a:off x="7031514" y="5923293"/>
            <a:ext cx="2253600" cy="557791"/>
          </a:xfrm>
          <a:prstGeom prst="roundRect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L2 Cache • Memory</a:t>
            </a:r>
            <a:endParaRPr lang="ko-KR" altLang="en-US" sz="16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F65EFADE-1FF8-021A-8ADE-CE9F868393DE}"/>
              </a:ext>
            </a:extLst>
          </p:cNvPr>
          <p:cNvSpPr/>
          <p:nvPr/>
        </p:nvSpPr>
        <p:spPr>
          <a:xfrm>
            <a:off x="9289416" y="5922601"/>
            <a:ext cx="1043304" cy="555699"/>
          </a:xfrm>
          <a:prstGeom prst="roundRect">
            <a:avLst>
              <a:gd name="adj" fmla="val 0"/>
            </a:avLst>
          </a:prstGeom>
          <a:solidFill>
            <a:srgbClr val="D0D0D0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L1 TLB •</a:t>
            </a:r>
          </a:p>
          <a:p>
            <a:pPr algn="ctr"/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L1 Cache </a:t>
            </a:r>
            <a:endParaRPr lang="ko-KR" altLang="en-US" sz="16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D4AFA4AF-7EEA-E7A1-C0D4-B1928B14150D}"/>
              </a:ext>
            </a:extLst>
          </p:cNvPr>
          <p:cNvGrpSpPr/>
          <p:nvPr/>
        </p:nvGrpSpPr>
        <p:grpSpPr>
          <a:xfrm>
            <a:off x="5778545" y="5347726"/>
            <a:ext cx="937974" cy="577207"/>
            <a:chOff x="5778545" y="5347726"/>
            <a:chExt cx="937974" cy="577207"/>
          </a:xfrm>
        </p:grpSpPr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3401F9FE-4B09-553C-ABE8-7CCD97C05559}"/>
                </a:ext>
              </a:extLst>
            </p:cNvPr>
            <p:cNvCxnSpPr>
              <a:cxnSpLocks/>
            </p:cNvCxnSpPr>
            <p:nvPr/>
          </p:nvCxnSpPr>
          <p:spPr>
            <a:xfrm>
              <a:off x="5917739" y="5402306"/>
              <a:ext cx="0" cy="522627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BF89C59B-268C-5ADA-EBD9-17FDF17B22E3}"/>
                </a:ext>
              </a:extLst>
            </p:cNvPr>
            <p:cNvSpPr/>
            <p:nvPr/>
          </p:nvSpPr>
          <p:spPr>
            <a:xfrm>
              <a:off x="5778545" y="5347726"/>
              <a:ext cx="937974" cy="306015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Replay</a:t>
              </a:r>
              <a:endParaRPr lang="ko-KR" alt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45AA96FD-3553-4CD8-75E0-AEA706E39FC1}"/>
              </a:ext>
            </a:extLst>
          </p:cNvPr>
          <p:cNvGrpSpPr/>
          <p:nvPr/>
        </p:nvGrpSpPr>
        <p:grpSpPr>
          <a:xfrm>
            <a:off x="6915215" y="5145531"/>
            <a:ext cx="1043381" cy="786228"/>
            <a:chOff x="6915215" y="5145531"/>
            <a:chExt cx="1043381" cy="786228"/>
          </a:xfrm>
        </p:grpSpPr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B6984A7C-3D57-EFC0-C459-F355BCD8AAB6}"/>
                </a:ext>
              </a:extLst>
            </p:cNvPr>
            <p:cNvCxnSpPr>
              <a:cxnSpLocks/>
            </p:cNvCxnSpPr>
            <p:nvPr/>
          </p:nvCxnSpPr>
          <p:spPr>
            <a:xfrm>
              <a:off x="7023325" y="5409132"/>
              <a:ext cx="0" cy="522627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79A16713-B507-FFFF-4817-D84622BB4428}"/>
                </a:ext>
              </a:extLst>
            </p:cNvPr>
            <p:cNvSpPr/>
            <p:nvPr/>
          </p:nvSpPr>
          <p:spPr>
            <a:xfrm>
              <a:off x="6915215" y="5145531"/>
              <a:ext cx="1043381" cy="785607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800"/>
                </a:lnSpc>
              </a:pPr>
              <a:r>
                <a:rPr lang="en-US" altLang="ko-KR" sz="1600" b="1" i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TLB Hit!!</a:t>
              </a:r>
            </a:p>
            <a:p>
              <a:pPr algn="ctr">
                <a:lnSpc>
                  <a:spcPts val="1800"/>
                </a:lnSpc>
              </a:pPr>
              <a: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L1 Cache</a:t>
              </a:r>
              <a:b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miss</a:t>
              </a:r>
              <a:endParaRPr lang="ko-KR" alt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48C15A4A-4F4C-D32D-006D-1EF3E97E1F8B}"/>
              </a:ext>
            </a:extLst>
          </p:cNvPr>
          <p:cNvGrpSpPr/>
          <p:nvPr/>
        </p:nvGrpSpPr>
        <p:grpSpPr>
          <a:xfrm>
            <a:off x="9135057" y="5359054"/>
            <a:ext cx="942376" cy="585670"/>
            <a:chOff x="9135057" y="5359054"/>
            <a:chExt cx="942376" cy="585670"/>
          </a:xfrm>
        </p:grpSpPr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4BF0AE90-03A9-2AF1-6108-4FA79A5682BF}"/>
                </a:ext>
              </a:extLst>
            </p:cNvPr>
            <p:cNvCxnSpPr>
              <a:cxnSpLocks/>
            </p:cNvCxnSpPr>
            <p:nvPr/>
          </p:nvCxnSpPr>
          <p:spPr>
            <a:xfrm>
              <a:off x="9287185" y="5422097"/>
              <a:ext cx="0" cy="522627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사각형: 둥근 모서리 24">
              <a:extLst>
                <a:ext uri="{FF2B5EF4-FFF2-40B4-BE49-F238E27FC236}">
                  <a16:creationId xmlns:a16="http://schemas.microsoft.com/office/drawing/2014/main" id="{4C23B58A-8A4C-0744-85BD-1D35E1997F47}"/>
                </a:ext>
              </a:extLst>
            </p:cNvPr>
            <p:cNvSpPr/>
            <p:nvPr/>
          </p:nvSpPr>
          <p:spPr>
            <a:xfrm>
              <a:off x="9135057" y="5359054"/>
              <a:ext cx="942376" cy="306015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Replay</a:t>
              </a:r>
              <a:endParaRPr lang="ko-KR" alt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9F20BB20-DA01-385B-ADCE-2ED9FB670FDF}"/>
              </a:ext>
            </a:extLst>
          </p:cNvPr>
          <p:cNvGrpSpPr/>
          <p:nvPr/>
        </p:nvGrpSpPr>
        <p:grpSpPr>
          <a:xfrm>
            <a:off x="10308455" y="5368147"/>
            <a:ext cx="892743" cy="558693"/>
            <a:chOff x="10308455" y="5368147"/>
            <a:chExt cx="892743" cy="558693"/>
          </a:xfrm>
        </p:grpSpPr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id="{A9CFD21E-A9B8-B1A2-63BC-EC9211FAE7CE}"/>
                </a:ext>
              </a:extLst>
            </p:cNvPr>
            <p:cNvCxnSpPr>
              <a:cxnSpLocks/>
            </p:cNvCxnSpPr>
            <p:nvPr/>
          </p:nvCxnSpPr>
          <p:spPr>
            <a:xfrm>
              <a:off x="10326378" y="5404213"/>
              <a:ext cx="0" cy="522627"/>
            </a:xfrm>
            <a:prstGeom prst="line">
              <a:avLst/>
            </a:prstGeom>
            <a:ln w="38100">
              <a:solidFill>
                <a:srgbClr val="C00000"/>
              </a:solidFill>
              <a:headEnd type="arrow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4490D1E3-3C6D-719A-0D0B-F1C803A03079}"/>
                </a:ext>
              </a:extLst>
            </p:cNvPr>
            <p:cNvSpPr/>
            <p:nvPr/>
          </p:nvSpPr>
          <p:spPr>
            <a:xfrm>
              <a:off x="10308455" y="5368147"/>
              <a:ext cx="892743" cy="306015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Return</a:t>
              </a:r>
              <a:endParaRPr lang="ko-KR" alt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0C5AD236-6620-FED1-7331-5787094CF1F7}"/>
              </a:ext>
            </a:extLst>
          </p:cNvPr>
          <p:cNvCxnSpPr>
            <a:cxnSpLocks/>
          </p:cNvCxnSpPr>
          <p:nvPr/>
        </p:nvCxnSpPr>
        <p:spPr>
          <a:xfrm>
            <a:off x="9425640" y="2326235"/>
            <a:ext cx="0" cy="641209"/>
          </a:xfrm>
          <a:prstGeom prst="line">
            <a:avLst/>
          </a:prstGeom>
          <a:ln w="38100">
            <a:solidFill>
              <a:schemeClr val="tx2">
                <a:lumMod val="90000"/>
                <a:lumOff val="10000"/>
              </a:schemeClr>
            </a:solidFill>
            <a:prstDash val="soli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49C32D31-9431-47FD-96CA-5FDA674F33E3}"/>
              </a:ext>
            </a:extLst>
          </p:cNvPr>
          <p:cNvCxnSpPr>
            <a:cxnSpLocks/>
          </p:cNvCxnSpPr>
          <p:nvPr/>
        </p:nvCxnSpPr>
        <p:spPr>
          <a:xfrm>
            <a:off x="9753211" y="3313086"/>
            <a:ext cx="0" cy="646289"/>
          </a:xfrm>
          <a:prstGeom prst="line">
            <a:avLst/>
          </a:prstGeom>
          <a:ln w="38100">
            <a:solidFill>
              <a:schemeClr val="tx2">
                <a:lumMod val="90000"/>
                <a:lumOff val="10000"/>
              </a:schemeClr>
            </a:solidFill>
            <a:prstDash val="soli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CA1EED3F-0599-D1A6-82A5-050AEAF0D3AC}"/>
              </a:ext>
            </a:extLst>
          </p:cNvPr>
          <p:cNvGrpSpPr/>
          <p:nvPr/>
        </p:nvGrpSpPr>
        <p:grpSpPr>
          <a:xfrm>
            <a:off x="8087169" y="5362238"/>
            <a:ext cx="992736" cy="552297"/>
            <a:chOff x="8087169" y="5362238"/>
            <a:chExt cx="992736" cy="552297"/>
          </a:xfrm>
        </p:grpSpPr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12069963-6C28-2601-4E2E-F26BB82D26BA}"/>
                </a:ext>
              </a:extLst>
            </p:cNvPr>
            <p:cNvCxnSpPr>
              <a:cxnSpLocks/>
            </p:cNvCxnSpPr>
            <p:nvPr/>
          </p:nvCxnSpPr>
          <p:spPr>
            <a:xfrm>
              <a:off x="8166692" y="5391908"/>
              <a:ext cx="0" cy="522627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사각형: 둥근 모서리 49">
              <a:extLst>
                <a:ext uri="{FF2B5EF4-FFF2-40B4-BE49-F238E27FC236}">
                  <a16:creationId xmlns:a16="http://schemas.microsoft.com/office/drawing/2014/main" id="{FFFF3DF2-F086-0A6A-89DE-C89C12B1510F}"/>
                </a:ext>
              </a:extLst>
            </p:cNvPr>
            <p:cNvSpPr/>
            <p:nvPr/>
          </p:nvSpPr>
          <p:spPr>
            <a:xfrm>
              <a:off x="8087169" y="5362238"/>
              <a:ext cx="992736" cy="551676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800"/>
                </a:lnSpc>
              </a:pPr>
              <a: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L2 Cache</a:t>
              </a:r>
              <a:b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miss</a:t>
              </a:r>
              <a:endParaRPr lang="ko-KR" alt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폭발: 14pt 50">
            <a:extLst>
              <a:ext uri="{FF2B5EF4-FFF2-40B4-BE49-F238E27FC236}">
                <a16:creationId xmlns:a16="http://schemas.microsoft.com/office/drawing/2014/main" id="{0508829F-2501-E1A8-BF61-E093EDC7391E}"/>
              </a:ext>
            </a:extLst>
          </p:cNvPr>
          <p:cNvSpPr/>
          <p:nvPr/>
        </p:nvSpPr>
        <p:spPr>
          <a:xfrm>
            <a:off x="9881967" y="1729766"/>
            <a:ext cx="1160138" cy="448011"/>
          </a:xfrm>
          <a:prstGeom prst="irregularSeal2">
            <a:avLst/>
          </a:prstGeom>
          <a:solidFill>
            <a:schemeClr val="tx2">
              <a:lumMod val="90000"/>
              <a:lumOff val="10000"/>
            </a:schemeClr>
          </a:solidFill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Miss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폭발: 14pt 51">
            <a:extLst>
              <a:ext uri="{FF2B5EF4-FFF2-40B4-BE49-F238E27FC236}">
                <a16:creationId xmlns:a16="http://schemas.microsoft.com/office/drawing/2014/main" id="{514ED960-E132-F6F3-A434-862CDA704060}"/>
              </a:ext>
            </a:extLst>
          </p:cNvPr>
          <p:cNvSpPr/>
          <p:nvPr/>
        </p:nvSpPr>
        <p:spPr>
          <a:xfrm>
            <a:off x="9891916" y="2689115"/>
            <a:ext cx="1160138" cy="448011"/>
          </a:xfrm>
          <a:prstGeom prst="irregularSeal2">
            <a:avLst/>
          </a:prstGeom>
          <a:solidFill>
            <a:schemeClr val="tx2">
              <a:lumMod val="90000"/>
              <a:lumOff val="10000"/>
            </a:schemeClr>
          </a:solidFill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Miss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B8F71376-84CD-8BC9-F996-338B8822A77A}"/>
              </a:ext>
            </a:extLst>
          </p:cNvPr>
          <p:cNvSpPr/>
          <p:nvPr/>
        </p:nvSpPr>
        <p:spPr>
          <a:xfrm>
            <a:off x="8138311" y="5860579"/>
            <a:ext cx="1183756" cy="70104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058B1D45-3543-C604-CBC1-2CAFAD486CB0}"/>
              </a:ext>
            </a:extLst>
          </p:cNvPr>
          <p:cNvGrpSpPr/>
          <p:nvPr/>
        </p:nvGrpSpPr>
        <p:grpSpPr>
          <a:xfrm>
            <a:off x="989869" y="1087658"/>
            <a:ext cx="3901657" cy="3041614"/>
            <a:chOff x="5968783" y="1107724"/>
            <a:chExt cx="5268709" cy="4107326"/>
          </a:xfrm>
        </p:grpSpPr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81C08A5E-1A6A-C583-AE46-E8D38F4F9514}"/>
                </a:ext>
              </a:extLst>
            </p:cNvPr>
            <p:cNvGrpSpPr/>
            <p:nvPr/>
          </p:nvGrpSpPr>
          <p:grpSpPr>
            <a:xfrm>
              <a:off x="5968783" y="2464139"/>
              <a:ext cx="1472251" cy="1280275"/>
              <a:chOff x="1095603" y="1527460"/>
              <a:chExt cx="1472251" cy="1280275"/>
            </a:xfrm>
          </p:grpSpPr>
          <p:sp>
            <p:nvSpPr>
              <p:cNvPr id="105" name="사각형: 둥근 모서리 104">
                <a:extLst>
                  <a:ext uri="{FF2B5EF4-FFF2-40B4-BE49-F238E27FC236}">
                    <a16:creationId xmlns:a16="http://schemas.microsoft.com/office/drawing/2014/main" id="{78556BCD-A690-635E-C836-3A6F4EF713B2}"/>
                  </a:ext>
                </a:extLst>
              </p:cNvPr>
              <p:cNvSpPr/>
              <p:nvPr/>
            </p:nvSpPr>
            <p:spPr>
              <a:xfrm>
                <a:off x="1095603" y="1527460"/>
                <a:ext cx="1472251" cy="1280275"/>
              </a:xfrm>
              <a:prstGeom prst="roundRect">
                <a:avLst>
                  <a:gd name="adj" fmla="val 0"/>
                </a:avLst>
              </a:prstGeom>
              <a:solidFill>
                <a:srgbClr val="236165"/>
              </a:solidFill>
              <a:ln w="28575">
                <a:solidFill>
                  <a:schemeClr val="bg2">
                    <a:lumMod val="2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사각형: 둥근 모서리 105">
                <a:extLst>
                  <a:ext uri="{FF2B5EF4-FFF2-40B4-BE49-F238E27FC236}">
                    <a16:creationId xmlns:a16="http://schemas.microsoft.com/office/drawing/2014/main" id="{5B27A2C9-DD26-68EE-A726-CE5C78899526}"/>
                  </a:ext>
                </a:extLst>
              </p:cNvPr>
              <p:cNvSpPr/>
              <p:nvPr/>
            </p:nvSpPr>
            <p:spPr>
              <a:xfrm>
                <a:off x="1197890" y="1616876"/>
                <a:ext cx="1267675" cy="1104899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1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 w="28575">
                <a:solidFill>
                  <a:schemeClr val="bg2">
                    <a:lumMod val="25000"/>
                  </a:schemeClr>
                </a:solidFill>
              </a:ln>
              <a:effectLst/>
              <a:scene3d>
                <a:camera prst="obliqueTopRigh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GPU</a:t>
                </a:r>
                <a:endParaRPr lang="ko-KR" altLang="en-US" sz="20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8A352D23-4EB0-B673-9BEA-EACA8BFA21ED}"/>
                </a:ext>
              </a:extLst>
            </p:cNvPr>
            <p:cNvGrpSpPr/>
            <p:nvPr/>
          </p:nvGrpSpPr>
          <p:grpSpPr>
            <a:xfrm>
              <a:off x="7441034" y="1107724"/>
              <a:ext cx="3796458" cy="4107326"/>
              <a:chOff x="1810592" y="1044224"/>
              <a:chExt cx="3796458" cy="4107326"/>
            </a:xfrm>
          </p:grpSpPr>
          <p:cxnSp>
            <p:nvCxnSpPr>
              <p:cNvPr id="43" name="직선 연결선 42">
                <a:extLst>
                  <a:ext uri="{FF2B5EF4-FFF2-40B4-BE49-F238E27FC236}">
                    <a16:creationId xmlns:a16="http://schemas.microsoft.com/office/drawing/2014/main" id="{06BC0D7F-2658-C8EC-1C2C-95EE23959B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10592" y="1106311"/>
                <a:ext cx="305577" cy="1294328"/>
              </a:xfrm>
              <a:prstGeom prst="line">
                <a:avLst/>
              </a:prstGeom>
              <a:ln w="28575">
                <a:solidFill>
                  <a:schemeClr val="bg2">
                    <a:lumMod val="25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연결선 43">
                <a:extLst>
                  <a:ext uri="{FF2B5EF4-FFF2-40B4-BE49-F238E27FC236}">
                    <a16:creationId xmlns:a16="http://schemas.microsoft.com/office/drawing/2014/main" id="{11B23C02-1D74-E6A9-30EB-ADEF85E716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0592" y="3680914"/>
                <a:ext cx="305577" cy="1419291"/>
              </a:xfrm>
              <a:prstGeom prst="line">
                <a:avLst/>
              </a:prstGeom>
              <a:ln w="28575">
                <a:solidFill>
                  <a:schemeClr val="bg2">
                    <a:lumMod val="25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사각형: 둥근 모서리 57">
                <a:extLst>
                  <a:ext uri="{FF2B5EF4-FFF2-40B4-BE49-F238E27FC236}">
                    <a16:creationId xmlns:a16="http://schemas.microsoft.com/office/drawing/2014/main" id="{397DC740-9003-6ADC-A46D-F41CC7C53C96}"/>
                  </a:ext>
                </a:extLst>
              </p:cNvPr>
              <p:cNvSpPr/>
              <p:nvPr/>
            </p:nvSpPr>
            <p:spPr>
              <a:xfrm>
                <a:off x="2118158" y="1044224"/>
                <a:ext cx="3488892" cy="4107326"/>
              </a:xfrm>
              <a:prstGeom prst="roundRect">
                <a:avLst>
                  <a:gd name="adj" fmla="val 2324"/>
                </a:avLst>
              </a:prstGeom>
              <a:solidFill>
                <a:srgbClr val="F1F2F2"/>
              </a:solidFill>
              <a:ln w="28575">
                <a:solidFill>
                  <a:schemeClr val="bg1">
                    <a:lumMod val="6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사각형: 둥근 모서리 67">
                <a:extLst>
                  <a:ext uri="{FF2B5EF4-FFF2-40B4-BE49-F238E27FC236}">
                    <a16:creationId xmlns:a16="http://schemas.microsoft.com/office/drawing/2014/main" id="{75190558-7F36-86FD-A46C-ECE146CB21E9}"/>
                  </a:ext>
                </a:extLst>
              </p:cNvPr>
              <p:cNvSpPr/>
              <p:nvPr/>
            </p:nvSpPr>
            <p:spPr>
              <a:xfrm>
                <a:off x="2299760" y="2544548"/>
                <a:ext cx="1490621" cy="559729"/>
              </a:xfrm>
              <a:prstGeom prst="roundRect">
                <a:avLst>
                  <a:gd name="adj" fmla="val 11281"/>
                </a:avLst>
              </a:prstGeom>
              <a:solidFill>
                <a:schemeClr val="bg1"/>
              </a:solidFill>
              <a:ln w="28575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Shared </a:t>
                </a:r>
              </a:p>
              <a:p>
                <a:pPr algn="ctr"/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L2 TLB</a:t>
                </a:r>
                <a:endParaRPr lang="ko-KR" altLang="en-US" sz="14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사각형: 둥근 모서리 68">
                <a:extLst>
                  <a:ext uri="{FF2B5EF4-FFF2-40B4-BE49-F238E27FC236}">
                    <a16:creationId xmlns:a16="http://schemas.microsoft.com/office/drawing/2014/main" id="{89BFDC8E-767D-53AC-0110-48E1FBF8C723}"/>
                  </a:ext>
                </a:extLst>
              </p:cNvPr>
              <p:cNvSpPr/>
              <p:nvPr/>
            </p:nvSpPr>
            <p:spPr>
              <a:xfrm>
                <a:off x="4060149" y="2539111"/>
                <a:ext cx="1363787" cy="968371"/>
              </a:xfrm>
              <a:prstGeom prst="roundRect">
                <a:avLst>
                  <a:gd name="adj" fmla="val 0"/>
                </a:avLst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L2 Cache</a:t>
                </a:r>
                <a:endParaRPr lang="ko-KR" altLang="en-US" sz="14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사각형: 둥근 모서리 69">
                <a:extLst>
                  <a:ext uri="{FF2B5EF4-FFF2-40B4-BE49-F238E27FC236}">
                    <a16:creationId xmlns:a16="http://schemas.microsoft.com/office/drawing/2014/main" id="{C937A321-E10E-6924-CE74-CFC989351EDD}"/>
                  </a:ext>
                </a:extLst>
              </p:cNvPr>
              <p:cNvSpPr/>
              <p:nvPr/>
            </p:nvSpPr>
            <p:spPr>
              <a:xfrm>
                <a:off x="2483252" y="1146356"/>
                <a:ext cx="2931535" cy="1050471"/>
              </a:xfrm>
              <a:prstGeom prst="roundRect">
                <a:avLst>
                  <a:gd name="adj" fmla="val 6477"/>
                </a:avLst>
              </a:prstGeom>
              <a:solidFill>
                <a:srgbClr val="25666A"/>
              </a:solidFill>
              <a:ln w="28575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사각형: 둥근 모서리 70">
                <a:extLst>
                  <a:ext uri="{FF2B5EF4-FFF2-40B4-BE49-F238E27FC236}">
                    <a16:creationId xmlns:a16="http://schemas.microsoft.com/office/drawing/2014/main" id="{65699452-424A-03F9-C2C7-ED426D64EA20}"/>
                  </a:ext>
                </a:extLst>
              </p:cNvPr>
              <p:cNvSpPr/>
              <p:nvPr/>
            </p:nvSpPr>
            <p:spPr>
              <a:xfrm>
                <a:off x="2392037" y="1265434"/>
                <a:ext cx="2931535" cy="1012298"/>
              </a:xfrm>
              <a:prstGeom prst="roundRect">
                <a:avLst>
                  <a:gd name="adj" fmla="val 5829"/>
                </a:avLst>
              </a:prstGeom>
              <a:solidFill>
                <a:srgbClr val="25666A"/>
              </a:solidFill>
              <a:ln w="28575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사각형: 둥근 모서리 71">
                <a:extLst>
                  <a:ext uri="{FF2B5EF4-FFF2-40B4-BE49-F238E27FC236}">
                    <a16:creationId xmlns:a16="http://schemas.microsoft.com/office/drawing/2014/main" id="{8FA25398-171C-0283-10B1-2B4C530D931C}"/>
                  </a:ext>
                </a:extLst>
              </p:cNvPr>
              <p:cNvSpPr/>
              <p:nvPr/>
            </p:nvSpPr>
            <p:spPr>
              <a:xfrm>
                <a:off x="2305099" y="1368904"/>
                <a:ext cx="2931536" cy="1002473"/>
              </a:xfrm>
              <a:prstGeom prst="roundRect">
                <a:avLst>
                  <a:gd name="adj" fmla="val 8419"/>
                </a:avLst>
              </a:prstGeom>
              <a:solidFill>
                <a:srgbClr val="25666A"/>
              </a:solidFill>
              <a:ln w="28575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사각형: 둥근 모서리 72">
                <a:extLst>
                  <a:ext uri="{FF2B5EF4-FFF2-40B4-BE49-F238E27FC236}">
                    <a16:creationId xmlns:a16="http://schemas.microsoft.com/office/drawing/2014/main" id="{80D15FC4-EC79-F094-55F2-D54515690271}"/>
                  </a:ext>
                </a:extLst>
              </p:cNvPr>
              <p:cNvSpPr/>
              <p:nvPr/>
            </p:nvSpPr>
            <p:spPr>
              <a:xfrm>
                <a:off x="3784900" y="1815169"/>
                <a:ext cx="1339976" cy="477133"/>
              </a:xfrm>
              <a:prstGeom prst="roundRect">
                <a:avLst>
                  <a:gd name="adj" fmla="val 0"/>
                </a:avLst>
              </a:prstGeom>
              <a:solidFill>
                <a:srgbClr val="D1D4D3"/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L1 Cache</a:t>
                </a:r>
                <a:endParaRPr lang="ko-KR" altLang="en-US" sz="14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사각형: 둥근 모서리 73">
                <a:extLst>
                  <a:ext uri="{FF2B5EF4-FFF2-40B4-BE49-F238E27FC236}">
                    <a16:creationId xmlns:a16="http://schemas.microsoft.com/office/drawing/2014/main" id="{80F54E7F-9F3C-8C46-C1F6-C74A13FFFF8F}"/>
                  </a:ext>
                </a:extLst>
              </p:cNvPr>
              <p:cNvSpPr/>
              <p:nvPr/>
            </p:nvSpPr>
            <p:spPr>
              <a:xfrm>
                <a:off x="2436558" y="1819507"/>
                <a:ext cx="1233416" cy="457742"/>
              </a:xfrm>
              <a:prstGeom prst="roundRect">
                <a:avLst>
                  <a:gd name="adj" fmla="val 11281"/>
                </a:avLst>
              </a:prstGeom>
              <a:solidFill>
                <a:srgbClr val="D1D4D3"/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L1 TLB</a:t>
                </a:r>
                <a:endParaRPr lang="ko-KR" altLang="en-US" sz="14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사각형: 둥근 모서리 74">
                <a:extLst>
                  <a:ext uri="{FF2B5EF4-FFF2-40B4-BE49-F238E27FC236}">
                    <a16:creationId xmlns:a16="http://schemas.microsoft.com/office/drawing/2014/main" id="{5F08A47E-7052-2110-4021-4F9918CE55CA}"/>
                  </a:ext>
                </a:extLst>
              </p:cNvPr>
              <p:cNvSpPr/>
              <p:nvPr/>
            </p:nvSpPr>
            <p:spPr>
              <a:xfrm>
                <a:off x="4052715" y="3683521"/>
                <a:ext cx="1363787" cy="1307281"/>
              </a:xfrm>
              <a:prstGeom prst="roundRect">
                <a:avLst>
                  <a:gd name="adj" fmla="val 0"/>
                </a:avLst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GPU Main Memory</a:t>
                </a:r>
                <a:endParaRPr lang="ko-KR" altLang="en-US" sz="14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사각형: 둥근 모서리 75">
                <a:extLst>
                  <a:ext uri="{FF2B5EF4-FFF2-40B4-BE49-F238E27FC236}">
                    <a16:creationId xmlns:a16="http://schemas.microsoft.com/office/drawing/2014/main" id="{5D855F05-0D5E-300A-FC8A-238F7B0C0491}"/>
                  </a:ext>
                </a:extLst>
              </p:cNvPr>
              <p:cNvSpPr/>
              <p:nvPr/>
            </p:nvSpPr>
            <p:spPr>
              <a:xfrm>
                <a:off x="2304632" y="1461923"/>
                <a:ext cx="2921370" cy="337741"/>
              </a:xfrm>
              <a:prstGeom prst="roundRect">
                <a:avLst>
                  <a:gd name="adj" fmla="val 0"/>
                </a:avLst>
              </a:prstGeom>
              <a:noFill/>
              <a:ln w="28575">
                <a:noFill/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GPU Core</a:t>
                </a:r>
                <a:endParaRPr lang="ko-KR" alt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" name="화살표: 위쪽/아래쪽 77">
                <a:extLst>
                  <a:ext uri="{FF2B5EF4-FFF2-40B4-BE49-F238E27FC236}">
                    <a16:creationId xmlns:a16="http://schemas.microsoft.com/office/drawing/2014/main" id="{049812F5-F566-7B08-246F-70A0BE7A874C}"/>
                  </a:ext>
                </a:extLst>
              </p:cNvPr>
              <p:cNvSpPr/>
              <p:nvPr/>
            </p:nvSpPr>
            <p:spPr>
              <a:xfrm>
                <a:off x="3048149" y="2236582"/>
                <a:ext cx="301436" cy="393030"/>
              </a:xfrm>
              <a:prstGeom prst="upDownArrow">
                <a:avLst>
                  <a:gd name="adj1" fmla="val 51875"/>
                  <a:gd name="adj2" fmla="val 52343"/>
                </a:avLst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화살표: 위쪽/아래쪽 84">
                <a:extLst>
                  <a:ext uri="{FF2B5EF4-FFF2-40B4-BE49-F238E27FC236}">
                    <a16:creationId xmlns:a16="http://schemas.microsoft.com/office/drawing/2014/main" id="{78E53FD3-3B4A-36B8-CC55-1C0157F86B29}"/>
                  </a:ext>
                </a:extLst>
              </p:cNvPr>
              <p:cNvSpPr/>
              <p:nvPr/>
            </p:nvSpPr>
            <p:spPr>
              <a:xfrm>
                <a:off x="4591324" y="2232426"/>
                <a:ext cx="301436" cy="393030"/>
              </a:xfrm>
              <a:prstGeom prst="upDownArrow">
                <a:avLst>
                  <a:gd name="adj1" fmla="val 51875"/>
                  <a:gd name="adj2" fmla="val 52343"/>
                </a:avLst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" name="화살표: 위쪽/아래쪽 87">
                <a:extLst>
                  <a:ext uri="{FF2B5EF4-FFF2-40B4-BE49-F238E27FC236}">
                    <a16:creationId xmlns:a16="http://schemas.microsoft.com/office/drawing/2014/main" id="{9B95301D-700A-C924-2D8F-44D71C958DB7}"/>
                  </a:ext>
                </a:extLst>
              </p:cNvPr>
              <p:cNvSpPr/>
              <p:nvPr/>
            </p:nvSpPr>
            <p:spPr>
              <a:xfrm>
                <a:off x="4583890" y="3349398"/>
                <a:ext cx="301436" cy="393030"/>
              </a:xfrm>
              <a:prstGeom prst="upDownArrow">
                <a:avLst>
                  <a:gd name="adj1" fmla="val 51875"/>
                  <a:gd name="adj2" fmla="val 52343"/>
                </a:avLst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" name="사각형: 둥근 모서리 88">
                <a:extLst>
                  <a:ext uri="{FF2B5EF4-FFF2-40B4-BE49-F238E27FC236}">
                    <a16:creationId xmlns:a16="http://schemas.microsoft.com/office/drawing/2014/main" id="{CABFA40C-9ACF-25E0-9ED5-B06166086851}"/>
                  </a:ext>
                </a:extLst>
              </p:cNvPr>
              <p:cNvSpPr/>
              <p:nvPr/>
            </p:nvSpPr>
            <p:spPr>
              <a:xfrm>
                <a:off x="2232044" y="3391481"/>
                <a:ext cx="1600181" cy="1666856"/>
              </a:xfrm>
              <a:prstGeom prst="roundRect">
                <a:avLst>
                  <a:gd name="adj" fmla="val 6861"/>
                </a:avLst>
              </a:prstGeom>
              <a:solidFill>
                <a:schemeClr val="bg2"/>
              </a:solidFill>
              <a:ln w="28575">
                <a:solidFill>
                  <a:schemeClr val="bg2">
                    <a:lumMod val="25000"/>
                  </a:schemeClr>
                </a:solidFill>
                <a:prstDash val="sysDash"/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사각형: 둥근 모서리 90">
                <a:extLst>
                  <a:ext uri="{FF2B5EF4-FFF2-40B4-BE49-F238E27FC236}">
                    <a16:creationId xmlns:a16="http://schemas.microsoft.com/office/drawing/2014/main" id="{AC1A98D4-E0D0-629E-9FF6-BB08EAE817A1}"/>
                  </a:ext>
                </a:extLst>
              </p:cNvPr>
              <p:cNvSpPr/>
              <p:nvPr/>
            </p:nvSpPr>
            <p:spPr>
              <a:xfrm>
                <a:off x="2341766" y="3478917"/>
                <a:ext cx="1372415" cy="317005"/>
              </a:xfrm>
              <a:prstGeom prst="roundRect">
                <a:avLst>
                  <a:gd name="adj" fmla="val 11281"/>
                </a:avLst>
              </a:prstGeom>
              <a:solidFill>
                <a:schemeClr val="bg1"/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Page walker</a:t>
                </a:r>
                <a:endParaRPr lang="ko-KR" altLang="en-US" sz="12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" name="화살표: 위쪽/아래쪽 91">
                <a:extLst>
                  <a:ext uri="{FF2B5EF4-FFF2-40B4-BE49-F238E27FC236}">
                    <a16:creationId xmlns:a16="http://schemas.microsoft.com/office/drawing/2014/main" id="{B68557BB-61AE-C841-774F-7F2872222C37}"/>
                  </a:ext>
                </a:extLst>
              </p:cNvPr>
              <p:cNvSpPr/>
              <p:nvPr/>
            </p:nvSpPr>
            <p:spPr>
              <a:xfrm>
                <a:off x="2877255" y="3046687"/>
                <a:ext cx="301436" cy="393030"/>
              </a:xfrm>
              <a:prstGeom prst="upDownArrow">
                <a:avLst>
                  <a:gd name="adj1" fmla="val 51875"/>
                  <a:gd name="adj2" fmla="val 52343"/>
                </a:avLst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사각형: 둥근 모서리 92">
                <a:extLst>
                  <a:ext uri="{FF2B5EF4-FFF2-40B4-BE49-F238E27FC236}">
                    <a16:creationId xmlns:a16="http://schemas.microsoft.com/office/drawing/2014/main" id="{7D56E08F-63DA-7ABB-AF6D-5564F0A34012}"/>
                  </a:ext>
                </a:extLst>
              </p:cNvPr>
              <p:cNvSpPr/>
              <p:nvPr/>
            </p:nvSpPr>
            <p:spPr>
              <a:xfrm>
                <a:off x="2343102" y="3858261"/>
                <a:ext cx="1372415" cy="317005"/>
              </a:xfrm>
              <a:prstGeom prst="roundRect">
                <a:avLst>
                  <a:gd name="adj" fmla="val 11281"/>
                </a:avLst>
              </a:prstGeom>
              <a:solidFill>
                <a:schemeClr val="bg1"/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Page walker</a:t>
                </a:r>
                <a:endParaRPr lang="ko-KR" altLang="en-US" sz="12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사각형: 둥근 모서리 94">
                <a:extLst>
                  <a:ext uri="{FF2B5EF4-FFF2-40B4-BE49-F238E27FC236}">
                    <a16:creationId xmlns:a16="http://schemas.microsoft.com/office/drawing/2014/main" id="{7FA7FD58-A7F6-4ABD-99D9-FEAC0F1E830D}"/>
                  </a:ext>
                </a:extLst>
              </p:cNvPr>
              <p:cNvSpPr/>
              <p:nvPr/>
            </p:nvSpPr>
            <p:spPr>
              <a:xfrm>
                <a:off x="2343101" y="4250305"/>
                <a:ext cx="1372415" cy="317005"/>
              </a:xfrm>
              <a:prstGeom prst="roundRect">
                <a:avLst>
                  <a:gd name="adj" fmla="val 11281"/>
                </a:avLst>
              </a:prstGeom>
              <a:solidFill>
                <a:schemeClr val="bg1"/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Page walker</a:t>
                </a:r>
                <a:endParaRPr lang="ko-KR" altLang="en-US" sz="12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" name="사각형: 둥근 모서리 95">
                <a:extLst>
                  <a:ext uri="{FF2B5EF4-FFF2-40B4-BE49-F238E27FC236}">
                    <a16:creationId xmlns:a16="http://schemas.microsoft.com/office/drawing/2014/main" id="{BA16060A-DDB9-48AC-A863-B77809755A1B}"/>
                  </a:ext>
                </a:extLst>
              </p:cNvPr>
              <p:cNvSpPr/>
              <p:nvPr/>
            </p:nvSpPr>
            <p:spPr>
              <a:xfrm>
                <a:off x="2341766" y="4634403"/>
                <a:ext cx="1372415" cy="317005"/>
              </a:xfrm>
              <a:prstGeom prst="roundRect">
                <a:avLst>
                  <a:gd name="adj" fmla="val 11281"/>
                </a:avLst>
              </a:prstGeom>
              <a:solidFill>
                <a:schemeClr val="bg1"/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Page walker</a:t>
                </a:r>
                <a:endParaRPr lang="ko-KR" altLang="en-US" sz="12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" name="사각형: 둥근 모서리 96">
                <a:extLst>
                  <a:ext uri="{FF2B5EF4-FFF2-40B4-BE49-F238E27FC236}">
                    <a16:creationId xmlns:a16="http://schemas.microsoft.com/office/drawing/2014/main" id="{9C9B5DA6-D6DA-28A3-37F7-1A4D165C0AC0}"/>
                  </a:ext>
                </a:extLst>
              </p:cNvPr>
              <p:cNvSpPr/>
              <p:nvPr/>
            </p:nvSpPr>
            <p:spPr>
              <a:xfrm>
                <a:off x="2436558" y="1827275"/>
                <a:ext cx="1233416" cy="457742"/>
              </a:xfrm>
              <a:prstGeom prst="roundRect">
                <a:avLst>
                  <a:gd name="adj" fmla="val 11281"/>
                </a:avLst>
              </a:prstGeom>
              <a:solidFill>
                <a:srgbClr val="D1D4D3"/>
              </a:solidFill>
              <a:ln w="57150">
                <a:solidFill>
                  <a:srgbClr val="C00000"/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L1 TLB</a:t>
                </a:r>
                <a:endParaRPr lang="ko-KR" altLang="en-US" sz="14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" name="사각형: 둥근 모서리 99">
                <a:extLst>
                  <a:ext uri="{FF2B5EF4-FFF2-40B4-BE49-F238E27FC236}">
                    <a16:creationId xmlns:a16="http://schemas.microsoft.com/office/drawing/2014/main" id="{A83C4DED-3652-343F-CD6A-A4A8ACDC0D9C}"/>
                  </a:ext>
                </a:extLst>
              </p:cNvPr>
              <p:cNvSpPr/>
              <p:nvPr/>
            </p:nvSpPr>
            <p:spPr>
              <a:xfrm>
                <a:off x="2299760" y="2544548"/>
                <a:ext cx="1490621" cy="559729"/>
              </a:xfrm>
              <a:prstGeom prst="roundRect">
                <a:avLst>
                  <a:gd name="adj" fmla="val 11281"/>
                </a:avLst>
              </a:prstGeom>
              <a:solidFill>
                <a:schemeClr val="bg1"/>
              </a:solidFill>
              <a:ln w="57150">
                <a:solidFill>
                  <a:srgbClr val="C00000"/>
                </a:solidFill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Shared </a:t>
                </a:r>
              </a:p>
              <a:p>
                <a:pPr algn="ctr"/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L2 TLB</a:t>
                </a:r>
                <a:endParaRPr lang="ko-KR" altLang="en-US" sz="14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사각형: 둥근 모서리 100">
                <a:extLst>
                  <a:ext uri="{FF2B5EF4-FFF2-40B4-BE49-F238E27FC236}">
                    <a16:creationId xmlns:a16="http://schemas.microsoft.com/office/drawing/2014/main" id="{97C4BD74-9983-D2E6-241C-1430468D3756}"/>
                  </a:ext>
                </a:extLst>
              </p:cNvPr>
              <p:cNvSpPr/>
              <p:nvPr/>
            </p:nvSpPr>
            <p:spPr>
              <a:xfrm>
                <a:off x="2227882" y="3404087"/>
                <a:ext cx="1600181" cy="1666856"/>
              </a:xfrm>
              <a:prstGeom prst="roundRect">
                <a:avLst>
                  <a:gd name="adj" fmla="val 6861"/>
                </a:avLst>
              </a:prstGeom>
              <a:noFill/>
              <a:ln w="57150">
                <a:solidFill>
                  <a:srgbClr val="C00000"/>
                </a:solidFill>
                <a:prstDash val="solid"/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7" name="화살표: 왼쪽 106">
            <a:extLst>
              <a:ext uri="{FF2B5EF4-FFF2-40B4-BE49-F238E27FC236}">
                <a16:creationId xmlns:a16="http://schemas.microsoft.com/office/drawing/2014/main" id="{5B879A40-64BE-281C-4A2C-A303F123D6DA}"/>
              </a:ext>
            </a:extLst>
          </p:cNvPr>
          <p:cNvSpPr/>
          <p:nvPr/>
        </p:nvSpPr>
        <p:spPr>
          <a:xfrm flipH="1">
            <a:off x="5253007" y="2248750"/>
            <a:ext cx="990553" cy="576458"/>
          </a:xfrm>
          <a:prstGeom prst="leftArrow">
            <a:avLst>
              <a:gd name="adj1" fmla="val 37847"/>
              <a:gd name="adj2" fmla="val 50000"/>
            </a:avLst>
          </a:prstGeom>
          <a:solidFill>
            <a:schemeClr val="bg2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사각형: 둥근 모서리 107">
            <a:extLst>
              <a:ext uri="{FF2B5EF4-FFF2-40B4-BE49-F238E27FC236}">
                <a16:creationId xmlns:a16="http://schemas.microsoft.com/office/drawing/2014/main" id="{C9436555-9C88-D095-5BFD-A417F97E733D}"/>
              </a:ext>
            </a:extLst>
          </p:cNvPr>
          <p:cNvSpPr/>
          <p:nvPr/>
        </p:nvSpPr>
        <p:spPr>
          <a:xfrm>
            <a:off x="836841" y="931143"/>
            <a:ext cx="4255574" cy="3394140"/>
          </a:xfrm>
          <a:prstGeom prst="roundRect">
            <a:avLst>
              <a:gd name="adj" fmla="val 0"/>
            </a:avLst>
          </a:prstGeom>
          <a:solidFill>
            <a:schemeClr val="bg1">
              <a:alpha val="50000"/>
            </a:schemeClr>
          </a:solidFill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A0C285DA-2B8D-A145-2435-5FBD339BE517}"/>
              </a:ext>
            </a:extLst>
          </p:cNvPr>
          <p:cNvGrpSpPr/>
          <p:nvPr/>
        </p:nvGrpSpPr>
        <p:grpSpPr>
          <a:xfrm>
            <a:off x="659357" y="5360154"/>
            <a:ext cx="1102417" cy="566703"/>
            <a:chOff x="659357" y="5360154"/>
            <a:chExt cx="1102417" cy="566703"/>
          </a:xfrm>
        </p:grpSpPr>
        <p:cxnSp>
          <p:nvCxnSpPr>
            <p:cNvPr id="110" name="직선 연결선 109">
              <a:extLst>
                <a:ext uri="{FF2B5EF4-FFF2-40B4-BE49-F238E27FC236}">
                  <a16:creationId xmlns:a16="http://schemas.microsoft.com/office/drawing/2014/main" id="{E143BD0B-52AF-0B32-C0D5-849973183220}"/>
                </a:ext>
              </a:extLst>
            </p:cNvPr>
            <p:cNvCxnSpPr>
              <a:cxnSpLocks/>
            </p:cNvCxnSpPr>
            <p:nvPr/>
          </p:nvCxnSpPr>
          <p:spPr>
            <a:xfrm>
              <a:off x="836841" y="5404230"/>
              <a:ext cx="0" cy="522627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사각형: 둥근 모서리 110">
              <a:extLst>
                <a:ext uri="{FF2B5EF4-FFF2-40B4-BE49-F238E27FC236}">
                  <a16:creationId xmlns:a16="http://schemas.microsoft.com/office/drawing/2014/main" id="{397D18E4-A872-9EF4-3328-2E32BFE1763C}"/>
                </a:ext>
              </a:extLst>
            </p:cNvPr>
            <p:cNvSpPr/>
            <p:nvPr/>
          </p:nvSpPr>
          <p:spPr>
            <a:xfrm>
              <a:off x="659357" y="5360154"/>
              <a:ext cx="1102417" cy="306015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Look up</a:t>
              </a:r>
              <a:endParaRPr lang="ko-KR" alt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805244BF-EE77-F168-03DB-7EC9DC99B67D}"/>
              </a:ext>
            </a:extLst>
          </p:cNvPr>
          <p:cNvGrpSpPr/>
          <p:nvPr/>
        </p:nvGrpSpPr>
        <p:grpSpPr>
          <a:xfrm>
            <a:off x="1736194" y="5359811"/>
            <a:ext cx="1493596" cy="567046"/>
            <a:chOff x="1736194" y="5359811"/>
            <a:chExt cx="1493596" cy="567046"/>
          </a:xfrm>
        </p:grpSpPr>
        <p:cxnSp>
          <p:nvCxnSpPr>
            <p:cNvPr id="113" name="직선 연결선 112">
              <a:extLst>
                <a:ext uri="{FF2B5EF4-FFF2-40B4-BE49-F238E27FC236}">
                  <a16:creationId xmlns:a16="http://schemas.microsoft.com/office/drawing/2014/main" id="{66BCB40E-F3DE-1838-7FF2-1FEB612F14A8}"/>
                </a:ext>
              </a:extLst>
            </p:cNvPr>
            <p:cNvCxnSpPr>
              <a:cxnSpLocks/>
            </p:cNvCxnSpPr>
            <p:nvPr/>
          </p:nvCxnSpPr>
          <p:spPr>
            <a:xfrm>
              <a:off x="1949759" y="5404230"/>
              <a:ext cx="0" cy="522627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사각형: 둥근 모서리 113">
              <a:extLst>
                <a:ext uri="{FF2B5EF4-FFF2-40B4-BE49-F238E27FC236}">
                  <a16:creationId xmlns:a16="http://schemas.microsoft.com/office/drawing/2014/main" id="{151BFD89-5FBD-11A7-2932-73E1D9A213BC}"/>
                </a:ext>
              </a:extLst>
            </p:cNvPr>
            <p:cNvSpPr/>
            <p:nvPr/>
          </p:nvSpPr>
          <p:spPr>
            <a:xfrm>
              <a:off x="1736194" y="5359811"/>
              <a:ext cx="1493596" cy="306015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L1 TLB miss</a:t>
              </a:r>
              <a:endParaRPr lang="ko-KR" alt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5" name="그룹 114">
            <a:extLst>
              <a:ext uri="{FF2B5EF4-FFF2-40B4-BE49-F238E27FC236}">
                <a16:creationId xmlns:a16="http://schemas.microsoft.com/office/drawing/2014/main" id="{89B1E7C7-DDE5-404A-8973-59D17D47B37A}"/>
              </a:ext>
            </a:extLst>
          </p:cNvPr>
          <p:cNvGrpSpPr/>
          <p:nvPr/>
        </p:nvGrpSpPr>
        <p:grpSpPr>
          <a:xfrm>
            <a:off x="3493228" y="5340026"/>
            <a:ext cx="1493596" cy="567046"/>
            <a:chOff x="1745821" y="5359811"/>
            <a:chExt cx="1493596" cy="567046"/>
          </a:xfrm>
        </p:grpSpPr>
        <p:cxnSp>
          <p:nvCxnSpPr>
            <p:cNvPr id="116" name="직선 연결선 115">
              <a:extLst>
                <a:ext uri="{FF2B5EF4-FFF2-40B4-BE49-F238E27FC236}">
                  <a16:creationId xmlns:a16="http://schemas.microsoft.com/office/drawing/2014/main" id="{952C872B-6366-0C26-CAC1-3E3728271EC4}"/>
                </a:ext>
              </a:extLst>
            </p:cNvPr>
            <p:cNvCxnSpPr>
              <a:cxnSpLocks/>
            </p:cNvCxnSpPr>
            <p:nvPr/>
          </p:nvCxnSpPr>
          <p:spPr>
            <a:xfrm>
              <a:off x="1949759" y="5404230"/>
              <a:ext cx="0" cy="522627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사각형: 둥근 모서리 116">
              <a:extLst>
                <a:ext uri="{FF2B5EF4-FFF2-40B4-BE49-F238E27FC236}">
                  <a16:creationId xmlns:a16="http://schemas.microsoft.com/office/drawing/2014/main" id="{B5963527-15B4-815C-9A93-B6255EE9E112}"/>
                </a:ext>
              </a:extLst>
            </p:cNvPr>
            <p:cNvSpPr/>
            <p:nvPr/>
          </p:nvSpPr>
          <p:spPr>
            <a:xfrm>
              <a:off x="1745821" y="5359811"/>
              <a:ext cx="1493596" cy="306015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L2 TLB miss</a:t>
              </a:r>
              <a:endParaRPr lang="ko-KR" alt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21" name="직선 연결선 120">
            <a:extLst>
              <a:ext uri="{FF2B5EF4-FFF2-40B4-BE49-F238E27FC236}">
                <a16:creationId xmlns:a16="http://schemas.microsoft.com/office/drawing/2014/main" id="{A0998EC1-0B5D-47DD-1339-0727E4AA6998}"/>
              </a:ext>
            </a:extLst>
          </p:cNvPr>
          <p:cNvCxnSpPr>
            <a:cxnSpLocks/>
          </p:cNvCxnSpPr>
          <p:nvPr/>
        </p:nvCxnSpPr>
        <p:spPr>
          <a:xfrm>
            <a:off x="831334" y="6493503"/>
            <a:ext cx="10291595" cy="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77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51" grpId="0" animBg="1"/>
      <p:bldP spid="52" grpId="0" animBg="1"/>
      <p:bldP spid="5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C491E-F2AF-966E-AA21-C1DEE4D9F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2CA8D6C-DA17-A2D2-D116-F49AF048C8FB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TLB Shootdown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695A01FD-6F33-2590-C4C1-B810FCE410EF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4F8A0B49-ECA7-2F03-2B4B-82C73C77E6CF}"/>
              </a:ext>
            </a:extLst>
          </p:cNvPr>
          <p:cNvSpPr/>
          <p:nvPr/>
        </p:nvSpPr>
        <p:spPr>
          <a:xfrm>
            <a:off x="10196712" y="6316276"/>
            <a:ext cx="1995287" cy="541724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 action="ppaction://hlinksldjump"/>
              </a:rPr>
              <a:t>• </a:t>
            </a:r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 action="ppaction://hlinksldjump"/>
              </a:rPr>
              <a:t>Backup Slides</a:t>
            </a:r>
            <a:endParaRPr lang="en-US" altLang="ko-KR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C076854-5716-2FCB-B95C-576FFC707140}"/>
              </a:ext>
            </a:extLst>
          </p:cNvPr>
          <p:cNvSpPr/>
          <p:nvPr/>
        </p:nvSpPr>
        <p:spPr>
          <a:xfrm>
            <a:off x="1058780" y="3073183"/>
            <a:ext cx="1828800" cy="35062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752404BA-B4EB-FD18-ED8C-E8BF036DC8F5}"/>
              </a:ext>
            </a:extLst>
          </p:cNvPr>
          <p:cNvCxnSpPr>
            <a:cxnSpLocks/>
          </p:cNvCxnSpPr>
          <p:nvPr/>
        </p:nvCxnSpPr>
        <p:spPr>
          <a:xfrm>
            <a:off x="1821968" y="2732495"/>
            <a:ext cx="151212" cy="56205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3F368EBF-844D-0EC3-17B7-849F64B73B35}"/>
              </a:ext>
            </a:extLst>
          </p:cNvPr>
          <p:cNvSpPr/>
          <p:nvPr/>
        </p:nvSpPr>
        <p:spPr>
          <a:xfrm>
            <a:off x="1073035" y="1980640"/>
            <a:ext cx="3379695" cy="725351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❶</a:t>
            </a:r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Flush a page’s contents</a:t>
            </a:r>
          </a:p>
          <a:p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from the caches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ECBF270-8086-F7E2-E778-0A8429D9A762}"/>
              </a:ext>
            </a:extLst>
          </p:cNvPr>
          <p:cNvSpPr/>
          <p:nvPr/>
        </p:nvSpPr>
        <p:spPr>
          <a:xfrm>
            <a:off x="2962978" y="3073182"/>
            <a:ext cx="1002630" cy="3506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627E2AB3-87C8-C58B-3A84-3F77C8C2ED43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2757141" y="3248493"/>
            <a:ext cx="722659" cy="912065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E57456C3-0F55-6F45-21ED-C03F794CF9E1}"/>
              </a:ext>
            </a:extLst>
          </p:cNvPr>
          <p:cNvSpPr/>
          <p:nvPr/>
        </p:nvSpPr>
        <p:spPr>
          <a:xfrm>
            <a:off x="1067293" y="4160558"/>
            <a:ext cx="3379695" cy="1105835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❷</a:t>
            </a:r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Invalidate the PTE of</a:t>
            </a:r>
          </a:p>
          <a:p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the page from the TLBs</a:t>
            </a:r>
          </a:p>
          <a:p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(TLB shootdown)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59650D34-20DA-C128-3684-1DE83B775DB1}"/>
              </a:ext>
            </a:extLst>
          </p:cNvPr>
          <p:cNvSpPr/>
          <p:nvPr/>
        </p:nvSpPr>
        <p:spPr>
          <a:xfrm>
            <a:off x="4057621" y="3064851"/>
            <a:ext cx="4581169" cy="3506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B29F3DAC-1BBC-8306-F56F-FD555B8AB82C}"/>
              </a:ext>
            </a:extLst>
          </p:cNvPr>
          <p:cNvSpPr/>
          <p:nvPr/>
        </p:nvSpPr>
        <p:spPr>
          <a:xfrm>
            <a:off x="2962978" y="5651086"/>
            <a:ext cx="6716912" cy="581194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❸</a:t>
            </a:r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Transfer the page’s content to CPU (or other GPUs)</a:t>
            </a:r>
          </a:p>
        </p:txBody>
      </p: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A2544114-5D6C-5E93-3A01-28628C51711A}"/>
              </a:ext>
            </a:extLst>
          </p:cNvPr>
          <p:cNvCxnSpPr>
            <a:cxnSpLocks/>
          </p:cNvCxnSpPr>
          <p:nvPr/>
        </p:nvCxnSpPr>
        <p:spPr>
          <a:xfrm>
            <a:off x="751035" y="3628778"/>
            <a:ext cx="9664875" cy="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E91FB4C6-157C-E4CB-6687-5879233F8643}"/>
              </a:ext>
            </a:extLst>
          </p:cNvPr>
          <p:cNvSpPr/>
          <p:nvPr/>
        </p:nvSpPr>
        <p:spPr>
          <a:xfrm>
            <a:off x="10441734" y="3458907"/>
            <a:ext cx="801240" cy="339741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lang="en-US" altLang="ko-KR" sz="3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7A6D3269-8F57-621C-F7AB-52999EBBE5D0}"/>
              </a:ext>
            </a:extLst>
          </p:cNvPr>
          <p:cNvCxnSpPr>
            <a:cxnSpLocks/>
          </p:cNvCxnSpPr>
          <p:nvPr/>
        </p:nvCxnSpPr>
        <p:spPr>
          <a:xfrm flipH="1">
            <a:off x="6096000" y="3240162"/>
            <a:ext cx="3674" cy="255648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0657C4D9-A5B1-AB53-6DAD-DE144C4DD146}"/>
              </a:ext>
            </a:extLst>
          </p:cNvPr>
          <p:cNvSpPr/>
          <p:nvPr/>
        </p:nvSpPr>
        <p:spPr>
          <a:xfrm>
            <a:off x="8638790" y="3064851"/>
            <a:ext cx="318942" cy="35062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4B415A05-3A44-4FA0-C34E-627FA0225AD6}"/>
              </a:ext>
            </a:extLst>
          </p:cNvPr>
          <p:cNvCxnSpPr>
            <a:cxnSpLocks/>
          </p:cNvCxnSpPr>
          <p:nvPr/>
        </p:nvCxnSpPr>
        <p:spPr>
          <a:xfrm>
            <a:off x="5998633" y="1728735"/>
            <a:ext cx="2808817" cy="1500487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id="{558AC9CC-615E-6B27-150A-92208FFF13C3}"/>
              </a:ext>
            </a:extLst>
          </p:cNvPr>
          <p:cNvSpPr/>
          <p:nvPr/>
        </p:nvSpPr>
        <p:spPr>
          <a:xfrm>
            <a:off x="1821968" y="895636"/>
            <a:ext cx="8590857" cy="833099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❹</a:t>
            </a:r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Zeroing the memory location where the migrated page was stored</a:t>
            </a:r>
          </a:p>
          <a:p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(Invalidate all in-sector page information)</a:t>
            </a: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665733D5-D6E0-8C68-47A2-B6050F678E7D}"/>
              </a:ext>
            </a:extLst>
          </p:cNvPr>
          <p:cNvSpPr/>
          <p:nvPr/>
        </p:nvSpPr>
        <p:spPr>
          <a:xfrm>
            <a:off x="9043599" y="3064851"/>
            <a:ext cx="1025758" cy="350623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2" name="직선 화살표 연결선 61">
            <a:extLst>
              <a:ext uri="{FF2B5EF4-FFF2-40B4-BE49-F238E27FC236}">
                <a16:creationId xmlns:a16="http://schemas.microsoft.com/office/drawing/2014/main" id="{9E5F20B5-6967-6DB5-0A3B-6B632D3572F6}"/>
              </a:ext>
            </a:extLst>
          </p:cNvPr>
          <p:cNvCxnSpPr>
            <a:cxnSpLocks/>
          </p:cNvCxnSpPr>
          <p:nvPr/>
        </p:nvCxnSpPr>
        <p:spPr>
          <a:xfrm>
            <a:off x="9556478" y="3229222"/>
            <a:ext cx="0" cy="1042211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사각형: 둥근 모서리 75">
            <a:extLst>
              <a:ext uri="{FF2B5EF4-FFF2-40B4-BE49-F238E27FC236}">
                <a16:creationId xmlns:a16="http://schemas.microsoft.com/office/drawing/2014/main" id="{69CE366A-13D2-7661-BCF4-1F004F610080}"/>
              </a:ext>
            </a:extLst>
          </p:cNvPr>
          <p:cNvSpPr/>
          <p:nvPr/>
        </p:nvSpPr>
        <p:spPr>
          <a:xfrm>
            <a:off x="7774067" y="4206759"/>
            <a:ext cx="3564821" cy="581194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❺ Updates the page tables</a:t>
            </a:r>
            <a:endParaRPr lang="en-US" altLang="ko-KR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61492"/>
      </p:ext>
    </p:extLst>
  </p:cSld>
  <p:clrMapOvr>
    <a:masterClrMapping/>
  </p:clrMapOvr>
  <p:transition spd="slow">
    <p:wip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B1964-1E3C-DF79-DE76-EAABBFC20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AB1827C-BE3D-3A9E-94C3-5CD11BD973B9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Workloads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ABC235B-FD63-FFDC-21BC-7286473FAA24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사각형: 둥근 모서리 79">
            <a:extLst>
              <a:ext uri="{FF2B5EF4-FFF2-40B4-BE49-F238E27FC236}">
                <a16:creationId xmlns:a16="http://schemas.microsoft.com/office/drawing/2014/main" id="{9C80CBD3-83FA-35E6-9D20-8BFDAD19950A}"/>
              </a:ext>
            </a:extLst>
          </p:cNvPr>
          <p:cNvSpPr/>
          <p:nvPr/>
        </p:nvSpPr>
        <p:spPr>
          <a:xfrm>
            <a:off x="1762760" y="1250950"/>
            <a:ext cx="8661400" cy="963701"/>
          </a:xfrm>
          <a:prstGeom prst="roundRect">
            <a:avLst>
              <a:gd name="adj" fmla="val 8964"/>
            </a:avLst>
          </a:prstGeom>
          <a:solidFill>
            <a:srgbClr val="FFFFCC"/>
          </a:solidFill>
          <a:ln w="19050">
            <a:solidFill>
              <a:schemeClr val="tx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Avatar</a:t>
            </a:r>
            <a:r>
              <a:rPr lang="en-US" altLang="ko-KR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outperforms </a:t>
            </a:r>
            <a:r>
              <a:rPr lang="en-US" altLang="ko-KR" sz="2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best prior work </a:t>
            </a:r>
            <a:r>
              <a:rPr lang="en-US" altLang="ko-KR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-US" altLang="ko-KR" sz="2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7.1% on average.</a:t>
            </a:r>
          </a:p>
        </p:txBody>
      </p:sp>
      <p:pic>
        <p:nvPicPr>
          <p:cNvPr id="3" name="그래픽 2">
            <a:extLst>
              <a:ext uri="{FF2B5EF4-FFF2-40B4-BE49-F238E27FC236}">
                <a16:creationId xmlns:a16="http://schemas.microsoft.com/office/drawing/2014/main" id="{99776BE7-165C-4A96-E116-79793034D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7357" y="2726268"/>
            <a:ext cx="4846109" cy="3016456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2C4898B8-7FEB-610C-6DDC-EDF44D688A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8536" y="2726268"/>
            <a:ext cx="4643438" cy="2998530"/>
          </a:xfrm>
          <a:prstGeom prst="rect">
            <a:avLst/>
          </a:prstGeom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5175851-AB13-AACD-7E5B-F06863EF4CC2}"/>
              </a:ext>
            </a:extLst>
          </p:cNvPr>
          <p:cNvSpPr/>
          <p:nvPr/>
        </p:nvSpPr>
        <p:spPr>
          <a:xfrm>
            <a:off x="1894776" y="5915409"/>
            <a:ext cx="2675804" cy="389732"/>
          </a:xfrm>
          <a:prstGeom prst="roundRect">
            <a:avLst>
              <a:gd name="adj" fmla="val 34759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Compressibility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A640B5A0-F84F-C853-4F16-6C7267B8F181}"/>
              </a:ext>
            </a:extLst>
          </p:cNvPr>
          <p:cNvSpPr/>
          <p:nvPr/>
        </p:nvSpPr>
        <p:spPr>
          <a:xfrm>
            <a:off x="7956909" y="5916235"/>
            <a:ext cx="2675804" cy="389732"/>
          </a:xfrm>
          <a:prstGeom prst="roundRect">
            <a:avLst>
              <a:gd name="adj" fmla="val 34759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Performance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AE3D2E75-4F3F-0804-7E49-B9A370CC2734}"/>
              </a:ext>
            </a:extLst>
          </p:cNvPr>
          <p:cNvSpPr/>
          <p:nvPr/>
        </p:nvSpPr>
        <p:spPr>
          <a:xfrm>
            <a:off x="10196712" y="6316276"/>
            <a:ext cx="1995287" cy="541724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 action="ppaction://hlinksldjump"/>
              </a:rPr>
              <a:t>• </a:t>
            </a:r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 action="ppaction://hlinksldjump"/>
              </a:rPr>
              <a:t>Backup Slides</a:t>
            </a:r>
            <a:endParaRPr lang="en-US" altLang="ko-KR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291550"/>
      </p:ext>
    </p:extLst>
  </p:cSld>
  <p:clrMapOvr>
    <a:masterClrMapping/>
  </p:clrMapOvr>
  <p:transition spd="slow">
    <p:wip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8470D-13BA-36F8-C65F-9D1030CB7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A58848D-3745-1266-49A2-A1E9809C0461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Workload Categorization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D467F29F-5C09-F048-10FB-B6E49C1C60BE}"/>
              </a:ext>
            </a:extLst>
          </p:cNvPr>
          <p:cNvCxnSpPr>
            <a:cxnSpLocks/>
          </p:cNvCxnSpPr>
          <p:nvPr/>
        </p:nvCxnSpPr>
        <p:spPr>
          <a:xfrm>
            <a:off x="349250" y="624020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7489E0EF-1C0E-3C1C-71BC-9B785C9C13FD}"/>
              </a:ext>
            </a:extLst>
          </p:cNvPr>
          <p:cNvSpPr/>
          <p:nvPr/>
        </p:nvSpPr>
        <p:spPr>
          <a:xfrm>
            <a:off x="10196712" y="6316276"/>
            <a:ext cx="1995287" cy="541724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 action="ppaction://hlinksldjump"/>
              </a:rPr>
              <a:t>• </a:t>
            </a:r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 action="ppaction://hlinksldjump"/>
              </a:rPr>
              <a:t>Backup Slides</a:t>
            </a:r>
            <a:endParaRPr lang="en-US" altLang="ko-KR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3B84D24E-B044-9E36-4882-C1E071E7E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545152"/>
              </p:ext>
            </p:extLst>
          </p:nvPr>
        </p:nvGraphicFramePr>
        <p:xfrm>
          <a:off x="1044073" y="950930"/>
          <a:ext cx="10086853" cy="4767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979">
                  <a:extLst>
                    <a:ext uri="{9D8B030D-6E8A-4147-A177-3AD203B41FA5}">
                      <a16:colId xmlns:a16="http://schemas.microsoft.com/office/drawing/2014/main" val="397796492"/>
                    </a:ext>
                  </a:extLst>
                </a:gridCol>
                <a:gridCol w="1440979">
                  <a:extLst>
                    <a:ext uri="{9D8B030D-6E8A-4147-A177-3AD203B41FA5}">
                      <a16:colId xmlns:a16="http://schemas.microsoft.com/office/drawing/2014/main" val="1029396156"/>
                    </a:ext>
                  </a:extLst>
                </a:gridCol>
                <a:gridCol w="1440979">
                  <a:extLst>
                    <a:ext uri="{9D8B030D-6E8A-4147-A177-3AD203B41FA5}">
                      <a16:colId xmlns:a16="http://schemas.microsoft.com/office/drawing/2014/main" val="354686566"/>
                    </a:ext>
                  </a:extLst>
                </a:gridCol>
                <a:gridCol w="1440979">
                  <a:extLst>
                    <a:ext uri="{9D8B030D-6E8A-4147-A177-3AD203B41FA5}">
                      <a16:colId xmlns:a16="http://schemas.microsoft.com/office/drawing/2014/main" val="203233396"/>
                    </a:ext>
                  </a:extLst>
                </a:gridCol>
                <a:gridCol w="1440979">
                  <a:extLst>
                    <a:ext uri="{9D8B030D-6E8A-4147-A177-3AD203B41FA5}">
                      <a16:colId xmlns:a16="http://schemas.microsoft.com/office/drawing/2014/main" val="183692372"/>
                    </a:ext>
                  </a:extLst>
                </a:gridCol>
                <a:gridCol w="1440979">
                  <a:extLst>
                    <a:ext uri="{9D8B030D-6E8A-4147-A177-3AD203B41FA5}">
                      <a16:colId xmlns:a16="http://schemas.microsoft.com/office/drawing/2014/main" val="1794820716"/>
                    </a:ext>
                  </a:extLst>
                </a:gridCol>
                <a:gridCol w="1440979">
                  <a:extLst>
                    <a:ext uri="{9D8B030D-6E8A-4147-A177-3AD203B41FA5}">
                      <a16:colId xmlns:a16="http://schemas.microsoft.com/office/drawing/2014/main" val="1697487114"/>
                    </a:ext>
                  </a:extLst>
                </a:gridCol>
              </a:tblGrid>
              <a:tr h="4310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Class</a:t>
                      </a:r>
                      <a:endParaRPr lang="ko-KR" alt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Benchmark</a:t>
                      </a:r>
                      <a:endParaRPr lang="ko-KR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Abbr.</a:t>
                      </a:r>
                      <a:endParaRPr lang="ko-KR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 Type</a:t>
                      </a:r>
                      <a:endParaRPr lang="ko-KR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Benchmark</a:t>
                      </a:r>
                      <a:endParaRPr lang="ko-KR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Abbr.</a:t>
                      </a:r>
                      <a:endParaRPr lang="ko-KR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 Type</a:t>
                      </a:r>
                      <a:endParaRPr lang="ko-KR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899145"/>
                  </a:ext>
                </a:extLst>
              </a:tr>
              <a:tr h="43106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lang="ko-KR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fw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FW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endParaRPr lang="ko-KR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lavaMD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LMD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ko-KR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171712"/>
                  </a:ext>
                </a:extLst>
              </a:tr>
              <a:tr h="43106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gemm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GEMM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ko-KR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sgemm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SGEM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ko-KR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995072"/>
                  </a:ext>
                </a:extLst>
              </a:tr>
              <a:tr h="43106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endParaRPr lang="ko-KR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backprop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BP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ko-KR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shoc</a:t>
                      </a:r>
                      <a:r>
                        <a:rPr lang="en-US" altLang="ko-K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-MD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MD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endParaRPr lang="ko-KR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314151"/>
                  </a:ext>
                </a:extLst>
              </a:tr>
              <a:tr h="43106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histogram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HIS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UI</a:t>
                      </a:r>
                      <a:endParaRPr lang="ko-KR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pathfinder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PAF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endParaRPr lang="ko-KR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891052"/>
                  </a:ext>
                </a:extLst>
              </a:tr>
              <a:tr h="431065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ko-KR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lulesh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LUL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ko-KR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color-max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GC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endParaRPr lang="ko-KR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767812"/>
                  </a:ext>
                </a:extLst>
              </a:tr>
              <a:tr h="43106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fdtd2d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FDT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ko-KR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betweenness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UI</a:t>
                      </a:r>
                      <a:endParaRPr lang="ko-KR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9683632"/>
                  </a:ext>
                </a:extLst>
              </a:tr>
              <a:tr h="43106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convolution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ko-KR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cfd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CFD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ko-KR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428215"/>
                  </a:ext>
                </a:extLst>
              </a:tr>
              <a:tr h="43106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sssp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SSSP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endParaRPr lang="ko-KR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spmv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SPMV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I/F</a:t>
                      </a:r>
                      <a:endParaRPr lang="ko-KR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144303"/>
                  </a:ext>
                </a:extLst>
              </a:tr>
              <a:tr h="43106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connected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UI</a:t>
                      </a:r>
                      <a:endParaRPr lang="ko-KR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s.cluster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ko-KR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32733"/>
                  </a:ext>
                </a:extLst>
              </a:tr>
              <a:tr h="43106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kmeans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KM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ko-KR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XSBench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XSB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I/D</a:t>
                      </a:r>
                      <a:endParaRPr lang="ko-KR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194330"/>
                  </a:ext>
                </a:extLst>
              </a:tr>
            </a:tbl>
          </a:graphicData>
        </a:graphic>
      </p:graphicFrame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EF8AF5F5-AB36-D743-0888-D573C34BF8B2}"/>
              </a:ext>
            </a:extLst>
          </p:cNvPr>
          <p:cNvSpPr/>
          <p:nvPr/>
        </p:nvSpPr>
        <p:spPr>
          <a:xfrm>
            <a:off x="1065038" y="5735714"/>
            <a:ext cx="7833425" cy="580561"/>
          </a:xfrm>
          <a:prstGeom prst="roundRect">
            <a:avLst>
              <a:gd name="adj" fmla="val 6518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Denoted as I/UI/F/D for int/unsigned int/float/double </a:t>
            </a:r>
          </a:p>
        </p:txBody>
      </p:sp>
    </p:spTree>
    <p:extLst>
      <p:ext uri="{BB962C8B-B14F-4D97-AF65-F5344CB8AC3E}">
        <p14:creationId xmlns:p14="http://schemas.microsoft.com/office/powerpoint/2010/main" val="242999304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23CAE-67FC-AA50-3C74-94E4E61D2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3F1E9E-EEFE-57BB-5DFC-657C3440C5F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Address Translation in GPUs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DA956EE-BB53-2F14-4F6B-24F045B8DC42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D4B0570-BD99-79BF-5D31-A9834A646D1B}"/>
              </a:ext>
            </a:extLst>
          </p:cNvPr>
          <p:cNvSpPr txBox="1"/>
          <p:nvPr/>
        </p:nvSpPr>
        <p:spPr>
          <a:xfrm>
            <a:off x="0" y="891389"/>
            <a:ext cx="12192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ko-KR" alt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latency considering address translation overhead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0088D7-AD09-D0AB-EC4D-638B02C25D3D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2CF0A502-B0AA-92BD-C84E-C925DCDDC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531" y="1965761"/>
            <a:ext cx="9614225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95934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70D0A5-E9B9-35CB-347D-8541CC13AE35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Address Translation in GPUs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3F67DF40-CD79-1B23-6C5E-0E279141E1A3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905DB684-731C-208C-9E48-EDA5BE9D33D6}"/>
              </a:ext>
            </a:extLst>
          </p:cNvPr>
          <p:cNvSpPr/>
          <p:nvPr/>
        </p:nvSpPr>
        <p:spPr>
          <a:xfrm>
            <a:off x="1047749" y="920619"/>
            <a:ext cx="10083801" cy="861774"/>
          </a:xfrm>
          <a:prstGeom prst="roundRect">
            <a:avLst>
              <a:gd name="adj" fmla="val 8964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 translation (page walk) increase </a:t>
            </a:r>
            <a:r>
              <a:rPr lang="en-US" altLang="ko-K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access latency up to 1.96x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1718BC-ED98-F44F-0B01-42987D34B52C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8AB08FC-2EFA-2CB1-54E7-B9F2F6585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531" y="1965761"/>
            <a:ext cx="9614225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50473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1F2F2"/>
        </a:solidFill>
        <a:ln w="28575">
          <a:solidFill>
            <a:schemeClr val="bg2">
              <a:lumMod val="25000"/>
            </a:schemeClr>
          </a:solidFill>
        </a:ln>
        <a:scene3d>
          <a:camera prst="obliqueTopRight"/>
          <a:lightRig rig="threePt" dir="t"/>
        </a:scene3d>
      </a:spPr>
      <a:bodyPr rtlCol="0" anchor="ctr"/>
      <a:lstStyle>
        <a:defPPr algn="ctr">
          <a:defRPr sz="2000" dirty="0">
            <a:solidFill>
              <a:schemeClr val="bg2">
                <a:lumMod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15a1a3-9707-43e7-9997-5a02e113e2ba" xsi:nil="true"/>
    <lcf76f155ced4ddcb4097134ff3c332f xmlns="3c96cb94-7bc3-41c6-b31a-f10544290a4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AF6870F5E93BC1468AA080BB55923333" ma:contentTypeVersion="18" ma:contentTypeDescription="새 문서를 만듭니다." ma:contentTypeScope="" ma:versionID="c538e2512606784c4b9a27c2c9041913">
  <xsd:schema xmlns:xsd="http://www.w3.org/2001/XMLSchema" xmlns:xs="http://www.w3.org/2001/XMLSchema" xmlns:p="http://schemas.microsoft.com/office/2006/metadata/properties" xmlns:ns2="3c96cb94-7bc3-41c6-b31a-f10544290a4a" xmlns:ns3="7e15a1a3-9707-43e7-9997-5a02e113e2ba" targetNamespace="http://schemas.microsoft.com/office/2006/metadata/properties" ma:root="true" ma:fieldsID="0395fc8a7c825a3af3687b84be04dab7" ns2:_="" ns3:_="">
    <xsd:import namespace="3c96cb94-7bc3-41c6-b31a-f10544290a4a"/>
    <xsd:import namespace="7e15a1a3-9707-43e7-9997-5a02e113e2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6cb94-7bc3-41c6-b31a-f10544290a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이미지 태그" ma:readOnly="false" ma:fieldId="{5cf76f15-5ced-4ddc-b409-7134ff3c332f}" ma:taxonomyMulti="true" ma:sspId="13f7c4bd-ffc2-489d-bd41-78771032fe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5a1a3-9707-43e7-9997-5a02e113e2b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842c2d8-cd9d-4afd-a254-00003754f672}" ma:internalName="TaxCatchAll" ma:showField="CatchAllData" ma:web="7e15a1a3-9707-43e7-9997-5a02e113e2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22269E-E073-4007-86BA-73D171D0DD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C196B9-F927-4B76-9F54-BA17A172D8B0}">
  <ds:schemaRefs>
    <ds:schemaRef ds:uri="http://schemas.microsoft.com/office/2006/metadata/properties"/>
    <ds:schemaRef ds:uri="http://schemas.microsoft.com/office/infopath/2007/PartnerControls"/>
    <ds:schemaRef ds:uri="7e15a1a3-9707-43e7-9997-5a02e113e2ba"/>
    <ds:schemaRef ds:uri="3c96cb94-7bc3-41c6-b31a-f10544290a4a"/>
  </ds:schemaRefs>
</ds:datastoreItem>
</file>

<file path=customXml/itemProps3.xml><?xml version="1.0" encoding="utf-8"?>
<ds:datastoreItem xmlns:ds="http://schemas.openxmlformats.org/officeDocument/2006/customXml" ds:itemID="{6D6F78EF-E1D5-4D64-A6A4-A4928AB14C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96cb94-7bc3-41c6-b31a-f10544290a4a"/>
    <ds:schemaRef ds:uri="7e15a1a3-9707-43e7-9997-5a02e113e2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45184</TotalTime>
  <Words>4060</Words>
  <Application>Microsoft Office PowerPoint</Application>
  <PresentationFormat>와이드스크린</PresentationFormat>
  <Paragraphs>1302</Paragraphs>
  <Slides>72</Slides>
  <Notes>72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72</vt:i4>
      </vt:variant>
    </vt:vector>
  </HeadingPairs>
  <TitlesOfParts>
    <vt:vector size="78" baseType="lpstr">
      <vt:lpstr>Abadi</vt:lpstr>
      <vt:lpstr>맑은 고딕</vt:lpstr>
      <vt:lpstr>Calibri</vt:lpstr>
      <vt:lpstr>Arial</vt:lpstr>
      <vt:lpstr>Nunito</vt:lpstr>
      <vt:lpstr>Office 테마</vt:lpstr>
      <vt:lpstr>A Case for Speculative Address Translation  with Rapid Validation for GPUs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 Case for Speculative Address Translation  with Rapid Validation for GPUs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Case for Speculative Address Translation  with Rapid Validation for GPUs</dc:title>
  <dc:creator>박준혁</dc:creator>
  <cp:lastModifiedBy>박준혁</cp:lastModifiedBy>
  <cp:revision>6425</cp:revision>
  <dcterms:created xsi:type="dcterms:W3CDTF">2024-09-13T07:40:15Z</dcterms:created>
  <dcterms:modified xsi:type="dcterms:W3CDTF">2024-11-26T08:18:51Z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0x010100AF6870F5E93BC1468AA080BB55923333</vt:lpwstr>
  </property>
</Properties>
</file>