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9"/>
  </p:notesMasterIdLst>
  <p:sldIdLst>
    <p:sldId id="326" r:id="rId5"/>
    <p:sldId id="547" r:id="rId6"/>
    <p:sldId id="621" r:id="rId7"/>
    <p:sldId id="633" r:id="rId8"/>
    <p:sldId id="630" r:id="rId9"/>
    <p:sldId id="640" r:id="rId10"/>
    <p:sldId id="644" r:id="rId11"/>
    <p:sldId id="650" r:id="rId12"/>
    <p:sldId id="661" r:id="rId13"/>
    <p:sldId id="657" r:id="rId14"/>
    <p:sldId id="672" r:id="rId15"/>
    <p:sldId id="787" r:id="rId16"/>
    <p:sldId id="654" r:id="rId17"/>
    <p:sldId id="655" r:id="rId18"/>
    <p:sldId id="674" r:id="rId19"/>
    <p:sldId id="676" r:id="rId20"/>
    <p:sldId id="675" r:id="rId21"/>
    <p:sldId id="677" r:id="rId22"/>
    <p:sldId id="678" r:id="rId23"/>
    <p:sldId id="679" r:id="rId24"/>
    <p:sldId id="688" r:id="rId25"/>
    <p:sldId id="689" r:id="rId26"/>
    <p:sldId id="692" r:id="rId27"/>
    <p:sldId id="707" r:id="rId28"/>
    <p:sldId id="709" r:id="rId29"/>
    <p:sldId id="712" r:id="rId30"/>
    <p:sldId id="713" r:id="rId31"/>
    <p:sldId id="736" r:id="rId32"/>
    <p:sldId id="790" r:id="rId33"/>
    <p:sldId id="791" r:id="rId34"/>
    <p:sldId id="740" r:id="rId35"/>
    <p:sldId id="752" r:id="rId36"/>
    <p:sldId id="792" r:id="rId37"/>
    <p:sldId id="749" r:id="rId38"/>
    <p:sldId id="793" r:id="rId39"/>
    <p:sldId id="794" r:id="rId40"/>
    <p:sldId id="796" r:id="rId41"/>
    <p:sldId id="770" r:id="rId42"/>
    <p:sldId id="797" r:id="rId43"/>
    <p:sldId id="774" r:id="rId44"/>
    <p:sldId id="415" r:id="rId45"/>
    <p:sldId id="778" r:id="rId46"/>
    <p:sldId id="784" r:id="rId47"/>
    <p:sldId id="432" r:id="rId48"/>
  </p:sldIdLst>
  <p:sldSz cx="12192000" cy="6858000"/>
  <p:notesSz cx="6858000" cy="9144000"/>
  <p:embeddedFontLst>
    <p:embeddedFont>
      <p:font typeface="맑은 고딕" panose="020B0503020000020004" pitchFamily="50" charset="-127"/>
      <p:regular r:id="rId50"/>
      <p:bold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11F7930-D7E7-4630-81D0-12FF8F4C5392}">
          <p14:sldIdLst>
            <p14:sldId id="326"/>
          </p14:sldIdLst>
        </p14:section>
        <p14:section name="Outline" id="{B3604523-4832-4983-8307-C74C3D63B6C6}">
          <p14:sldIdLst>
            <p14:sldId id="547"/>
          </p14:sldIdLst>
        </p14:section>
        <p14:section name="MCM GPUs" id="{80F01977-C1AD-4DE1-B1B4-24F6232321C9}">
          <p14:sldIdLst>
            <p14:sldId id="621"/>
            <p14:sldId id="633"/>
            <p14:sldId id="630"/>
            <p14:sldId id="640"/>
            <p14:sldId id="644"/>
            <p14:sldId id="650"/>
            <p14:sldId id="661"/>
            <p14:sldId id="657"/>
            <p14:sldId id="672"/>
            <p14:sldId id="787"/>
            <p14:sldId id="654"/>
            <p14:sldId id="655"/>
            <p14:sldId id="674"/>
            <p14:sldId id="676"/>
            <p14:sldId id="675"/>
            <p14:sldId id="677"/>
            <p14:sldId id="678"/>
            <p14:sldId id="679"/>
            <p14:sldId id="688"/>
            <p14:sldId id="689"/>
            <p14:sldId id="692"/>
            <p14:sldId id="707"/>
            <p14:sldId id="709"/>
            <p14:sldId id="712"/>
            <p14:sldId id="713"/>
            <p14:sldId id="736"/>
            <p14:sldId id="790"/>
            <p14:sldId id="791"/>
            <p14:sldId id="740"/>
            <p14:sldId id="752"/>
            <p14:sldId id="792"/>
            <p14:sldId id="749"/>
            <p14:sldId id="793"/>
            <p14:sldId id="794"/>
            <p14:sldId id="796"/>
            <p14:sldId id="770"/>
            <p14:sldId id="797"/>
          </p14:sldIdLst>
        </p14:section>
        <p14:section name="Evaluation" id="{66996C23-403F-40BA-923A-A6D0817C8B67}">
          <p14:sldIdLst>
            <p14:sldId id="774"/>
            <p14:sldId id="415"/>
            <p14:sldId id="778"/>
          </p14:sldIdLst>
        </p14:section>
        <p14:section name="Summary" id="{281839F7-18E5-460C-827F-546A71A1DC5F}">
          <p14:sldIdLst>
            <p14:sldId id="784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hyeok Park" initials="JP" lastIdx="2" clrIdx="0">
    <p:extLst>
      <p:ext uri="{19B8F6BF-5375-455C-9EA6-DF929625EA0E}">
        <p15:presenceInfo xmlns:p15="http://schemas.microsoft.com/office/powerpoint/2012/main" userId="f0a580bbfe9efc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41"/>
    <a:srgbClr val="80350E"/>
    <a:srgbClr val="275317"/>
    <a:srgbClr val="78206E"/>
    <a:srgbClr val="FFC000"/>
    <a:srgbClr val="D9D9D9"/>
    <a:srgbClr val="616161"/>
    <a:srgbClr val="163E64"/>
    <a:srgbClr val="E8E8E8"/>
    <a:srgbClr val="0B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4" autoAdjust="0"/>
    <p:restoredTop sz="70000" autoAdjust="0"/>
  </p:normalViewPr>
  <p:slideViewPr>
    <p:cSldViewPr snapToGrid="0" showGuides="1">
      <p:cViewPr varScale="1">
        <p:scale>
          <a:sx n="66" d="100"/>
          <a:sy n="66" d="100"/>
        </p:scale>
        <p:origin x="2092" y="272"/>
      </p:cViewPr>
      <p:guideLst>
        <p:guide pos="3840"/>
        <p:guide orient="horz" pos="166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dirty="0"/>
              <a:t>Compute</a:t>
            </a:r>
            <a:r>
              <a:rPr lang="en-US" sz="2400" baseline="0" dirty="0"/>
              <a:t> Unit </a:t>
            </a:r>
            <a:r>
              <a:rPr lang="en-US" sz="2400" dirty="0"/>
              <a:t>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 Count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Tesla K40</c:v>
                </c:pt>
                <c:pt idx="1">
                  <c:v>Tesla M40</c:v>
                </c:pt>
                <c:pt idx="2">
                  <c:v>Tesla P100</c:v>
                </c:pt>
                <c:pt idx="3">
                  <c:v>Tesla V100</c:v>
                </c:pt>
                <c:pt idx="4">
                  <c:v>Ampere A100</c:v>
                </c:pt>
                <c:pt idx="5">
                  <c:v>Hopper H100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24</c:v>
                </c:pt>
                <c:pt idx="2">
                  <c:v>56</c:v>
                </c:pt>
                <c:pt idx="3">
                  <c:v>80</c:v>
                </c:pt>
                <c:pt idx="4">
                  <c:v>108</c:v>
                </c:pt>
                <c:pt idx="5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8-494F-827F-1F9D13168C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5259327"/>
        <c:axId val="1945256415"/>
      </c:lineChart>
      <c:catAx>
        <c:axId val="194525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945256415"/>
        <c:crosses val="autoZero"/>
        <c:auto val="1"/>
        <c:lblAlgn val="ctr"/>
        <c:lblOffset val="100"/>
        <c:noMultiLvlLbl val="0"/>
      </c:catAx>
      <c:valAx>
        <c:axId val="19452564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25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L2 Cache Size (MB)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Tesla K40</c:v>
                </c:pt>
                <c:pt idx="1">
                  <c:v>Tesla M40</c:v>
                </c:pt>
                <c:pt idx="2">
                  <c:v>Tesla P100</c:v>
                </c:pt>
                <c:pt idx="3">
                  <c:v>Tesla V100</c:v>
                </c:pt>
                <c:pt idx="4">
                  <c:v>Ampere A100</c:v>
                </c:pt>
                <c:pt idx="5">
                  <c:v>Hopper H100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40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8-4E8B-BB09-134D98528F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5259327"/>
        <c:axId val="1945256415"/>
      </c:lineChart>
      <c:catAx>
        <c:axId val="194525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945256415"/>
        <c:crosses val="autoZero"/>
        <c:auto val="1"/>
        <c:lblAlgn val="ctr"/>
        <c:lblOffset val="100"/>
        <c:noMultiLvlLbl val="0"/>
      </c:catAx>
      <c:valAx>
        <c:axId val="19452564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25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GPU Die Size (mm^2)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Tesla K40</c:v>
                </c:pt>
                <c:pt idx="1">
                  <c:v>Tesla M40</c:v>
                </c:pt>
                <c:pt idx="2">
                  <c:v>Tesla P100</c:v>
                </c:pt>
                <c:pt idx="3">
                  <c:v>Tesla V100</c:v>
                </c:pt>
                <c:pt idx="4">
                  <c:v>Ampere A100</c:v>
                </c:pt>
                <c:pt idx="5">
                  <c:v>Hopper H100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551</c:v>
                </c:pt>
                <c:pt idx="1">
                  <c:v>601</c:v>
                </c:pt>
                <c:pt idx="2">
                  <c:v>610</c:v>
                </c:pt>
                <c:pt idx="3">
                  <c:v>815</c:v>
                </c:pt>
                <c:pt idx="4">
                  <c:v>826</c:v>
                </c:pt>
                <c:pt idx="5">
                  <c:v>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8-494F-827F-1F9D13168C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5259327"/>
        <c:axId val="1945256415"/>
      </c:lineChart>
      <c:catAx>
        <c:axId val="194525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945256415"/>
        <c:crosses val="autoZero"/>
        <c:auto val="1"/>
        <c:lblAlgn val="ctr"/>
        <c:lblOffset val="100"/>
        <c:noMultiLvlLbl val="0"/>
      </c:catAx>
      <c:valAx>
        <c:axId val="19452564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25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Transistor Scaling (nm)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2011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2019</c:v>
                </c:pt>
                <c:pt idx="8">
                  <c:v>2020</c:v>
                </c:pt>
                <c:pt idx="9">
                  <c:v>2022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90</c:v>
                </c:pt>
                <c:pt idx="1">
                  <c:v>65</c:v>
                </c:pt>
                <c:pt idx="2">
                  <c:v>40</c:v>
                </c:pt>
                <c:pt idx="3">
                  <c:v>28</c:v>
                </c:pt>
                <c:pt idx="4">
                  <c:v>20</c:v>
                </c:pt>
                <c:pt idx="5">
                  <c:v>16</c:v>
                </c:pt>
                <c:pt idx="6">
                  <c:v>10</c:v>
                </c:pt>
                <c:pt idx="7">
                  <c:v>7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72-4E8D-BF6E-07933387EA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5259327"/>
        <c:axId val="1945256415"/>
      </c:lineChart>
      <c:catAx>
        <c:axId val="194525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945256415"/>
        <c:crosses val="autoZero"/>
        <c:auto val="1"/>
        <c:lblAlgn val="ctr"/>
        <c:lblOffset val="100"/>
        <c:noMultiLvlLbl val="0"/>
      </c:catAx>
      <c:valAx>
        <c:axId val="19452564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25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5D85-E52D-42DB-8C1F-7793C3A2F6C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634E-3285-4351-9D2C-09774A5AA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11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="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6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F5F-A277-DC2A-BA26-01090F38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FF2F38-5304-D576-E1D0-6E958AF2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DED36-EB63-6629-36B0-6A220F779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1F6001-4330-F7A7-1682-86808B05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95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08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AFBDC-B15D-6975-1EDC-A5A09402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420F0C-024D-EF4E-B245-FBECD5E4A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C847DB-39D0-D870-61A2-DD2072FC8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66DE31-3A94-C441-6B56-E7B7BCFD1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93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36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852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666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17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5155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572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396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F5F-A277-DC2A-BA26-01090F38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FF2F38-5304-D576-E1D0-6E958AF2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DED36-EB63-6629-36B0-6A220F779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1F6001-4330-F7A7-1682-86808B05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142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280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275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4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047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341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98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9530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F5F-A277-DC2A-BA26-01090F38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FF2F38-5304-D576-E1D0-6E958AF2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DED36-EB63-6629-36B0-6A220F779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1F6001-4330-F7A7-1682-86808B05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929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4646-D6A7-E29E-0A86-C1928340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3F059A-BF15-3268-CE6B-C37173B10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2EF96C-EDCF-3254-6562-F1DE2B63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A5B20B-6A8C-4915-4C90-E32ABC017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857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B2893-3E02-D93C-F8AB-0903383D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F94A07-DC31-0A5C-55A3-1CA4968FB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491CAA-E5DC-A20C-A6C0-91FCA37E4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59EC3D-C06B-3497-0793-72D427B57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38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F5F-A277-DC2A-BA26-01090F38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FF2F38-5304-D576-E1D0-6E958AF2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DED36-EB63-6629-36B0-6A220F779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1F6001-4330-F7A7-1682-86808B05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58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36BC-CC4B-B04C-2797-9DFDFB40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3CA36E-2268-F24A-1BF5-604CEE9CB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ACFE15-A04F-CE83-4A9D-06681DE52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C947AE-0F99-979D-782A-AC3269815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2382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4646-D6A7-E29E-0A86-C1928340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3F059A-BF15-3268-CE6B-C37173B10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2EF96C-EDCF-3254-6562-F1DE2B63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A5B20B-6A8C-4915-4C90-E32ABC017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599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7ED2-53A3-6646-9F4D-03745DEF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4906E8-0607-5CB6-84C3-0CBA1EDC6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6F8FB1-9225-12B4-ECCE-457A30E8F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CDD27E-72C6-2666-1644-AA6C0A341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555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C2BA-A17A-B204-5302-126BFB69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3FB3F2-DA7A-467E-07E3-D47F69F1E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F9AB31-44DD-7ABE-C41E-D5F3BBAA9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CBB470-9B36-A9E6-C045-F123A9B2E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3883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C6CBB-6AA2-5D1C-3F3D-E58F56E0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06ED5A-1B4C-6DD7-D961-C17074E6C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4D53EA-FE9C-2402-F496-25A390B03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D0A9EA-E97B-0DE2-E868-51DDA04A5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026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4C9E6-D1FA-3062-B088-1BC6FFF2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604345-2555-AB47-FC10-91D0A64FA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E79DD6-04C1-52C0-D9C5-177889A55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686919-2DCD-38FA-991D-430F81066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031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E5F8A-348E-572A-1039-A4071682B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BB4F5C8-DF3E-76C5-AE8E-62335D6F9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A3439A-686D-CBA2-0E87-FAAB04DE3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F113EE-1EB1-2D41-537D-C26B068D8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966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8BE4E-572C-A7B7-1DD7-1EF7EB29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23B444-1011-042E-D7AC-8214472B6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C988D7-406B-96F8-3040-7A33266FC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98CD7F-A9AA-F9D4-CBBE-9D44B798C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722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343C5-D9CD-BB81-B71A-5F5950B0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B35AC5-8304-BAFC-3A1A-BD4E337F9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354CD8-B501-8825-DAB2-8D67430D4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1E39F9-F473-4975-8FB3-801CCAE04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294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04A0-4049-3B75-C7BB-9EC2B44B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7CD4EC-09A9-3476-05C0-EC9985C94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59320F-BF83-9EDC-C261-9A86440FA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FEA788-7F70-AD0B-2CCE-2D24E80C3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45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5227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F5F-A277-DC2A-BA26-01090F38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FF2F38-5304-D576-E1D0-6E958AF2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DED36-EB63-6629-36B0-6A220F779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1"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1F6001-4330-F7A7-1682-86808B05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0750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322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002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512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B74A-43C6-8D4C-1FDD-7162EB6A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85293B-A372-9848-B64D-57EBAD1EC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9AF5F18-64CE-DAE1-E01A-AB6FC7FE7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C119FE-B1A0-7716-0017-8A9A774E4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73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86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106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45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48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634E-3285-4351-9D2C-09774A5AA1F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44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54D48-A8C8-BEA7-457B-F0E8B336E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D4C231-9180-E09C-BEDD-3838C0CA5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4AB550-E05A-344C-AFE4-A0F1A501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C78835-729D-DA85-CB3A-8A611BAE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E909B2-65BF-A56D-7851-611C0FF2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92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43F7B-07C8-58D0-3368-B4D47D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2B3F4E-B195-8487-1171-FAEFB5DE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C531ED-E706-3101-DCCF-1CFCB47D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9C4E10-0C54-AF1C-CD07-4CE8A04A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F0B852-8F7D-9DC8-8B51-EDA6F602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16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65F6C6-D7CE-EB95-2060-7CBE72AD3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0B0130-6DC3-D840-DD2C-1240C6899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2B7C5F-37D2-23E3-0B5F-F3A80A4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9492FD-18E6-9B67-4595-0E3690DF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30C09E-E88B-673C-7147-1965CC71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8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A8C3C-11E1-A09B-D606-ADB82092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599467-C762-59AB-5BB8-2749270B0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3D1735-A41F-63B8-A612-FC612CDA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952993-05E1-F540-0B74-F0E549A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CA4CE5-2B56-0889-6BE8-B1D7CF30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27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312CA-F197-E3DB-F357-148DDA93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FE8716-FCAF-508E-3FFD-5C325D4A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4475FC-FCF2-FB13-0D71-A625B99A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5C6DC8-9F6B-B046-5155-35B75F84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63C69C-2B30-0A67-70B7-A1387A5A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1183DB-C0F4-9895-79B6-77AD9090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8779C-3FCB-084C-3AAC-6C7298A1C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7A9DF1-0FC4-70C7-B377-4BED22010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C7275B-0FCB-6F3E-9493-BF83BED2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C17658-9EB9-EE1F-4778-9934BD18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9BB483-D371-965F-6474-BA898792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0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F7C7EE-8E23-1FFE-7B90-E17BB3BC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656E38-1D74-3624-7125-DD0EC745E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C486CB-7CD5-6395-143D-8CC78E46D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ACA48C-069F-2D3B-A287-B3E2C7AF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659F5B-D385-AED6-3CED-88369E57F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059538F-9B54-8E27-AD67-341F732A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D63115C-DE28-008D-FEA5-F8F1F7E8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B0E51E1-CED9-A9BF-2209-04A4DE4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67F13-0A85-EFBA-2750-4A4F74A8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796F51-2B30-447F-2C20-35CD0169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EF4153-4432-24FB-2F69-FAFC9408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97FA5D3-3789-8221-BCF3-6215BA3D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28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7557741-E052-90D5-0953-4089C3A0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DBC37A7-EE0D-1A63-89E9-C2ECB865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FCEE4E-4A79-FD40-198A-3CC1AC6E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72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42FB33-30AD-31B5-B305-8D80A307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A3D6B8-50D6-C848-D0E1-A4F8FBCF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E9EBF3-8830-CF74-5A85-6040002DC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1A0884-6BDE-294E-0401-283068A3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C4E17C-CDF2-AC06-F6DC-9AF76258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C3544C-BE61-45E3-D33D-A99D3060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5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B8FA8-1D52-FD15-20A0-ABD2EE1B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2789DF-E52D-E81D-25C1-A7D8C9199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78162D-DABD-8C1F-BEC4-E9C6D0F0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22F476E-DC23-7E67-1A04-2B2F2533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DC270A-B135-348D-1679-E541C29D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2C0817-A5DD-EC82-52EB-ECC6838C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3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EC9672-15CE-E1CB-2124-4A9F96E2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60F2E3-A36D-DC8A-2FA6-EE0239CC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0823-29CE-7E29-B9A8-E9B497334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2D1A3-B944-4ADF-B60D-B6255F39701C}" type="datetimeFigureOut">
              <a:rPr lang="ko-KR" altLang="en-US" smtClean="0"/>
              <a:t>2025-11-10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DF6740-9987-76D2-F384-8BE558663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9956A1-0A4E-FEA0-C669-63A295829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BE521-9AD5-4B8B-BF98-191FD4A67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9">
            <a:extLst>
              <a:ext uri="{FF2B5EF4-FFF2-40B4-BE49-F238E27FC236}">
                <a16:creationId xmlns:a16="http://schemas.microsoft.com/office/drawing/2014/main" id="{702B35DF-1CF8-46C3-2C18-D9611F286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38526"/>
            <a:ext cx="12192000" cy="3428998"/>
          </a:xfrm>
        </p:spPr>
        <p:txBody>
          <a:bodyPr>
            <a:noAutofit/>
          </a:bodyPr>
          <a:lstStyle/>
          <a:p>
            <a:br>
              <a:rPr lang="en-US" altLang="ko-KR" sz="2000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i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Junhyeok Park</a:t>
            </a:r>
            <a:r>
              <a:rPr lang="en-US" altLang="ko-KR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Sungbin Jang</a:t>
            </a:r>
            <a:r>
              <a:rPr lang="en-US" altLang="ko-KR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Osang Kwon</a:t>
            </a:r>
            <a:r>
              <a:rPr lang="en-US" altLang="ko-KR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Yongho Lee</a:t>
            </a:r>
            <a:r>
              <a:rPr lang="en-US" altLang="ko-KR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Seokin Hong</a:t>
            </a:r>
            <a:r>
              <a:rPr lang="en-US" altLang="ko-KR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altLang="ko-KR" sz="1000" baseline="30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1000" baseline="30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800" i="1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ETRI     </a:t>
            </a:r>
            <a:r>
              <a:rPr lang="en-US" altLang="ko-KR" sz="1800" i="1" baseline="30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18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Sungkynkwan University</a:t>
            </a:r>
            <a:endParaRPr lang="en-US" altLang="ko-KR" sz="1800" i="1" baseline="30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000" b="1" baseline="30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000" b="1" baseline="30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8E095F3A-8DDE-DDFD-5DE8-92E63D798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24" y="5531162"/>
            <a:ext cx="3393161" cy="116462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B9A0344-4735-0C56-0581-56ABA540E508}"/>
              </a:ext>
            </a:extLst>
          </p:cNvPr>
          <p:cNvSpPr/>
          <p:nvPr/>
        </p:nvSpPr>
        <p:spPr>
          <a:xfrm>
            <a:off x="0" y="514"/>
            <a:ext cx="12192000" cy="3428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49014AA-C19F-9D04-0A38-40CD0BEF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520"/>
            <a:ext cx="12192000" cy="2969795"/>
          </a:xfrm>
        </p:spPr>
        <p:txBody>
          <a:bodyPr>
            <a:norm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Chiplet-Locality for Efficient </a:t>
            </a:r>
            <a:br>
              <a:rPr lang="en-US" altLang="ko-K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Mapping in Multi-Chip Module GPUs</a:t>
            </a:r>
            <a:endParaRPr lang="ko-KR" alt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812D65E-C7FA-ED5F-0C12-2B1FB2D49747}"/>
              </a:ext>
            </a:extLst>
          </p:cNvPr>
          <p:cNvSpPr txBox="1"/>
          <p:nvPr/>
        </p:nvSpPr>
        <p:spPr>
          <a:xfrm>
            <a:off x="2685799" y="225115"/>
            <a:ext cx="6820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58th IEEE/ACM International Symposium on Microarchitecture</a:t>
            </a:r>
          </a:p>
        </p:txBody>
      </p:sp>
      <p:pic>
        <p:nvPicPr>
          <p:cNvPr id="10" name="그림 9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5A1C53-CB1D-480B-9CD0-7BDADEB26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30" y="5695666"/>
            <a:ext cx="25050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5942-F7F0-34A0-2B58-08220B01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92C4BB-E80E-CD71-F52C-753559AE283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65B0314-2873-ABCD-A6D8-0BBA896EA0BD}"/>
              </a:ext>
            </a:extLst>
          </p:cNvPr>
          <p:cNvSpPr/>
          <p:nvPr/>
        </p:nvSpPr>
        <p:spPr>
          <a:xfrm>
            <a:off x="2503918" y="1618828"/>
            <a:ext cx="7195559" cy="685031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Multi-Chip Module GPUs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00DF-2960-7029-8B71-1A1FFA6B171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964F5C2-F9D0-80F7-DCAB-A5EB9A74B526}"/>
              </a:ext>
            </a:extLst>
          </p:cNvPr>
          <p:cNvSpPr/>
          <p:nvPr/>
        </p:nvSpPr>
        <p:spPr>
          <a:xfrm>
            <a:off x="2503918" y="4907498"/>
            <a:ext cx="7195559" cy="6850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&amp; Summary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D15799-6D4F-B653-CB30-BD8D8B548EA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D4366C1-A946-45B5-A7B5-3A54F537C77C}"/>
              </a:ext>
            </a:extLst>
          </p:cNvPr>
          <p:cNvSpPr/>
          <p:nvPr/>
        </p:nvSpPr>
        <p:spPr>
          <a:xfrm>
            <a:off x="2503918" y="2678530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 &amp; Goal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67AF6CB-1184-454E-A874-65F073B03434}"/>
              </a:ext>
            </a:extLst>
          </p:cNvPr>
          <p:cNvSpPr/>
          <p:nvPr/>
        </p:nvSpPr>
        <p:spPr>
          <a:xfrm>
            <a:off x="2503918" y="3793014"/>
            <a:ext cx="7195559" cy="6850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5846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6102350" algn="l"/>
              </a:tabLst>
            </a:pP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268E330-ACB2-4832-9F00-383B9B9F733D}"/>
              </a:ext>
            </a:extLst>
          </p:cNvPr>
          <p:cNvSpPr/>
          <p:nvPr/>
        </p:nvSpPr>
        <p:spPr>
          <a:xfrm>
            <a:off x="932469" y="3148011"/>
            <a:ext cx="1447112" cy="2390165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95ECE3C-13BB-43ED-B76C-1D46DA805431}"/>
              </a:ext>
            </a:extLst>
          </p:cNvPr>
          <p:cNvSpPr/>
          <p:nvPr/>
        </p:nvSpPr>
        <p:spPr>
          <a:xfrm>
            <a:off x="3821773" y="3148011"/>
            <a:ext cx="1449590" cy="2415214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00A2E73E-764A-429E-91AD-AC33886C1B35}"/>
              </a:ext>
            </a:extLst>
          </p:cNvPr>
          <p:cNvSpPr/>
          <p:nvPr/>
        </p:nvSpPr>
        <p:spPr>
          <a:xfrm>
            <a:off x="707969" y="2540149"/>
            <a:ext cx="1896112" cy="61161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008F796E-234D-4862-8E34-5C8CC72FBB59}"/>
              </a:ext>
            </a:extLst>
          </p:cNvPr>
          <p:cNvSpPr/>
          <p:nvPr/>
        </p:nvSpPr>
        <p:spPr>
          <a:xfrm>
            <a:off x="3600420" y="2557828"/>
            <a:ext cx="1896112" cy="59393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5FA46486-0CEC-46EC-9DB2-CD0CFBEA0496}"/>
              </a:ext>
            </a:extLst>
          </p:cNvPr>
          <p:cNvCxnSpPr>
            <a:cxnSpLocks/>
          </p:cNvCxnSpPr>
          <p:nvPr/>
        </p:nvCxnSpPr>
        <p:spPr>
          <a:xfrm>
            <a:off x="6096000" y="1996440"/>
            <a:ext cx="0" cy="46782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E2386C9-EBD3-444F-8ACA-6AB1670C2EA8}"/>
              </a:ext>
            </a:extLst>
          </p:cNvPr>
          <p:cNvSpPr/>
          <p:nvPr/>
        </p:nvSpPr>
        <p:spPr>
          <a:xfrm>
            <a:off x="932469" y="3552468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E4F2ECC3-C996-4CDD-AA4E-CB242EDD31D6}"/>
              </a:ext>
            </a:extLst>
          </p:cNvPr>
          <p:cNvSpPr/>
          <p:nvPr/>
        </p:nvSpPr>
        <p:spPr>
          <a:xfrm>
            <a:off x="932469" y="3876356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8471EAE-B744-4033-BCCD-0E4D617A53DE}"/>
              </a:ext>
            </a:extLst>
          </p:cNvPr>
          <p:cNvSpPr/>
          <p:nvPr/>
        </p:nvSpPr>
        <p:spPr>
          <a:xfrm>
            <a:off x="932469" y="4198985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FBEF2F3-DC2D-434D-AC67-CB9EC31319D2}"/>
              </a:ext>
            </a:extLst>
          </p:cNvPr>
          <p:cNvSpPr/>
          <p:nvPr/>
        </p:nvSpPr>
        <p:spPr>
          <a:xfrm>
            <a:off x="930563" y="5094806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FD1BFDE-96E5-039E-B257-3C9E8E18ABC5}"/>
              </a:ext>
            </a:extLst>
          </p:cNvPr>
          <p:cNvGrpSpPr/>
          <p:nvPr/>
        </p:nvGrpSpPr>
        <p:grpSpPr>
          <a:xfrm>
            <a:off x="2377675" y="3233836"/>
            <a:ext cx="2893136" cy="2254436"/>
            <a:chOff x="2377675" y="3233836"/>
            <a:chExt cx="2893136" cy="22544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F6FEC9D-7FCD-458F-A6D5-C7105D6BEB7C}"/>
                </a:ext>
              </a:extLst>
            </p:cNvPr>
            <p:cNvSpPr/>
            <p:nvPr/>
          </p:nvSpPr>
          <p:spPr>
            <a:xfrm>
              <a:off x="3821773" y="3233836"/>
              <a:ext cx="1449038" cy="322629"/>
            </a:xfrm>
            <a:prstGeom prst="rect">
              <a:avLst/>
            </a:prstGeom>
            <a:solidFill>
              <a:srgbClr val="0B76A0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Frame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B5FA43F-C89B-4ECE-AE42-4E3766B23BD0}"/>
                </a:ext>
              </a:extLst>
            </p:cNvPr>
            <p:cNvSpPr/>
            <p:nvPr/>
          </p:nvSpPr>
          <p:spPr>
            <a:xfrm>
              <a:off x="3823699" y="3878063"/>
              <a:ext cx="1447112" cy="322629"/>
            </a:xfrm>
            <a:prstGeom prst="rect">
              <a:avLst/>
            </a:prstGeom>
            <a:solidFill>
              <a:srgbClr val="0B76A0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Frame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DC3B7FB-FA59-47D2-876F-0B51834A84AC}"/>
                </a:ext>
              </a:extLst>
            </p:cNvPr>
            <p:cNvSpPr/>
            <p:nvPr/>
          </p:nvSpPr>
          <p:spPr>
            <a:xfrm>
              <a:off x="3823699" y="4635918"/>
              <a:ext cx="1447112" cy="322629"/>
            </a:xfrm>
            <a:prstGeom prst="rect">
              <a:avLst/>
            </a:prstGeom>
            <a:solidFill>
              <a:srgbClr val="0B76A0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Frame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78F316C-A63F-4AD9-9DC0-8C88C6CD4898}"/>
                </a:ext>
              </a:extLst>
            </p:cNvPr>
            <p:cNvSpPr/>
            <p:nvPr/>
          </p:nvSpPr>
          <p:spPr>
            <a:xfrm>
              <a:off x="3819600" y="5165643"/>
              <a:ext cx="1447112" cy="322629"/>
            </a:xfrm>
            <a:prstGeom prst="rect">
              <a:avLst/>
            </a:prstGeom>
            <a:solidFill>
              <a:srgbClr val="0B76A0"/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Frame</a:t>
              </a:r>
            </a:p>
          </p:txBody>
        </p:sp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D0DD8632-7BF2-4F33-977A-45D404717A4D}"/>
                </a:ext>
              </a:extLst>
            </p:cNvPr>
            <p:cNvCxnSpPr>
              <a:cxnSpLocks/>
              <a:stCxn id="53" idx="3"/>
              <a:endCxn id="19" idx="1"/>
            </p:cNvCxnSpPr>
            <p:nvPr/>
          </p:nvCxnSpPr>
          <p:spPr>
            <a:xfrm flipV="1">
              <a:off x="2379581" y="3395151"/>
              <a:ext cx="1442192" cy="3186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636A8949-DEF1-48B8-BFF4-EFB9EC595A39}"/>
                </a:ext>
              </a:extLst>
            </p:cNvPr>
            <p:cNvCxnSpPr>
              <a:cxnSpLocks/>
              <a:stCxn id="54" idx="3"/>
              <a:endCxn id="22" idx="1"/>
            </p:cNvCxnSpPr>
            <p:nvPr/>
          </p:nvCxnSpPr>
          <p:spPr>
            <a:xfrm>
              <a:off x="2379581" y="4037671"/>
              <a:ext cx="1444118" cy="17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1F61E748-C858-492D-9FEA-8FC7998CFE18}"/>
                </a:ext>
              </a:extLst>
            </p:cNvPr>
            <p:cNvCxnSpPr>
              <a:cxnSpLocks/>
              <a:stCxn id="55" idx="3"/>
              <a:endCxn id="23" idx="1"/>
            </p:cNvCxnSpPr>
            <p:nvPr/>
          </p:nvCxnSpPr>
          <p:spPr>
            <a:xfrm>
              <a:off x="2379581" y="4360300"/>
              <a:ext cx="1444118" cy="43693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E973848A-274C-4CAC-9FC4-4BEF2328CB63}"/>
                </a:ext>
              </a:extLst>
            </p:cNvPr>
            <p:cNvCxnSpPr>
              <a:cxnSpLocks/>
              <a:stCxn id="25" idx="3"/>
              <a:endCxn id="24" idx="1"/>
            </p:cNvCxnSpPr>
            <p:nvPr/>
          </p:nvCxnSpPr>
          <p:spPr>
            <a:xfrm>
              <a:off x="2377675" y="5256121"/>
              <a:ext cx="1441925" cy="708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BD94B598-F594-41F3-9277-7956363B1D99}"/>
              </a:ext>
            </a:extLst>
          </p:cNvPr>
          <p:cNvSpPr/>
          <p:nvPr/>
        </p:nvSpPr>
        <p:spPr>
          <a:xfrm rot="5400000">
            <a:off x="1464374" y="4182899"/>
            <a:ext cx="560358" cy="1264066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AC869538-0D19-4562-8712-DC2077EB2EB1}"/>
              </a:ext>
            </a:extLst>
          </p:cNvPr>
          <p:cNvSpPr/>
          <p:nvPr/>
        </p:nvSpPr>
        <p:spPr>
          <a:xfrm rot="5400000">
            <a:off x="4348151" y="3854469"/>
            <a:ext cx="560358" cy="1264066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</p:txBody>
      </p:sp>
      <p:sp>
        <p:nvSpPr>
          <p:cNvPr id="105" name="텍스트 개체 틀 26">
            <a:extLst>
              <a:ext uri="{FF2B5EF4-FFF2-40B4-BE49-F238E27FC236}">
                <a16:creationId xmlns:a16="http://schemas.microsoft.com/office/drawing/2014/main" id="{46C4A6FF-5148-4A7E-8F9D-E23318E7F61C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Using large pages is generally beneficial</a:t>
            </a:r>
          </a:p>
        </p:txBody>
      </p:sp>
      <p:sp>
        <p:nvSpPr>
          <p:cNvPr id="116" name="사각형: 둥근 모서리 115">
            <a:extLst>
              <a:ext uri="{FF2B5EF4-FFF2-40B4-BE49-F238E27FC236}">
                <a16:creationId xmlns:a16="http://schemas.microsoft.com/office/drawing/2014/main" id="{807C22B9-40E4-49F5-A2A9-D23435F2FC58}"/>
              </a:ext>
            </a:extLst>
          </p:cNvPr>
          <p:cNvSpPr/>
          <p:nvPr/>
        </p:nvSpPr>
        <p:spPr>
          <a:xfrm>
            <a:off x="2093913" y="1829760"/>
            <a:ext cx="1908175" cy="474101"/>
          </a:xfrm>
          <a:prstGeom prst="roundRect">
            <a:avLst>
              <a:gd name="adj" fmla="val 23914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4KB Pages</a:t>
            </a:r>
            <a:endParaRPr lang="ko-KR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7B28369-38CE-4793-580A-9FEF5E953E95}"/>
              </a:ext>
            </a:extLst>
          </p:cNvPr>
          <p:cNvGrpSpPr/>
          <p:nvPr/>
        </p:nvGrpSpPr>
        <p:grpSpPr>
          <a:xfrm>
            <a:off x="887326" y="5774654"/>
            <a:ext cx="4406906" cy="825962"/>
            <a:chOff x="887326" y="5774654"/>
            <a:chExt cx="4406906" cy="82596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EEBC149-170D-810C-908A-E4AD462193A3}"/>
                </a:ext>
              </a:extLst>
            </p:cNvPr>
            <p:cNvSpPr/>
            <p:nvPr/>
          </p:nvSpPr>
          <p:spPr>
            <a:xfrm>
              <a:off x="983481" y="6279719"/>
              <a:ext cx="942688" cy="236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09597FC-6D74-BBFE-9B1A-55889EB9ADF8}"/>
                </a:ext>
              </a:extLst>
            </p:cNvPr>
            <p:cNvSpPr/>
            <p:nvPr/>
          </p:nvSpPr>
          <p:spPr>
            <a:xfrm>
              <a:off x="2075825" y="6275669"/>
              <a:ext cx="942688" cy="236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1</a:t>
              </a:r>
              <a:endParaRPr lang="ko-K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A70E35D-BC23-1B24-2CC8-9621611DFFAE}"/>
                </a:ext>
              </a:extLst>
            </p:cNvPr>
            <p:cNvSpPr/>
            <p:nvPr/>
          </p:nvSpPr>
          <p:spPr>
            <a:xfrm>
              <a:off x="3168169" y="6269701"/>
              <a:ext cx="942688" cy="236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2</a:t>
              </a:r>
              <a:endParaRPr lang="ko-K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5E2894E-C7F7-0014-C18F-DA0C67E08AFC}"/>
                </a:ext>
              </a:extLst>
            </p:cNvPr>
            <p:cNvSpPr/>
            <p:nvPr/>
          </p:nvSpPr>
          <p:spPr>
            <a:xfrm>
              <a:off x="4254163" y="6267019"/>
              <a:ext cx="942688" cy="236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3</a:t>
              </a:r>
              <a:endParaRPr lang="ko-K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D79F2CF-59C3-4B1D-F326-ACC09DB3DB55}"/>
                </a:ext>
              </a:extLst>
            </p:cNvPr>
            <p:cNvSpPr/>
            <p:nvPr/>
          </p:nvSpPr>
          <p:spPr>
            <a:xfrm>
              <a:off x="887326" y="6163109"/>
              <a:ext cx="4406906" cy="43750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1FC97D8F-6B83-51E8-35AC-4766D2BA256A}"/>
                </a:ext>
              </a:extLst>
            </p:cNvPr>
            <p:cNvSpPr/>
            <p:nvPr/>
          </p:nvSpPr>
          <p:spPr>
            <a:xfrm>
              <a:off x="1352567" y="5774654"/>
              <a:ext cx="3215639" cy="355378"/>
            </a:xfrm>
            <a:prstGeom prst="roundRect">
              <a:avLst>
                <a:gd name="adj" fmla="val 32163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4KB-Page TLB</a:t>
              </a:r>
              <a:endParaRPr lang="ko-KR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657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B7F84-E63F-FF62-EB5B-E8A76BDE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1F88E0-F599-F684-4C43-12AB9EFFCAF4}"/>
              </a:ext>
            </a:extLst>
          </p:cNvPr>
          <p:cNvSpPr txBox="1"/>
          <p:nvPr/>
        </p:nvSpPr>
        <p:spPr>
          <a:xfrm>
            <a:off x="0" y="638749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E9B29-6AFE-D676-D320-9AA6B2EE9C30}"/>
              </a:ext>
            </a:extLst>
          </p:cNvPr>
          <p:cNvSpPr txBox="1"/>
          <p:nvPr/>
        </p:nvSpPr>
        <p:spPr>
          <a:xfrm>
            <a:off x="0" y="8467"/>
            <a:ext cx="12192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6102350" algn="l"/>
              </a:tabLst>
            </a:pP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DC87CCD-71A5-18B3-2B81-4889600865A6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7E04246-70E2-CBC2-4377-603F2684EC8E}"/>
              </a:ext>
            </a:extLst>
          </p:cNvPr>
          <p:cNvSpPr/>
          <p:nvPr/>
        </p:nvSpPr>
        <p:spPr>
          <a:xfrm>
            <a:off x="932469" y="3148011"/>
            <a:ext cx="1447112" cy="2390165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BA9D85D-AE89-BF82-9BAA-5098EE315B9B}"/>
              </a:ext>
            </a:extLst>
          </p:cNvPr>
          <p:cNvSpPr/>
          <p:nvPr/>
        </p:nvSpPr>
        <p:spPr>
          <a:xfrm>
            <a:off x="3821773" y="3148011"/>
            <a:ext cx="1449590" cy="2415214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3C37112E-B505-518E-FEA1-A422BE7B6042}"/>
              </a:ext>
            </a:extLst>
          </p:cNvPr>
          <p:cNvSpPr/>
          <p:nvPr/>
        </p:nvSpPr>
        <p:spPr>
          <a:xfrm>
            <a:off x="707969" y="2540149"/>
            <a:ext cx="1896112" cy="61161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86E11417-D8C8-F3A3-2CBC-D6F8993C03BF}"/>
              </a:ext>
            </a:extLst>
          </p:cNvPr>
          <p:cNvSpPr/>
          <p:nvPr/>
        </p:nvSpPr>
        <p:spPr>
          <a:xfrm>
            <a:off x="3600420" y="2557828"/>
            <a:ext cx="1896112" cy="59393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47D9DC7-88CD-B960-89CA-6564ABAF6206}"/>
              </a:ext>
            </a:extLst>
          </p:cNvPr>
          <p:cNvCxnSpPr>
            <a:cxnSpLocks/>
          </p:cNvCxnSpPr>
          <p:nvPr/>
        </p:nvCxnSpPr>
        <p:spPr>
          <a:xfrm>
            <a:off x="6096000" y="1996440"/>
            <a:ext cx="0" cy="46782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0F8485A-EC18-9363-1C27-B341398138B0}"/>
              </a:ext>
            </a:extLst>
          </p:cNvPr>
          <p:cNvSpPr/>
          <p:nvPr/>
        </p:nvSpPr>
        <p:spPr>
          <a:xfrm>
            <a:off x="6920637" y="3148012"/>
            <a:ext cx="1447112" cy="2426996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3D6B727D-69EC-37D4-AB03-A9EDD97D0B76}"/>
              </a:ext>
            </a:extLst>
          </p:cNvPr>
          <p:cNvSpPr/>
          <p:nvPr/>
        </p:nvSpPr>
        <p:spPr>
          <a:xfrm>
            <a:off x="6696137" y="2531682"/>
            <a:ext cx="1896112" cy="61161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6A0AC2C-0FA0-EBAF-6766-2FBE192338BD}"/>
              </a:ext>
            </a:extLst>
          </p:cNvPr>
          <p:cNvSpPr/>
          <p:nvPr/>
        </p:nvSpPr>
        <p:spPr>
          <a:xfrm>
            <a:off x="932469" y="3552468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42D3F19-6F1D-FE95-CBDF-FBA14F5A21AE}"/>
              </a:ext>
            </a:extLst>
          </p:cNvPr>
          <p:cNvSpPr/>
          <p:nvPr/>
        </p:nvSpPr>
        <p:spPr>
          <a:xfrm>
            <a:off x="932469" y="3876356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671973E7-95EC-480C-F6F0-2CDB432D3083}"/>
              </a:ext>
            </a:extLst>
          </p:cNvPr>
          <p:cNvSpPr/>
          <p:nvPr/>
        </p:nvSpPr>
        <p:spPr>
          <a:xfrm>
            <a:off x="932469" y="4198985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7591909-2AD7-CB7E-FD6C-FF7C93EF44BA}"/>
              </a:ext>
            </a:extLst>
          </p:cNvPr>
          <p:cNvSpPr/>
          <p:nvPr/>
        </p:nvSpPr>
        <p:spPr>
          <a:xfrm>
            <a:off x="3821773" y="3233836"/>
            <a:ext cx="1449038" cy="322629"/>
          </a:xfrm>
          <a:prstGeom prst="rect">
            <a:avLst/>
          </a:prstGeom>
          <a:solidFill>
            <a:srgbClr val="0B76A0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Frame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9DA6D5C-D26C-ADB4-E66F-C3D86143C736}"/>
              </a:ext>
            </a:extLst>
          </p:cNvPr>
          <p:cNvSpPr/>
          <p:nvPr/>
        </p:nvSpPr>
        <p:spPr>
          <a:xfrm>
            <a:off x="3823699" y="3878063"/>
            <a:ext cx="1447112" cy="322629"/>
          </a:xfrm>
          <a:prstGeom prst="rect">
            <a:avLst/>
          </a:prstGeom>
          <a:solidFill>
            <a:srgbClr val="0B76A0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Frame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41D41D0-61E2-0F5C-9B96-713074F4FEE9}"/>
              </a:ext>
            </a:extLst>
          </p:cNvPr>
          <p:cNvSpPr/>
          <p:nvPr/>
        </p:nvSpPr>
        <p:spPr>
          <a:xfrm>
            <a:off x="3823699" y="4635918"/>
            <a:ext cx="1447112" cy="322629"/>
          </a:xfrm>
          <a:prstGeom prst="rect">
            <a:avLst/>
          </a:prstGeom>
          <a:solidFill>
            <a:srgbClr val="0B76A0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Frame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29A31BD-7635-8ADD-5843-95940CF49347}"/>
              </a:ext>
            </a:extLst>
          </p:cNvPr>
          <p:cNvSpPr/>
          <p:nvPr/>
        </p:nvSpPr>
        <p:spPr>
          <a:xfrm>
            <a:off x="3819600" y="5165643"/>
            <a:ext cx="1447112" cy="322629"/>
          </a:xfrm>
          <a:prstGeom prst="rect">
            <a:avLst/>
          </a:prstGeom>
          <a:solidFill>
            <a:srgbClr val="0B76A0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Frame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8464875-E7B6-032D-E27A-0C526B3FA9EE}"/>
              </a:ext>
            </a:extLst>
          </p:cNvPr>
          <p:cNvSpPr/>
          <p:nvPr/>
        </p:nvSpPr>
        <p:spPr>
          <a:xfrm>
            <a:off x="930563" y="5094806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 Page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DD3FC9C-161B-4617-8F3B-E295DEA9CE2F}"/>
              </a:ext>
            </a:extLst>
          </p:cNvPr>
          <p:cNvCxnSpPr>
            <a:cxnSpLocks/>
            <a:stCxn id="53" idx="3"/>
            <a:endCxn id="19" idx="1"/>
          </p:cNvCxnSpPr>
          <p:nvPr/>
        </p:nvCxnSpPr>
        <p:spPr>
          <a:xfrm flipV="1">
            <a:off x="2379581" y="3395151"/>
            <a:ext cx="1442192" cy="318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91B83AE-A99F-0949-2B2C-EC7CCFCABDCB}"/>
              </a:ext>
            </a:extLst>
          </p:cNvPr>
          <p:cNvCxnSpPr>
            <a:cxnSpLocks/>
            <a:stCxn id="54" idx="3"/>
            <a:endCxn id="22" idx="1"/>
          </p:cNvCxnSpPr>
          <p:nvPr/>
        </p:nvCxnSpPr>
        <p:spPr>
          <a:xfrm>
            <a:off x="2379581" y="4037671"/>
            <a:ext cx="1444118" cy="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7B28865-33DC-A82E-CA1C-F3132FF1D026}"/>
              </a:ext>
            </a:extLst>
          </p:cNvPr>
          <p:cNvCxnSpPr>
            <a:cxnSpLocks/>
            <a:stCxn id="55" idx="3"/>
            <a:endCxn id="23" idx="1"/>
          </p:cNvCxnSpPr>
          <p:nvPr/>
        </p:nvCxnSpPr>
        <p:spPr>
          <a:xfrm>
            <a:off x="2379581" y="4360300"/>
            <a:ext cx="1444118" cy="436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40635EB-0137-8F2E-7EFA-F4812EDA8C6B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>
            <a:off x="2377675" y="5256121"/>
            <a:ext cx="1441925" cy="7083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8D2B4FF-4ABE-AE9E-C308-82B4E96FF887}"/>
              </a:ext>
            </a:extLst>
          </p:cNvPr>
          <p:cNvSpPr/>
          <p:nvPr/>
        </p:nvSpPr>
        <p:spPr>
          <a:xfrm>
            <a:off x="9805265" y="3148012"/>
            <a:ext cx="1449590" cy="2446064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F8664632-6032-F52B-7350-456B6022F77C}"/>
              </a:ext>
            </a:extLst>
          </p:cNvPr>
          <p:cNvSpPr/>
          <p:nvPr/>
        </p:nvSpPr>
        <p:spPr>
          <a:xfrm>
            <a:off x="9583912" y="2557828"/>
            <a:ext cx="1896112" cy="59393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F1C9509-7534-5BBE-B9DF-23E6E691F875}"/>
              </a:ext>
            </a:extLst>
          </p:cNvPr>
          <p:cNvSpPr/>
          <p:nvPr/>
        </p:nvSpPr>
        <p:spPr>
          <a:xfrm>
            <a:off x="6920635" y="3711499"/>
            <a:ext cx="1445454" cy="1375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64KB Page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B454FB71-A53B-4D34-FDDA-5FE10D6C7501}"/>
              </a:ext>
            </a:extLst>
          </p:cNvPr>
          <p:cNvSpPr/>
          <p:nvPr/>
        </p:nvSpPr>
        <p:spPr>
          <a:xfrm rot="5400000">
            <a:off x="1464374" y="4182899"/>
            <a:ext cx="560358" cy="1264066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76C3B6F-FB7E-9E74-5940-B83C455F577F}"/>
              </a:ext>
            </a:extLst>
          </p:cNvPr>
          <p:cNvSpPr/>
          <p:nvPr/>
        </p:nvSpPr>
        <p:spPr>
          <a:xfrm rot="5400000">
            <a:off x="4348151" y="3854469"/>
            <a:ext cx="560358" cy="1264066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22B056F-9A1B-EE9D-C407-4C2594DE012D}"/>
              </a:ext>
            </a:extLst>
          </p:cNvPr>
          <p:cNvGrpSpPr/>
          <p:nvPr/>
        </p:nvGrpSpPr>
        <p:grpSpPr>
          <a:xfrm>
            <a:off x="8366089" y="4054282"/>
            <a:ext cx="2888766" cy="1404840"/>
            <a:chOff x="8366089" y="4054282"/>
            <a:chExt cx="2888766" cy="1404840"/>
          </a:xfrm>
        </p:grpSpPr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2003FBD8-7C73-3094-5505-7F92463AE021}"/>
                </a:ext>
              </a:extLst>
            </p:cNvPr>
            <p:cNvCxnSpPr>
              <a:cxnSpLocks/>
              <a:stCxn id="60" idx="3"/>
              <a:endCxn id="66" idx="1"/>
            </p:cNvCxnSpPr>
            <p:nvPr/>
          </p:nvCxnSpPr>
          <p:spPr>
            <a:xfrm>
              <a:off x="8366089" y="4399043"/>
              <a:ext cx="1439175" cy="3576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F68F9C71-0214-8AB2-48A3-7F277E7E6559}"/>
                </a:ext>
              </a:extLst>
            </p:cNvPr>
            <p:cNvSpPr/>
            <p:nvPr/>
          </p:nvSpPr>
          <p:spPr>
            <a:xfrm>
              <a:off x="9805264" y="4054282"/>
              <a:ext cx="1449591" cy="14048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64KB Frame</a:t>
              </a:r>
            </a:p>
          </p:txBody>
        </p:sp>
      </p:grpSp>
      <p:sp>
        <p:nvSpPr>
          <p:cNvPr id="105" name="텍스트 개체 틀 26">
            <a:extLst>
              <a:ext uri="{FF2B5EF4-FFF2-40B4-BE49-F238E27FC236}">
                <a16:creationId xmlns:a16="http://schemas.microsoft.com/office/drawing/2014/main" id="{F60FA96E-03F6-24EB-D2B0-462C26B89AC6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Using large pages is generally beneficial</a:t>
            </a:r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6D4FADA-CA9E-16DF-9E78-7A590EADBFA7}"/>
              </a:ext>
            </a:extLst>
          </p:cNvPr>
          <p:cNvSpPr/>
          <p:nvPr/>
        </p:nvSpPr>
        <p:spPr>
          <a:xfrm>
            <a:off x="8121332" y="1828726"/>
            <a:ext cx="1908175" cy="474100"/>
          </a:xfrm>
          <a:prstGeom prst="roundRect">
            <a:avLst>
              <a:gd name="adj" fmla="val 23914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64KB Page</a:t>
            </a:r>
            <a:endParaRPr lang="ko-KR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사각형: 둥근 모서리 115">
            <a:extLst>
              <a:ext uri="{FF2B5EF4-FFF2-40B4-BE49-F238E27FC236}">
                <a16:creationId xmlns:a16="http://schemas.microsoft.com/office/drawing/2014/main" id="{2C8C7560-7EEC-1E47-82FF-3221B37F831F}"/>
              </a:ext>
            </a:extLst>
          </p:cNvPr>
          <p:cNvSpPr/>
          <p:nvPr/>
        </p:nvSpPr>
        <p:spPr>
          <a:xfrm>
            <a:off x="2093913" y="1829760"/>
            <a:ext cx="1908175" cy="474101"/>
          </a:xfrm>
          <a:prstGeom prst="roundRect">
            <a:avLst>
              <a:gd name="adj" fmla="val 23914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4KB Pages</a:t>
            </a:r>
            <a:endParaRPr lang="ko-KR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2AA3B89F-1C46-E78C-3815-213A0845FF84}"/>
              </a:ext>
            </a:extLst>
          </p:cNvPr>
          <p:cNvSpPr/>
          <p:nvPr/>
        </p:nvSpPr>
        <p:spPr>
          <a:xfrm rot="5400000">
            <a:off x="10720134" y="4659872"/>
            <a:ext cx="1531919" cy="27785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</a:t>
            </a:r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C6BD1D41-B477-D6FB-BB93-588B5C154214}"/>
              </a:ext>
            </a:extLst>
          </p:cNvPr>
          <p:cNvSpPr/>
          <p:nvPr/>
        </p:nvSpPr>
        <p:spPr>
          <a:xfrm rot="5400000">
            <a:off x="5945063" y="4308781"/>
            <a:ext cx="1531919" cy="27785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</a:t>
            </a:r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B7E9B83-D889-F792-AFCD-7DC94A6A9344}"/>
              </a:ext>
            </a:extLst>
          </p:cNvPr>
          <p:cNvSpPr/>
          <p:nvPr/>
        </p:nvSpPr>
        <p:spPr>
          <a:xfrm>
            <a:off x="983481" y="6279719"/>
            <a:ext cx="942688" cy="2361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0</a:t>
            </a:r>
            <a:endParaRPr lang="ko-KR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5140AB-B2BD-70AB-1EA2-55C94D3CFA4C}"/>
              </a:ext>
            </a:extLst>
          </p:cNvPr>
          <p:cNvSpPr/>
          <p:nvPr/>
        </p:nvSpPr>
        <p:spPr>
          <a:xfrm>
            <a:off x="2075825" y="6275669"/>
            <a:ext cx="942688" cy="2361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1</a:t>
            </a:r>
            <a:endParaRPr lang="ko-KR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F24EAE-C5F6-4AE9-D0F4-3B491C962A90}"/>
              </a:ext>
            </a:extLst>
          </p:cNvPr>
          <p:cNvSpPr/>
          <p:nvPr/>
        </p:nvSpPr>
        <p:spPr>
          <a:xfrm>
            <a:off x="3168169" y="6269701"/>
            <a:ext cx="942688" cy="2361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2</a:t>
            </a:r>
            <a:endParaRPr lang="ko-KR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2E8597-7938-A945-CFE2-51082533A936}"/>
              </a:ext>
            </a:extLst>
          </p:cNvPr>
          <p:cNvSpPr/>
          <p:nvPr/>
        </p:nvSpPr>
        <p:spPr>
          <a:xfrm>
            <a:off x="4254163" y="6267019"/>
            <a:ext cx="942688" cy="2361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3</a:t>
            </a:r>
            <a:endParaRPr lang="ko-KR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173783-57F4-E61B-1A66-C6FC0AF9C625}"/>
              </a:ext>
            </a:extLst>
          </p:cNvPr>
          <p:cNvSpPr/>
          <p:nvPr/>
        </p:nvSpPr>
        <p:spPr>
          <a:xfrm>
            <a:off x="887326" y="6163109"/>
            <a:ext cx="4406906" cy="4375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AA75EA3-1E72-E789-18B2-8217C635697C}"/>
              </a:ext>
            </a:extLst>
          </p:cNvPr>
          <p:cNvSpPr/>
          <p:nvPr/>
        </p:nvSpPr>
        <p:spPr>
          <a:xfrm>
            <a:off x="1352567" y="5774654"/>
            <a:ext cx="3215639" cy="355378"/>
          </a:xfrm>
          <a:prstGeom prst="roundRect">
            <a:avLst>
              <a:gd name="adj" fmla="val 32163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4KB-Page TLB</a:t>
            </a:r>
            <a:endParaRPr lang="ko-KR" alt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FD76FB2-11B5-73E9-E9A0-5C96F232B64F}"/>
              </a:ext>
            </a:extLst>
          </p:cNvPr>
          <p:cNvGrpSpPr/>
          <p:nvPr/>
        </p:nvGrpSpPr>
        <p:grpSpPr>
          <a:xfrm>
            <a:off x="7314290" y="5800055"/>
            <a:ext cx="3215639" cy="825962"/>
            <a:chOff x="7314290" y="5800055"/>
            <a:chExt cx="3215639" cy="825962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EC4B987-8740-48AF-48A2-579F9B9C2705}"/>
                </a:ext>
              </a:extLst>
            </p:cNvPr>
            <p:cNvSpPr/>
            <p:nvPr/>
          </p:nvSpPr>
          <p:spPr>
            <a:xfrm>
              <a:off x="8477674" y="6296653"/>
              <a:ext cx="942688" cy="236164"/>
            </a:xfrm>
            <a:prstGeom prst="rect">
              <a:avLst/>
            </a:prstGeom>
            <a:solidFill>
              <a:srgbClr val="782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BEF0203-6693-74CF-823C-C64E545018A4}"/>
                </a:ext>
              </a:extLst>
            </p:cNvPr>
            <p:cNvSpPr/>
            <p:nvPr/>
          </p:nvSpPr>
          <p:spPr>
            <a:xfrm>
              <a:off x="8367747" y="6188510"/>
              <a:ext cx="1216161" cy="43750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44773F99-E318-298D-9543-7BB8C6F31788}"/>
                </a:ext>
              </a:extLst>
            </p:cNvPr>
            <p:cNvSpPr/>
            <p:nvPr/>
          </p:nvSpPr>
          <p:spPr>
            <a:xfrm>
              <a:off x="7314290" y="5800055"/>
              <a:ext cx="3215639" cy="355378"/>
            </a:xfrm>
            <a:prstGeom prst="roundRect">
              <a:avLst>
                <a:gd name="adj" fmla="val 32163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64KB-Page TLB</a:t>
              </a:r>
              <a:endParaRPr lang="ko-KR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470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Pages Can Hurt 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D12FD278-0DCC-45FC-BD0C-35637DE61602}"/>
              </a:ext>
            </a:extLst>
          </p:cNvPr>
          <p:cNvSpPr/>
          <p:nvPr/>
        </p:nvSpPr>
        <p:spPr>
          <a:xfrm>
            <a:off x="5378369" y="2002118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90FA9885-F97F-4BCD-AAB8-D4FAC6D80A30}"/>
              </a:ext>
            </a:extLst>
          </p:cNvPr>
          <p:cNvSpPr/>
          <p:nvPr/>
        </p:nvSpPr>
        <p:spPr>
          <a:xfrm>
            <a:off x="5602152" y="2746631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65C04D84-2FDB-4872-98D0-D23464D57186}"/>
              </a:ext>
            </a:extLst>
          </p:cNvPr>
          <p:cNvSpPr/>
          <p:nvPr/>
        </p:nvSpPr>
        <p:spPr>
          <a:xfrm>
            <a:off x="5602152" y="4446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5E85BC2C-681C-4D21-947E-7EC5331B77A7}"/>
              </a:ext>
            </a:extLst>
          </p:cNvPr>
          <p:cNvSpPr/>
          <p:nvPr/>
        </p:nvSpPr>
        <p:spPr>
          <a:xfrm>
            <a:off x="6368438" y="444880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E249E84E-54B2-4183-A280-78C187B3F1AB}"/>
              </a:ext>
            </a:extLst>
          </p:cNvPr>
          <p:cNvSpPr/>
          <p:nvPr/>
        </p:nvSpPr>
        <p:spPr>
          <a:xfrm>
            <a:off x="8230052" y="274664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49835F7E-D5EC-4D00-90B1-9F8A5D869E15}"/>
              </a:ext>
            </a:extLst>
          </p:cNvPr>
          <p:cNvSpPr/>
          <p:nvPr/>
        </p:nvSpPr>
        <p:spPr>
          <a:xfrm>
            <a:off x="8230268" y="350846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949DE09E-DAEE-4C3F-94E2-153CE296560E}"/>
              </a:ext>
            </a:extLst>
          </p:cNvPr>
          <p:cNvSpPr/>
          <p:nvPr/>
        </p:nvSpPr>
        <p:spPr>
          <a:xfrm>
            <a:off x="8233602" y="212348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화살표: 위쪽/아래쪽 109">
            <a:extLst>
              <a:ext uri="{FF2B5EF4-FFF2-40B4-BE49-F238E27FC236}">
                <a16:creationId xmlns:a16="http://schemas.microsoft.com/office/drawing/2014/main" id="{9CDA8776-8E25-48D3-827A-D1F408C42217}"/>
              </a:ext>
            </a:extLst>
          </p:cNvPr>
          <p:cNvSpPr/>
          <p:nvPr/>
        </p:nvSpPr>
        <p:spPr>
          <a:xfrm rot="10800000">
            <a:off x="9716850" y="247805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3080D610-4CF8-4A06-9936-922137D5DE1B}"/>
              </a:ext>
            </a:extLst>
          </p:cNvPr>
          <p:cNvSpPr/>
          <p:nvPr/>
        </p:nvSpPr>
        <p:spPr>
          <a:xfrm>
            <a:off x="8209737" y="444844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02D3885B-260F-4735-B40D-BB2C4DB83901}"/>
              </a:ext>
            </a:extLst>
          </p:cNvPr>
          <p:cNvSpPr/>
          <p:nvPr/>
        </p:nvSpPr>
        <p:spPr>
          <a:xfrm>
            <a:off x="8212026" y="4446304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113" name="화살표: 위쪽/아래쪽 112">
            <a:extLst>
              <a:ext uri="{FF2B5EF4-FFF2-40B4-BE49-F238E27FC236}">
                <a16:creationId xmlns:a16="http://schemas.microsoft.com/office/drawing/2014/main" id="{703E45CE-FEAF-47D6-A88D-35A293D112D6}"/>
              </a:ext>
            </a:extLst>
          </p:cNvPr>
          <p:cNvSpPr/>
          <p:nvPr/>
        </p:nvSpPr>
        <p:spPr>
          <a:xfrm>
            <a:off x="8696275" y="3903885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화살표: 위쪽/아래쪽 114">
            <a:extLst>
              <a:ext uri="{FF2B5EF4-FFF2-40B4-BE49-F238E27FC236}">
                <a16:creationId xmlns:a16="http://schemas.microsoft.com/office/drawing/2014/main" id="{3D6BC39B-15A9-428B-8E8D-0B07519165C0}"/>
              </a:ext>
            </a:extLst>
          </p:cNvPr>
          <p:cNvSpPr/>
          <p:nvPr/>
        </p:nvSpPr>
        <p:spPr>
          <a:xfrm rot="5400000">
            <a:off x="7740927" y="4256928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BE17781A-F668-436C-89BB-90AA45EFFB97}"/>
              </a:ext>
            </a:extLst>
          </p:cNvPr>
          <p:cNvSpPr/>
          <p:nvPr/>
        </p:nvSpPr>
        <p:spPr>
          <a:xfrm>
            <a:off x="5612327" y="21260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화살표: 위쪽/아래쪽 117">
            <a:extLst>
              <a:ext uri="{FF2B5EF4-FFF2-40B4-BE49-F238E27FC236}">
                <a16:creationId xmlns:a16="http://schemas.microsoft.com/office/drawing/2014/main" id="{1A26DEE2-98AE-4A64-A44F-0FDEB89FC844}"/>
              </a:ext>
            </a:extLst>
          </p:cNvPr>
          <p:cNvSpPr/>
          <p:nvPr/>
        </p:nvSpPr>
        <p:spPr>
          <a:xfrm rot="10800000">
            <a:off x="5707222" y="2473291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47735CA3-9047-4F56-985F-A54C2FBBF17C}"/>
              </a:ext>
            </a:extLst>
          </p:cNvPr>
          <p:cNvSpPr/>
          <p:nvPr/>
        </p:nvSpPr>
        <p:spPr>
          <a:xfrm>
            <a:off x="5611393" y="58661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0A9431D-932D-4D78-AFCB-B55451C7B68E}"/>
              </a:ext>
            </a:extLst>
          </p:cNvPr>
          <p:cNvSpPr/>
          <p:nvPr/>
        </p:nvSpPr>
        <p:spPr>
          <a:xfrm>
            <a:off x="8209758" y="58722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121" name="화살표: 위쪽/아래쪽 120">
            <a:extLst>
              <a:ext uri="{FF2B5EF4-FFF2-40B4-BE49-F238E27FC236}">
                <a16:creationId xmlns:a16="http://schemas.microsoft.com/office/drawing/2014/main" id="{61617771-F508-450E-BFC4-296A0D5FD6A9}"/>
              </a:ext>
            </a:extLst>
          </p:cNvPr>
          <p:cNvSpPr/>
          <p:nvPr/>
        </p:nvSpPr>
        <p:spPr>
          <a:xfrm rot="10800000">
            <a:off x="9711195" y="5570176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화살표: 위쪽/아래쪽 121">
            <a:extLst>
              <a:ext uri="{FF2B5EF4-FFF2-40B4-BE49-F238E27FC236}">
                <a16:creationId xmlns:a16="http://schemas.microsoft.com/office/drawing/2014/main" id="{7262D048-25C2-47E3-8B2D-3347A3887F67}"/>
              </a:ext>
            </a:extLst>
          </p:cNvPr>
          <p:cNvSpPr/>
          <p:nvPr/>
        </p:nvSpPr>
        <p:spPr>
          <a:xfrm rot="10800000">
            <a:off x="5771858" y="5570441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F6A1FB87-849B-4BD0-B79A-61D28A7C2024}"/>
              </a:ext>
            </a:extLst>
          </p:cNvPr>
          <p:cNvGrpSpPr/>
          <p:nvPr/>
        </p:nvGrpSpPr>
        <p:grpSpPr>
          <a:xfrm>
            <a:off x="6192161" y="1816012"/>
            <a:ext cx="1106448" cy="1473747"/>
            <a:chOff x="4097869" y="1147261"/>
            <a:chExt cx="1106448" cy="1473747"/>
          </a:xfrm>
        </p:grpSpPr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A17529BA-E79B-43D3-9F3F-7DE3A24C8C28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0DDF3F8-ED9B-48AC-A2F7-39A6BD83555D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43E3C8E1-1129-4931-AC42-5E5C1D7BB85A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36039F14-EAA7-402E-B019-3E29B2795F20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EBFCAA15-7CB9-4F0C-8F54-C897AB37B48F}"/>
              </a:ext>
            </a:extLst>
          </p:cNvPr>
          <p:cNvGrpSpPr/>
          <p:nvPr/>
        </p:nvGrpSpPr>
        <p:grpSpPr>
          <a:xfrm>
            <a:off x="8373965" y="1816012"/>
            <a:ext cx="1106448" cy="1473747"/>
            <a:chOff x="4097869" y="1147261"/>
            <a:chExt cx="1106448" cy="1473747"/>
          </a:xfrm>
        </p:grpSpPr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F785C5EF-D1F5-4927-855F-4AD4EE0F002E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A5FF6941-A722-42E9-B631-65B5E2749681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445E042A-315C-4A22-92DD-DC1A055CB524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FEE9ADB8-EB4A-4360-A481-E9E89BBE7AE9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349BFEE2-D1C4-4CCD-912E-CE5FC03E33E8}"/>
              </a:ext>
            </a:extLst>
          </p:cNvPr>
          <p:cNvSpPr txBox="1"/>
          <p:nvPr/>
        </p:nvSpPr>
        <p:spPr>
          <a:xfrm>
            <a:off x="5622481" y="4962037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4438D77-73DB-44B0-AFE2-CA32C7DDD3FA}"/>
              </a:ext>
            </a:extLst>
          </p:cNvPr>
          <p:cNvSpPr txBox="1"/>
          <p:nvPr/>
        </p:nvSpPr>
        <p:spPr>
          <a:xfrm>
            <a:off x="8230052" y="4963020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384912B-BEAD-47C2-9CB6-3FE4E428A45F}"/>
              </a:ext>
            </a:extLst>
          </p:cNvPr>
          <p:cNvSpPr txBox="1"/>
          <p:nvPr/>
        </p:nvSpPr>
        <p:spPr>
          <a:xfrm>
            <a:off x="1455440" y="2944969"/>
            <a:ext cx="2244242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en-US" altLang="ko-KR" sz="2384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05314F2F-154A-4A3A-9C96-45DBBD01C6CC}"/>
              </a:ext>
            </a:extLst>
          </p:cNvPr>
          <p:cNvSpPr/>
          <p:nvPr/>
        </p:nvSpPr>
        <p:spPr>
          <a:xfrm>
            <a:off x="6374788" y="3517762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4" name="화살표: 위쪽/아래쪽 113">
            <a:extLst>
              <a:ext uri="{FF2B5EF4-FFF2-40B4-BE49-F238E27FC236}">
                <a16:creationId xmlns:a16="http://schemas.microsoft.com/office/drawing/2014/main" id="{A2265E06-B48F-4032-AB80-867DE17BF65C}"/>
              </a:ext>
            </a:extLst>
          </p:cNvPr>
          <p:cNvSpPr/>
          <p:nvPr/>
        </p:nvSpPr>
        <p:spPr>
          <a:xfrm>
            <a:off x="6820264" y="3900738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화살표: 위쪽/아래쪽 115">
            <a:extLst>
              <a:ext uri="{FF2B5EF4-FFF2-40B4-BE49-F238E27FC236}">
                <a16:creationId xmlns:a16="http://schemas.microsoft.com/office/drawing/2014/main" id="{AEB630F8-5FED-4731-84FA-846550345C14}"/>
              </a:ext>
            </a:extLst>
          </p:cNvPr>
          <p:cNvSpPr/>
          <p:nvPr/>
        </p:nvSpPr>
        <p:spPr>
          <a:xfrm rot="5400000">
            <a:off x="7740927" y="3307011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65FFD82F-1430-4049-89E8-B9F462D731B4}"/>
              </a:ext>
            </a:extLst>
          </p:cNvPr>
          <p:cNvSpPr/>
          <p:nvPr/>
        </p:nvSpPr>
        <p:spPr>
          <a:xfrm>
            <a:off x="1290213" y="3332361"/>
            <a:ext cx="2650843" cy="47705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size: 8KB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EEF5AB-C79E-4E90-B73B-219693C7567F}"/>
              </a:ext>
            </a:extLst>
          </p:cNvPr>
          <p:cNvSpPr txBox="1"/>
          <p:nvPr/>
        </p:nvSpPr>
        <p:spPr>
          <a:xfrm>
            <a:off x="4745038" y="3463395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556155-3654-4A0B-9898-FD63F6A59787}"/>
              </a:ext>
            </a:extLst>
          </p:cNvPr>
          <p:cNvSpPr txBox="1"/>
          <p:nvPr/>
        </p:nvSpPr>
        <p:spPr>
          <a:xfrm>
            <a:off x="9191009" y="346285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48" name="텍스트 개체 틀 26">
            <a:extLst>
              <a:ext uri="{FF2B5EF4-FFF2-40B4-BE49-F238E27FC236}">
                <a16:creationId xmlns:a16="http://schemas.microsoft.com/office/drawing/2014/main" id="{9937EF5C-9300-419B-8A45-51DADD06D99E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memory mapping with small pages (e.g., 4KB)</a:t>
            </a:r>
          </a:p>
        </p:txBody>
      </p:sp>
    </p:spTree>
    <p:extLst>
      <p:ext uri="{BB962C8B-B14F-4D97-AF65-F5344CB8AC3E}">
        <p14:creationId xmlns:p14="http://schemas.microsoft.com/office/powerpoint/2010/main" val="400225303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65FFD82F-1430-4049-89E8-B9F462D731B4}"/>
              </a:ext>
            </a:extLst>
          </p:cNvPr>
          <p:cNvSpPr/>
          <p:nvPr/>
        </p:nvSpPr>
        <p:spPr>
          <a:xfrm>
            <a:off x="1290213" y="3332361"/>
            <a:ext cx="2650843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size: 8KB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Pages Can Hurt 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C87E7F06-6B62-4D7E-8984-4A53A48B8799}"/>
              </a:ext>
            </a:extLst>
          </p:cNvPr>
          <p:cNvSpPr/>
          <p:nvPr/>
        </p:nvSpPr>
        <p:spPr>
          <a:xfrm>
            <a:off x="2720868" y="3396954"/>
            <a:ext cx="1042943" cy="3444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384912B-BEAD-47C2-9CB6-3FE4E428A45F}"/>
              </a:ext>
            </a:extLst>
          </p:cNvPr>
          <p:cNvSpPr txBox="1"/>
          <p:nvPr/>
        </p:nvSpPr>
        <p:spPr>
          <a:xfrm>
            <a:off x="1455440" y="2944969"/>
            <a:ext cx="2244242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en-US" altLang="ko-KR" sz="2384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95863BC-2D91-4890-B017-02E991C33BCD}"/>
              </a:ext>
            </a:extLst>
          </p:cNvPr>
          <p:cNvSpPr/>
          <p:nvPr/>
        </p:nvSpPr>
        <p:spPr>
          <a:xfrm>
            <a:off x="1484841" y="3401056"/>
            <a:ext cx="1042943" cy="340368"/>
          </a:xfrm>
          <a:prstGeom prst="rect">
            <a:avLst/>
          </a:prstGeom>
          <a:solidFill>
            <a:srgbClr val="084F6A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B8792F-8304-4FB8-B290-0D20CFC46A64}"/>
              </a:ext>
            </a:extLst>
          </p:cNvPr>
          <p:cNvSpPr/>
          <p:nvPr/>
        </p:nvSpPr>
        <p:spPr>
          <a:xfrm>
            <a:off x="5378369" y="2002118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0FCC1CD-0277-40C8-BB0F-8A0A7788E4D5}"/>
              </a:ext>
            </a:extLst>
          </p:cNvPr>
          <p:cNvSpPr/>
          <p:nvPr/>
        </p:nvSpPr>
        <p:spPr>
          <a:xfrm>
            <a:off x="5602152" y="2746631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A60A43D-CE25-400F-BD73-CEAC449FCE9C}"/>
              </a:ext>
            </a:extLst>
          </p:cNvPr>
          <p:cNvSpPr/>
          <p:nvPr/>
        </p:nvSpPr>
        <p:spPr>
          <a:xfrm>
            <a:off x="5602152" y="4446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1FF0987-0BF9-410A-8D10-F517BB4DA815}"/>
              </a:ext>
            </a:extLst>
          </p:cNvPr>
          <p:cNvSpPr/>
          <p:nvPr/>
        </p:nvSpPr>
        <p:spPr>
          <a:xfrm>
            <a:off x="6368438" y="444880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392E71B-39C7-48D2-A62C-FBC7E88D7528}"/>
              </a:ext>
            </a:extLst>
          </p:cNvPr>
          <p:cNvSpPr/>
          <p:nvPr/>
        </p:nvSpPr>
        <p:spPr>
          <a:xfrm>
            <a:off x="8230052" y="274664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0259267-3011-459C-A0D2-4197ECEA32C1}"/>
              </a:ext>
            </a:extLst>
          </p:cNvPr>
          <p:cNvSpPr/>
          <p:nvPr/>
        </p:nvSpPr>
        <p:spPr>
          <a:xfrm>
            <a:off x="8230268" y="350846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6E23B2-242D-4844-A2FE-177FCD3EAF61}"/>
              </a:ext>
            </a:extLst>
          </p:cNvPr>
          <p:cNvSpPr/>
          <p:nvPr/>
        </p:nvSpPr>
        <p:spPr>
          <a:xfrm>
            <a:off x="8233602" y="212348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화살표: 위쪽/아래쪽 50">
            <a:extLst>
              <a:ext uri="{FF2B5EF4-FFF2-40B4-BE49-F238E27FC236}">
                <a16:creationId xmlns:a16="http://schemas.microsoft.com/office/drawing/2014/main" id="{2821CB19-C4A9-403F-ABD9-CF5A4549215C}"/>
              </a:ext>
            </a:extLst>
          </p:cNvPr>
          <p:cNvSpPr/>
          <p:nvPr/>
        </p:nvSpPr>
        <p:spPr>
          <a:xfrm rot="10800000">
            <a:off x="9716850" y="247805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8337CFA-FED9-44F9-899E-B264C7D98572}"/>
              </a:ext>
            </a:extLst>
          </p:cNvPr>
          <p:cNvSpPr/>
          <p:nvPr/>
        </p:nvSpPr>
        <p:spPr>
          <a:xfrm>
            <a:off x="8209737" y="444844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3E6A260-025C-4304-B3FC-C5C7222436F1}"/>
              </a:ext>
            </a:extLst>
          </p:cNvPr>
          <p:cNvSpPr/>
          <p:nvPr/>
        </p:nvSpPr>
        <p:spPr>
          <a:xfrm>
            <a:off x="8212026" y="4446304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54" name="화살표: 위쪽/아래쪽 53">
            <a:extLst>
              <a:ext uri="{FF2B5EF4-FFF2-40B4-BE49-F238E27FC236}">
                <a16:creationId xmlns:a16="http://schemas.microsoft.com/office/drawing/2014/main" id="{EE714ED5-0132-419F-9AD0-FBEAAC8CD6C8}"/>
              </a:ext>
            </a:extLst>
          </p:cNvPr>
          <p:cNvSpPr/>
          <p:nvPr/>
        </p:nvSpPr>
        <p:spPr>
          <a:xfrm>
            <a:off x="8696275" y="3903885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화살표: 위쪽/아래쪽 54">
            <a:extLst>
              <a:ext uri="{FF2B5EF4-FFF2-40B4-BE49-F238E27FC236}">
                <a16:creationId xmlns:a16="http://schemas.microsoft.com/office/drawing/2014/main" id="{32D972D0-97CA-431D-AEEE-D893DB238128}"/>
              </a:ext>
            </a:extLst>
          </p:cNvPr>
          <p:cNvSpPr/>
          <p:nvPr/>
        </p:nvSpPr>
        <p:spPr>
          <a:xfrm rot="5400000">
            <a:off x="7740927" y="4256928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9FAA8BF-FA4D-4ED1-931E-E6C9838DF464}"/>
              </a:ext>
            </a:extLst>
          </p:cNvPr>
          <p:cNvSpPr/>
          <p:nvPr/>
        </p:nvSpPr>
        <p:spPr>
          <a:xfrm>
            <a:off x="5612327" y="21260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화살표: 위쪽/아래쪽 56">
            <a:extLst>
              <a:ext uri="{FF2B5EF4-FFF2-40B4-BE49-F238E27FC236}">
                <a16:creationId xmlns:a16="http://schemas.microsoft.com/office/drawing/2014/main" id="{CA1B9532-F3CC-4FDD-9D1F-867EEF96E714}"/>
              </a:ext>
            </a:extLst>
          </p:cNvPr>
          <p:cNvSpPr/>
          <p:nvPr/>
        </p:nvSpPr>
        <p:spPr>
          <a:xfrm rot="10800000">
            <a:off x="5707222" y="2473291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23A694B-B3D6-4FE2-AACE-2EDF92FC7704}"/>
              </a:ext>
            </a:extLst>
          </p:cNvPr>
          <p:cNvSpPr/>
          <p:nvPr/>
        </p:nvSpPr>
        <p:spPr>
          <a:xfrm>
            <a:off x="5611393" y="58661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A4E3F4D-61ED-4901-9F09-082DA0C92655}"/>
              </a:ext>
            </a:extLst>
          </p:cNvPr>
          <p:cNvSpPr/>
          <p:nvPr/>
        </p:nvSpPr>
        <p:spPr>
          <a:xfrm>
            <a:off x="8209758" y="58722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60" name="화살표: 위쪽/아래쪽 59">
            <a:extLst>
              <a:ext uri="{FF2B5EF4-FFF2-40B4-BE49-F238E27FC236}">
                <a16:creationId xmlns:a16="http://schemas.microsoft.com/office/drawing/2014/main" id="{97F281F9-9CFC-40D8-ABDE-DA892C31EFF1}"/>
              </a:ext>
            </a:extLst>
          </p:cNvPr>
          <p:cNvSpPr/>
          <p:nvPr/>
        </p:nvSpPr>
        <p:spPr>
          <a:xfrm rot="10800000">
            <a:off x="9711195" y="5570176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화살표: 위쪽/아래쪽 60">
            <a:extLst>
              <a:ext uri="{FF2B5EF4-FFF2-40B4-BE49-F238E27FC236}">
                <a16:creationId xmlns:a16="http://schemas.microsoft.com/office/drawing/2014/main" id="{50F75FE5-3D04-45FB-A3B3-51985F5D4AA4}"/>
              </a:ext>
            </a:extLst>
          </p:cNvPr>
          <p:cNvSpPr/>
          <p:nvPr/>
        </p:nvSpPr>
        <p:spPr>
          <a:xfrm rot="10800000">
            <a:off x="5771858" y="5570441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789D355-77A7-4349-9F4D-DC9057259DA1}"/>
              </a:ext>
            </a:extLst>
          </p:cNvPr>
          <p:cNvGrpSpPr/>
          <p:nvPr/>
        </p:nvGrpSpPr>
        <p:grpSpPr>
          <a:xfrm>
            <a:off x="6192161" y="1816012"/>
            <a:ext cx="1106448" cy="1473747"/>
            <a:chOff x="4097869" y="1147261"/>
            <a:chExt cx="1106448" cy="1473747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D158E248-1270-4CF0-91D8-7366B868EB44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44BA98C-B7AA-479B-9746-8B4C30F0AD3E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FD3627E-9782-4EC4-9573-8052518B4C42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929E4FC-5D6F-453D-B6DB-4FEC4E060206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993650F-FE91-4393-AC80-1A74E9677835}"/>
              </a:ext>
            </a:extLst>
          </p:cNvPr>
          <p:cNvGrpSpPr/>
          <p:nvPr/>
        </p:nvGrpSpPr>
        <p:grpSpPr>
          <a:xfrm>
            <a:off x="8373965" y="1816012"/>
            <a:ext cx="1106448" cy="1473747"/>
            <a:chOff x="4097869" y="1147261"/>
            <a:chExt cx="1106448" cy="1473747"/>
          </a:xfrm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2657676-3699-4667-9D04-79DA7944ECD1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0B4A230D-D779-4E21-BCD2-1BE2F06DD20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5A3213E-A19B-45C8-8ADF-347FD938E335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9CFF760-21F3-451C-971B-0A2C4BDEF6D0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C5CC4BA-726F-4B94-BDCC-800CE31367DE}"/>
              </a:ext>
            </a:extLst>
          </p:cNvPr>
          <p:cNvSpPr txBox="1"/>
          <p:nvPr/>
        </p:nvSpPr>
        <p:spPr>
          <a:xfrm>
            <a:off x="5622481" y="4962037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CBDB81-F667-4644-9AF2-D87FF564BDB7}"/>
              </a:ext>
            </a:extLst>
          </p:cNvPr>
          <p:cNvSpPr txBox="1"/>
          <p:nvPr/>
        </p:nvSpPr>
        <p:spPr>
          <a:xfrm>
            <a:off x="8230052" y="4963020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8CCB2C7-F284-4D0A-9F36-243784E62BFA}"/>
              </a:ext>
            </a:extLst>
          </p:cNvPr>
          <p:cNvSpPr/>
          <p:nvPr/>
        </p:nvSpPr>
        <p:spPr>
          <a:xfrm>
            <a:off x="6374788" y="3517762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화살표: 위쪽/아래쪽 74">
            <a:extLst>
              <a:ext uri="{FF2B5EF4-FFF2-40B4-BE49-F238E27FC236}">
                <a16:creationId xmlns:a16="http://schemas.microsoft.com/office/drawing/2014/main" id="{19A1A2B2-0E70-4767-946B-37B45E0A6173}"/>
              </a:ext>
            </a:extLst>
          </p:cNvPr>
          <p:cNvSpPr/>
          <p:nvPr/>
        </p:nvSpPr>
        <p:spPr>
          <a:xfrm>
            <a:off x="6820264" y="3900738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1124ED78-3C22-4452-983A-BBE4BACF98BB}"/>
              </a:ext>
            </a:extLst>
          </p:cNvPr>
          <p:cNvSpPr/>
          <p:nvPr/>
        </p:nvSpPr>
        <p:spPr>
          <a:xfrm rot="5400000">
            <a:off x="7740927" y="3307011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A90F7B-32B2-48E1-B392-C6D5727AD7DA}"/>
              </a:ext>
            </a:extLst>
          </p:cNvPr>
          <p:cNvSpPr txBox="1"/>
          <p:nvPr/>
        </p:nvSpPr>
        <p:spPr>
          <a:xfrm>
            <a:off x="4745038" y="3463395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F83C73-91ED-43A3-8FD5-B46E9D7FCF90}"/>
              </a:ext>
            </a:extLst>
          </p:cNvPr>
          <p:cNvSpPr txBox="1"/>
          <p:nvPr/>
        </p:nvSpPr>
        <p:spPr>
          <a:xfrm>
            <a:off x="9191009" y="346285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79" name="텍스트 개체 틀 26">
            <a:extLst>
              <a:ext uri="{FF2B5EF4-FFF2-40B4-BE49-F238E27FC236}">
                <a16:creationId xmlns:a16="http://schemas.microsoft.com/office/drawing/2014/main" id="{17E5C2A7-95C5-4B10-B539-0BCB3C9B4C27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memory mapping with small pages (e.g., 4KB)</a:t>
            </a:r>
          </a:p>
        </p:txBody>
      </p:sp>
    </p:spTree>
    <p:extLst>
      <p:ext uri="{BB962C8B-B14F-4D97-AF65-F5344CB8AC3E}">
        <p14:creationId xmlns:p14="http://schemas.microsoft.com/office/powerpoint/2010/main" val="50182732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65FFD82F-1430-4049-89E8-B9F462D731B4}"/>
              </a:ext>
            </a:extLst>
          </p:cNvPr>
          <p:cNvSpPr/>
          <p:nvPr/>
        </p:nvSpPr>
        <p:spPr>
          <a:xfrm>
            <a:off x="1290213" y="3332361"/>
            <a:ext cx="2650843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size: 8KB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Pages Can Hurt 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384912B-BEAD-47C2-9CB6-3FE4E428A45F}"/>
              </a:ext>
            </a:extLst>
          </p:cNvPr>
          <p:cNvSpPr txBox="1"/>
          <p:nvPr/>
        </p:nvSpPr>
        <p:spPr>
          <a:xfrm>
            <a:off x="1455440" y="2944969"/>
            <a:ext cx="2244242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en-US" altLang="ko-KR" sz="2384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B8792F-8304-4FB8-B290-0D20CFC46A64}"/>
              </a:ext>
            </a:extLst>
          </p:cNvPr>
          <p:cNvSpPr/>
          <p:nvPr/>
        </p:nvSpPr>
        <p:spPr>
          <a:xfrm>
            <a:off x="5378369" y="2002118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0FCC1CD-0277-40C8-BB0F-8A0A7788E4D5}"/>
              </a:ext>
            </a:extLst>
          </p:cNvPr>
          <p:cNvSpPr/>
          <p:nvPr/>
        </p:nvSpPr>
        <p:spPr>
          <a:xfrm>
            <a:off x="5602152" y="2746631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A60A43D-CE25-400F-BD73-CEAC449FCE9C}"/>
              </a:ext>
            </a:extLst>
          </p:cNvPr>
          <p:cNvSpPr/>
          <p:nvPr/>
        </p:nvSpPr>
        <p:spPr>
          <a:xfrm>
            <a:off x="5602152" y="4446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1FF0987-0BF9-410A-8D10-F517BB4DA815}"/>
              </a:ext>
            </a:extLst>
          </p:cNvPr>
          <p:cNvSpPr/>
          <p:nvPr/>
        </p:nvSpPr>
        <p:spPr>
          <a:xfrm>
            <a:off x="6368438" y="444880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392E71B-39C7-48D2-A62C-FBC7E88D7528}"/>
              </a:ext>
            </a:extLst>
          </p:cNvPr>
          <p:cNvSpPr/>
          <p:nvPr/>
        </p:nvSpPr>
        <p:spPr>
          <a:xfrm>
            <a:off x="8230052" y="274664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0259267-3011-459C-A0D2-4197ECEA32C1}"/>
              </a:ext>
            </a:extLst>
          </p:cNvPr>
          <p:cNvSpPr/>
          <p:nvPr/>
        </p:nvSpPr>
        <p:spPr>
          <a:xfrm>
            <a:off x="8230268" y="350846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6E23B2-242D-4844-A2FE-177FCD3EAF61}"/>
              </a:ext>
            </a:extLst>
          </p:cNvPr>
          <p:cNvSpPr/>
          <p:nvPr/>
        </p:nvSpPr>
        <p:spPr>
          <a:xfrm>
            <a:off x="8233602" y="212348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화살표: 위쪽/아래쪽 50">
            <a:extLst>
              <a:ext uri="{FF2B5EF4-FFF2-40B4-BE49-F238E27FC236}">
                <a16:creationId xmlns:a16="http://schemas.microsoft.com/office/drawing/2014/main" id="{2821CB19-C4A9-403F-ABD9-CF5A4549215C}"/>
              </a:ext>
            </a:extLst>
          </p:cNvPr>
          <p:cNvSpPr/>
          <p:nvPr/>
        </p:nvSpPr>
        <p:spPr>
          <a:xfrm rot="10800000">
            <a:off x="9716850" y="247805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8337CFA-FED9-44F9-899E-B264C7D98572}"/>
              </a:ext>
            </a:extLst>
          </p:cNvPr>
          <p:cNvSpPr/>
          <p:nvPr/>
        </p:nvSpPr>
        <p:spPr>
          <a:xfrm>
            <a:off x="8209737" y="444844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3E6A260-025C-4304-B3FC-C5C7222436F1}"/>
              </a:ext>
            </a:extLst>
          </p:cNvPr>
          <p:cNvSpPr/>
          <p:nvPr/>
        </p:nvSpPr>
        <p:spPr>
          <a:xfrm>
            <a:off x="8212026" y="4446304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54" name="화살표: 위쪽/아래쪽 53">
            <a:extLst>
              <a:ext uri="{FF2B5EF4-FFF2-40B4-BE49-F238E27FC236}">
                <a16:creationId xmlns:a16="http://schemas.microsoft.com/office/drawing/2014/main" id="{EE714ED5-0132-419F-9AD0-FBEAAC8CD6C8}"/>
              </a:ext>
            </a:extLst>
          </p:cNvPr>
          <p:cNvSpPr/>
          <p:nvPr/>
        </p:nvSpPr>
        <p:spPr>
          <a:xfrm>
            <a:off x="8696275" y="3903885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화살표: 위쪽/아래쪽 54">
            <a:extLst>
              <a:ext uri="{FF2B5EF4-FFF2-40B4-BE49-F238E27FC236}">
                <a16:creationId xmlns:a16="http://schemas.microsoft.com/office/drawing/2014/main" id="{32D972D0-97CA-431D-AEEE-D893DB238128}"/>
              </a:ext>
            </a:extLst>
          </p:cNvPr>
          <p:cNvSpPr/>
          <p:nvPr/>
        </p:nvSpPr>
        <p:spPr>
          <a:xfrm rot="5400000">
            <a:off x="7740927" y="4256928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9FAA8BF-FA4D-4ED1-931E-E6C9838DF464}"/>
              </a:ext>
            </a:extLst>
          </p:cNvPr>
          <p:cNvSpPr/>
          <p:nvPr/>
        </p:nvSpPr>
        <p:spPr>
          <a:xfrm>
            <a:off x="5612327" y="21260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화살표: 위쪽/아래쪽 56">
            <a:extLst>
              <a:ext uri="{FF2B5EF4-FFF2-40B4-BE49-F238E27FC236}">
                <a16:creationId xmlns:a16="http://schemas.microsoft.com/office/drawing/2014/main" id="{CA1B9532-F3CC-4FDD-9D1F-867EEF96E714}"/>
              </a:ext>
            </a:extLst>
          </p:cNvPr>
          <p:cNvSpPr/>
          <p:nvPr/>
        </p:nvSpPr>
        <p:spPr>
          <a:xfrm rot="10800000">
            <a:off x="5707222" y="2473291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23A694B-B3D6-4FE2-AACE-2EDF92FC7704}"/>
              </a:ext>
            </a:extLst>
          </p:cNvPr>
          <p:cNvSpPr/>
          <p:nvPr/>
        </p:nvSpPr>
        <p:spPr>
          <a:xfrm>
            <a:off x="5611393" y="58661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A4E3F4D-61ED-4901-9F09-082DA0C92655}"/>
              </a:ext>
            </a:extLst>
          </p:cNvPr>
          <p:cNvSpPr/>
          <p:nvPr/>
        </p:nvSpPr>
        <p:spPr>
          <a:xfrm>
            <a:off x="8209758" y="58722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60" name="화살표: 위쪽/아래쪽 59">
            <a:extLst>
              <a:ext uri="{FF2B5EF4-FFF2-40B4-BE49-F238E27FC236}">
                <a16:creationId xmlns:a16="http://schemas.microsoft.com/office/drawing/2014/main" id="{97F281F9-9CFC-40D8-ABDE-DA892C31EFF1}"/>
              </a:ext>
            </a:extLst>
          </p:cNvPr>
          <p:cNvSpPr/>
          <p:nvPr/>
        </p:nvSpPr>
        <p:spPr>
          <a:xfrm rot="10800000">
            <a:off x="9711195" y="5570176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화살표: 위쪽/아래쪽 60">
            <a:extLst>
              <a:ext uri="{FF2B5EF4-FFF2-40B4-BE49-F238E27FC236}">
                <a16:creationId xmlns:a16="http://schemas.microsoft.com/office/drawing/2014/main" id="{50F75FE5-3D04-45FB-A3B3-51985F5D4AA4}"/>
              </a:ext>
            </a:extLst>
          </p:cNvPr>
          <p:cNvSpPr/>
          <p:nvPr/>
        </p:nvSpPr>
        <p:spPr>
          <a:xfrm rot="10800000">
            <a:off x="5771858" y="5570441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789D355-77A7-4349-9F4D-DC9057259DA1}"/>
              </a:ext>
            </a:extLst>
          </p:cNvPr>
          <p:cNvGrpSpPr/>
          <p:nvPr/>
        </p:nvGrpSpPr>
        <p:grpSpPr>
          <a:xfrm>
            <a:off x="6192161" y="1816012"/>
            <a:ext cx="1106448" cy="1473747"/>
            <a:chOff x="4097869" y="1147261"/>
            <a:chExt cx="1106448" cy="1473747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D158E248-1270-4CF0-91D8-7366B868EB44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44BA98C-B7AA-479B-9746-8B4C30F0AD3E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FD3627E-9782-4EC4-9573-8052518B4C42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929E4FC-5D6F-453D-B6DB-4FEC4E060206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993650F-FE91-4393-AC80-1A74E9677835}"/>
              </a:ext>
            </a:extLst>
          </p:cNvPr>
          <p:cNvGrpSpPr/>
          <p:nvPr/>
        </p:nvGrpSpPr>
        <p:grpSpPr>
          <a:xfrm>
            <a:off x="8373965" y="1816012"/>
            <a:ext cx="1106448" cy="1473747"/>
            <a:chOff x="4097869" y="1147261"/>
            <a:chExt cx="1106448" cy="1473747"/>
          </a:xfrm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2657676-3699-4667-9D04-79DA7944ECD1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0B4A230D-D779-4E21-BCD2-1BE2F06DD20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5A3213E-A19B-45C8-8ADF-347FD938E335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9CFF760-21F3-451C-971B-0A2C4BDEF6D0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C5CC4BA-726F-4B94-BDCC-800CE31367DE}"/>
              </a:ext>
            </a:extLst>
          </p:cNvPr>
          <p:cNvSpPr txBox="1"/>
          <p:nvPr/>
        </p:nvSpPr>
        <p:spPr>
          <a:xfrm>
            <a:off x="5622481" y="4962037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CBDB81-F667-4644-9AF2-D87FF564BDB7}"/>
              </a:ext>
            </a:extLst>
          </p:cNvPr>
          <p:cNvSpPr txBox="1"/>
          <p:nvPr/>
        </p:nvSpPr>
        <p:spPr>
          <a:xfrm>
            <a:off x="8230052" y="4963020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8CCB2C7-F284-4D0A-9F36-243784E62BFA}"/>
              </a:ext>
            </a:extLst>
          </p:cNvPr>
          <p:cNvSpPr/>
          <p:nvPr/>
        </p:nvSpPr>
        <p:spPr>
          <a:xfrm>
            <a:off x="6374788" y="3517762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화살표: 위쪽/아래쪽 74">
            <a:extLst>
              <a:ext uri="{FF2B5EF4-FFF2-40B4-BE49-F238E27FC236}">
                <a16:creationId xmlns:a16="http://schemas.microsoft.com/office/drawing/2014/main" id="{19A1A2B2-0E70-4767-946B-37B45E0A6173}"/>
              </a:ext>
            </a:extLst>
          </p:cNvPr>
          <p:cNvSpPr/>
          <p:nvPr/>
        </p:nvSpPr>
        <p:spPr>
          <a:xfrm>
            <a:off x="6820264" y="3900738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1124ED78-3C22-4452-983A-BBE4BACF98BB}"/>
              </a:ext>
            </a:extLst>
          </p:cNvPr>
          <p:cNvSpPr/>
          <p:nvPr/>
        </p:nvSpPr>
        <p:spPr>
          <a:xfrm rot="5400000">
            <a:off x="7740927" y="3307011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A90F7B-32B2-48E1-B392-C6D5727AD7DA}"/>
              </a:ext>
            </a:extLst>
          </p:cNvPr>
          <p:cNvSpPr txBox="1"/>
          <p:nvPr/>
        </p:nvSpPr>
        <p:spPr>
          <a:xfrm>
            <a:off x="4745038" y="3463395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F83C73-91ED-43A3-8FD5-B46E9D7FCF90}"/>
              </a:ext>
            </a:extLst>
          </p:cNvPr>
          <p:cNvSpPr txBox="1"/>
          <p:nvPr/>
        </p:nvSpPr>
        <p:spPr>
          <a:xfrm>
            <a:off x="9191009" y="346285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79" name="텍스트 개체 틀 26">
            <a:extLst>
              <a:ext uri="{FF2B5EF4-FFF2-40B4-BE49-F238E27FC236}">
                <a16:creationId xmlns:a16="http://schemas.microsoft.com/office/drawing/2014/main" id="{0FE1A6FA-7DA3-4697-B4DD-8328B3B2E87A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memory mapping with small pages (e.g., 4KB)</a:t>
            </a: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C87E7F06-6B62-4D7E-8984-4A53A48B8799}"/>
              </a:ext>
            </a:extLst>
          </p:cNvPr>
          <p:cNvSpPr/>
          <p:nvPr/>
        </p:nvSpPr>
        <p:spPr>
          <a:xfrm>
            <a:off x="2720868" y="3396954"/>
            <a:ext cx="1042943" cy="3444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95863BC-2D91-4890-B017-02E991C33BCD}"/>
              </a:ext>
            </a:extLst>
          </p:cNvPr>
          <p:cNvSpPr/>
          <p:nvPr/>
        </p:nvSpPr>
        <p:spPr>
          <a:xfrm>
            <a:off x="1484841" y="3401056"/>
            <a:ext cx="1042943" cy="340368"/>
          </a:xfrm>
          <a:prstGeom prst="rect">
            <a:avLst/>
          </a:prstGeom>
          <a:solidFill>
            <a:srgbClr val="084F6A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F08E79F0-FA93-4516-A8DF-8E2191B16DEC}"/>
              </a:ext>
            </a:extLst>
          </p:cNvPr>
          <p:cNvCxnSpPr>
            <a:cxnSpLocks/>
          </p:cNvCxnSpPr>
          <p:nvPr/>
        </p:nvCxnSpPr>
        <p:spPr>
          <a:xfrm flipV="1">
            <a:off x="6021782" y="2438353"/>
            <a:ext cx="0" cy="61757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701552B8-DB54-4CDE-A3E2-64ABD50FCFE3}"/>
              </a:ext>
            </a:extLst>
          </p:cNvPr>
          <p:cNvCxnSpPr>
            <a:cxnSpLocks/>
          </p:cNvCxnSpPr>
          <p:nvPr/>
        </p:nvCxnSpPr>
        <p:spPr>
          <a:xfrm flipV="1">
            <a:off x="9672958" y="2418795"/>
            <a:ext cx="0" cy="61757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96C618D-7161-4F4B-887F-EBF8D32D8C6C}"/>
              </a:ext>
            </a:extLst>
          </p:cNvPr>
          <p:cNvSpPr txBox="1"/>
          <p:nvPr/>
        </p:nvSpPr>
        <p:spPr>
          <a:xfrm>
            <a:off x="4773195" y="2805047"/>
            <a:ext cx="1346688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Local Access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6A5984C-5DF9-4413-8503-5323E237BA43}"/>
              </a:ext>
            </a:extLst>
          </p:cNvPr>
          <p:cNvSpPr txBox="1"/>
          <p:nvPr/>
        </p:nvSpPr>
        <p:spPr>
          <a:xfrm>
            <a:off x="9564256" y="2821817"/>
            <a:ext cx="1346688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Local Access</a:t>
            </a:r>
          </a:p>
        </p:txBody>
      </p:sp>
    </p:spTree>
    <p:extLst>
      <p:ext uri="{BB962C8B-B14F-4D97-AF65-F5344CB8AC3E}">
        <p14:creationId xmlns:p14="http://schemas.microsoft.com/office/powerpoint/2010/main" val="327661441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78 L 0.34883 -0.175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51171 -0.178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46" grpId="0" animBg="1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65FFD82F-1430-4049-89E8-B9F462D731B4}"/>
              </a:ext>
            </a:extLst>
          </p:cNvPr>
          <p:cNvSpPr/>
          <p:nvPr/>
        </p:nvSpPr>
        <p:spPr>
          <a:xfrm>
            <a:off x="1290213" y="3332361"/>
            <a:ext cx="2650843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size: 8KB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Pages Can Hurt 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C87E7F06-6B62-4D7E-8984-4A53A48B8799}"/>
              </a:ext>
            </a:extLst>
          </p:cNvPr>
          <p:cNvSpPr/>
          <p:nvPr/>
        </p:nvSpPr>
        <p:spPr>
          <a:xfrm>
            <a:off x="2720868" y="3396954"/>
            <a:ext cx="1042943" cy="3444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384912B-BEAD-47C2-9CB6-3FE4E428A45F}"/>
              </a:ext>
            </a:extLst>
          </p:cNvPr>
          <p:cNvSpPr txBox="1"/>
          <p:nvPr/>
        </p:nvSpPr>
        <p:spPr>
          <a:xfrm>
            <a:off x="1455440" y="2944969"/>
            <a:ext cx="2244242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en-US" altLang="ko-KR" sz="2384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95863BC-2D91-4890-B017-02E991C33BCD}"/>
              </a:ext>
            </a:extLst>
          </p:cNvPr>
          <p:cNvSpPr/>
          <p:nvPr/>
        </p:nvSpPr>
        <p:spPr>
          <a:xfrm>
            <a:off x="1484841" y="3401056"/>
            <a:ext cx="1042943" cy="340368"/>
          </a:xfrm>
          <a:prstGeom prst="rect">
            <a:avLst/>
          </a:prstGeom>
          <a:solidFill>
            <a:srgbClr val="084F6A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B8792F-8304-4FB8-B290-0D20CFC46A64}"/>
              </a:ext>
            </a:extLst>
          </p:cNvPr>
          <p:cNvSpPr/>
          <p:nvPr/>
        </p:nvSpPr>
        <p:spPr>
          <a:xfrm>
            <a:off x="5378369" y="2002118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0FCC1CD-0277-40C8-BB0F-8A0A7788E4D5}"/>
              </a:ext>
            </a:extLst>
          </p:cNvPr>
          <p:cNvSpPr/>
          <p:nvPr/>
        </p:nvSpPr>
        <p:spPr>
          <a:xfrm>
            <a:off x="5602152" y="2746631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A60A43D-CE25-400F-BD73-CEAC449FCE9C}"/>
              </a:ext>
            </a:extLst>
          </p:cNvPr>
          <p:cNvSpPr/>
          <p:nvPr/>
        </p:nvSpPr>
        <p:spPr>
          <a:xfrm>
            <a:off x="5602152" y="4446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1FF0987-0BF9-410A-8D10-F517BB4DA815}"/>
              </a:ext>
            </a:extLst>
          </p:cNvPr>
          <p:cNvSpPr/>
          <p:nvPr/>
        </p:nvSpPr>
        <p:spPr>
          <a:xfrm>
            <a:off x="6368438" y="444880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392E71B-39C7-48D2-A62C-FBC7E88D7528}"/>
              </a:ext>
            </a:extLst>
          </p:cNvPr>
          <p:cNvSpPr/>
          <p:nvPr/>
        </p:nvSpPr>
        <p:spPr>
          <a:xfrm>
            <a:off x="8230052" y="274664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0259267-3011-459C-A0D2-4197ECEA32C1}"/>
              </a:ext>
            </a:extLst>
          </p:cNvPr>
          <p:cNvSpPr/>
          <p:nvPr/>
        </p:nvSpPr>
        <p:spPr>
          <a:xfrm>
            <a:off x="8230268" y="350846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6E23B2-242D-4844-A2FE-177FCD3EAF61}"/>
              </a:ext>
            </a:extLst>
          </p:cNvPr>
          <p:cNvSpPr/>
          <p:nvPr/>
        </p:nvSpPr>
        <p:spPr>
          <a:xfrm>
            <a:off x="8233602" y="212348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화살표: 위쪽/아래쪽 50">
            <a:extLst>
              <a:ext uri="{FF2B5EF4-FFF2-40B4-BE49-F238E27FC236}">
                <a16:creationId xmlns:a16="http://schemas.microsoft.com/office/drawing/2014/main" id="{2821CB19-C4A9-403F-ABD9-CF5A4549215C}"/>
              </a:ext>
            </a:extLst>
          </p:cNvPr>
          <p:cNvSpPr/>
          <p:nvPr/>
        </p:nvSpPr>
        <p:spPr>
          <a:xfrm rot="10800000">
            <a:off x="9716850" y="247805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8337CFA-FED9-44F9-899E-B264C7D98572}"/>
              </a:ext>
            </a:extLst>
          </p:cNvPr>
          <p:cNvSpPr/>
          <p:nvPr/>
        </p:nvSpPr>
        <p:spPr>
          <a:xfrm>
            <a:off x="8209737" y="444844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3E6A260-025C-4304-B3FC-C5C7222436F1}"/>
              </a:ext>
            </a:extLst>
          </p:cNvPr>
          <p:cNvSpPr/>
          <p:nvPr/>
        </p:nvSpPr>
        <p:spPr>
          <a:xfrm>
            <a:off x="8212026" y="4446304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54" name="화살표: 위쪽/아래쪽 53">
            <a:extLst>
              <a:ext uri="{FF2B5EF4-FFF2-40B4-BE49-F238E27FC236}">
                <a16:creationId xmlns:a16="http://schemas.microsoft.com/office/drawing/2014/main" id="{EE714ED5-0132-419F-9AD0-FBEAAC8CD6C8}"/>
              </a:ext>
            </a:extLst>
          </p:cNvPr>
          <p:cNvSpPr/>
          <p:nvPr/>
        </p:nvSpPr>
        <p:spPr>
          <a:xfrm>
            <a:off x="8696275" y="3903885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화살표: 위쪽/아래쪽 54">
            <a:extLst>
              <a:ext uri="{FF2B5EF4-FFF2-40B4-BE49-F238E27FC236}">
                <a16:creationId xmlns:a16="http://schemas.microsoft.com/office/drawing/2014/main" id="{32D972D0-97CA-431D-AEEE-D893DB238128}"/>
              </a:ext>
            </a:extLst>
          </p:cNvPr>
          <p:cNvSpPr/>
          <p:nvPr/>
        </p:nvSpPr>
        <p:spPr>
          <a:xfrm rot="5400000">
            <a:off x="7740927" y="4256928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9FAA8BF-FA4D-4ED1-931E-E6C9838DF464}"/>
              </a:ext>
            </a:extLst>
          </p:cNvPr>
          <p:cNvSpPr/>
          <p:nvPr/>
        </p:nvSpPr>
        <p:spPr>
          <a:xfrm>
            <a:off x="5612327" y="21260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화살표: 위쪽/아래쪽 56">
            <a:extLst>
              <a:ext uri="{FF2B5EF4-FFF2-40B4-BE49-F238E27FC236}">
                <a16:creationId xmlns:a16="http://schemas.microsoft.com/office/drawing/2014/main" id="{CA1B9532-F3CC-4FDD-9D1F-867EEF96E714}"/>
              </a:ext>
            </a:extLst>
          </p:cNvPr>
          <p:cNvSpPr/>
          <p:nvPr/>
        </p:nvSpPr>
        <p:spPr>
          <a:xfrm rot="10800000">
            <a:off x="5707222" y="2473291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23A694B-B3D6-4FE2-AACE-2EDF92FC7704}"/>
              </a:ext>
            </a:extLst>
          </p:cNvPr>
          <p:cNvSpPr/>
          <p:nvPr/>
        </p:nvSpPr>
        <p:spPr>
          <a:xfrm>
            <a:off x="5611393" y="58661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A4E3F4D-61ED-4901-9F09-082DA0C92655}"/>
              </a:ext>
            </a:extLst>
          </p:cNvPr>
          <p:cNvSpPr/>
          <p:nvPr/>
        </p:nvSpPr>
        <p:spPr>
          <a:xfrm>
            <a:off x="8209758" y="58722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60" name="화살표: 위쪽/아래쪽 59">
            <a:extLst>
              <a:ext uri="{FF2B5EF4-FFF2-40B4-BE49-F238E27FC236}">
                <a16:creationId xmlns:a16="http://schemas.microsoft.com/office/drawing/2014/main" id="{97F281F9-9CFC-40D8-ABDE-DA892C31EFF1}"/>
              </a:ext>
            </a:extLst>
          </p:cNvPr>
          <p:cNvSpPr/>
          <p:nvPr/>
        </p:nvSpPr>
        <p:spPr>
          <a:xfrm rot="10800000">
            <a:off x="9711195" y="5570176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화살표: 위쪽/아래쪽 60">
            <a:extLst>
              <a:ext uri="{FF2B5EF4-FFF2-40B4-BE49-F238E27FC236}">
                <a16:creationId xmlns:a16="http://schemas.microsoft.com/office/drawing/2014/main" id="{50F75FE5-3D04-45FB-A3B3-51985F5D4AA4}"/>
              </a:ext>
            </a:extLst>
          </p:cNvPr>
          <p:cNvSpPr/>
          <p:nvPr/>
        </p:nvSpPr>
        <p:spPr>
          <a:xfrm rot="10800000">
            <a:off x="5771858" y="5570441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789D355-77A7-4349-9F4D-DC9057259DA1}"/>
              </a:ext>
            </a:extLst>
          </p:cNvPr>
          <p:cNvGrpSpPr/>
          <p:nvPr/>
        </p:nvGrpSpPr>
        <p:grpSpPr>
          <a:xfrm>
            <a:off x="6192161" y="1816012"/>
            <a:ext cx="1106448" cy="1473747"/>
            <a:chOff x="4097869" y="1147261"/>
            <a:chExt cx="1106448" cy="1473747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D158E248-1270-4CF0-91D8-7366B868EB44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44BA98C-B7AA-479B-9746-8B4C30F0AD3E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FD3627E-9782-4EC4-9573-8052518B4C42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929E4FC-5D6F-453D-B6DB-4FEC4E060206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993650F-FE91-4393-AC80-1A74E9677835}"/>
              </a:ext>
            </a:extLst>
          </p:cNvPr>
          <p:cNvGrpSpPr/>
          <p:nvPr/>
        </p:nvGrpSpPr>
        <p:grpSpPr>
          <a:xfrm>
            <a:off x="8373965" y="1816012"/>
            <a:ext cx="1106448" cy="1473747"/>
            <a:chOff x="4097869" y="1147261"/>
            <a:chExt cx="1106448" cy="1473747"/>
          </a:xfrm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2657676-3699-4667-9D04-79DA7944ECD1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0B4A230D-D779-4E21-BCD2-1BE2F06DD20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5A3213E-A19B-45C8-8ADF-347FD938E335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9CFF760-21F3-451C-971B-0A2C4BDEF6D0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C5CC4BA-726F-4B94-BDCC-800CE31367DE}"/>
              </a:ext>
            </a:extLst>
          </p:cNvPr>
          <p:cNvSpPr txBox="1"/>
          <p:nvPr/>
        </p:nvSpPr>
        <p:spPr>
          <a:xfrm>
            <a:off x="5622481" y="4962037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CBDB81-F667-4644-9AF2-D87FF564BDB7}"/>
              </a:ext>
            </a:extLst>
          </p:cNvPr>
          <p:cNvSpPr txBox="1"/>
          <p:nvPr/>
        </p:nvSpPr>
        <p:spPr>
          <a:xfrm>
            <a:off x="8230052" y="4963020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8CCB2C7-F284-4D0A-9F36-243784E62BFA}"/>
              </a:ext>
            </a:extLst>
          </p:cNvPr>
          <p:cNvSpPr/>
          <p:nvPr/>
        </p:nvSpPr>
        <p:spPr>
          <a:xfrm>
            <a:off x="6374788" y="3517762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화살표: 위쪽/아래쪽 74">
            <a:extLst>
              <a:ext uri="{FF2B5EF4-FFF2-40B4-BE49-F238E27FC236}">
                <a16:creationId xmlns:a16="http://schemas.microsoft.com/office/drawing/2014/main" id="{19A1A2B2-0E70-4767-946B-37B45E0A6173}"/>
              </a:ext>
            </a:extLst>
          </p:cNvPr>
          <p:cNvSpPr/>
          <p:nvPr/>
        </p:nvSpPr>
        <p:spPr>
          <a:xfrm>
            <a:off x="6820264" y="3900738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1124ED78-3C22-4452-983A-BBE4BACF98BB}"/>
              </a:ext>
            </a:extLst>
          </p:cNvPr>
          <p:cNvSpPr/>
          <p:nvPr/>
        </p:nvSpPr>
        <p:spPr>
          <a:xfrm rot="5400000">
            <a:off x="7740927" y="3307011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A90F7B-32B2-48E1-B392-C6D5727AD7DA}"/>
              </a:ext>
            </a:extLst>
          </p:cNvPr>
          <p:cNvSpPr txBox="1"/>
          <p:nvPr/>
        </p:nvSpPr>
        <p:spPr>
          <a:xfrm>
            <a:off x="4745038" y="3463395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F83C73-91ED-43A3-8FD5-B46E9D7FCF90}"/>
              </a:ext>
            </a:extLst>
          </p:cNvPr>
          <p:cNvSpPr txBox="1"/>
          <p:nvPr/>
        </p:nvSpPr>
        <p:spPr>
          <a:xfrm>
            <a:off x="9191009" y="346285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79" name="텍스트 개체 틀 26">
            <a:extLst>
              <a:ext uri="{FF2B5EF4-FFF2-40B4-BE49-F238E27FC236}">
                <a16:creationId xmlns:a16="http://schemas.microsoft.com/office/drawing/2014/main" id="{17E5C2A7-95C5-4B10-B539-0BCB3C9B4C27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memory mapping with large pages (e.g., 8KB)</a:t>
            </a:r>
          </a:p>
        </p:txBody>
      </p:sp>
    </p:spTree>
    <p:extLst>
      <p:ext uri="{BB962C8B-B14F-4D97-AF65-F5344CB8AC3E}">
        <p14:creationId xmlns:p14="http://schemas.microsoft.com/office/powerpoint/2010/main" val="2091581911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65FFD82F-1430-4049-89E8-B9F462D731B4}"/>
              </a:ext>
            </a:extLst>
          </p:cNvPr>
          <p:cNvSpPr/>
          <p:nvPr/>
        </p:nvSpPr>
        <p:spPr>
          <a:xfrm>
            <a:off x="1290213" y="3332361"/>
            <a:ext cx="2650843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size: 8KB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Pages Can Hurt 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384912B-BEAD-47C2-9CB6-3FE4E428A45F}"/>
              </a:ext>
            </a:extLst>
          </p:cNvPr>
          <p:cNvSpPr txBox="1"/>
          <p:nvPr/>
        </p:nvSpPr>
        <p:spPr>
          <a:xfrm>
            <a:off x="1455440" y="2944969"/>
            <a:ext cx="2244242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en-US" altLang="ko-KR" sz="2384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95863BC-2D91-4890-B017-02E991C33BCD}"/>
              </a:ext>
            </a:extLst>
          </p:cNvPr>
          <p:cNvSpPr/>
          <p:nvPr/>
        </p:nvSpPr>
        <p:spPr>
          <a:xfrm>
            <a:off x="1484841" y="3401056"/>
            <a:ext cx="2264332" cy="340368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0’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B8792F-8304-4FB8-B290-0D20CFC46A64}"/>
              </a:ext>
            </a:extLst>
          </p:cNvPr>
          <p:cNvSpPr/>
          <p:nvPr/>
        </p:nvSpPr>
        <p:spPr>
          <a:xfrm>
            <a:off x="5378369" y="2002118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0FCC1CD-0277-40C8-BB0F-8A0A7788E4D5}"/>
              </a:ext>
            </a:extLst>
          </p:cNvPr>
          <p:cNvSpPr/>
          <p:nvPr/>
        </p:nvSpPr>
        <p:spPr>
          <a:xfrm>
            <a:off x="5602152" y="2746631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A60A43D-CE25-400F-BD73-CEAC449FCE9C}"/>
              </a:ext>
            </a:extLst>
          </p:cNvPr>
          <p:cNvSpPr/>
          <p:nvPr/>
        </p:nvSpPr>
        <p:spPr>
          <a:xfrm>
            <a:off x="5602152" y="4446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1FF0987-0BF9-410A-8D10-F517BB4DA815}"/>
              </a:ext>
            </a:extLst>
          </p:cNvPr>
          <p:cNvSpPr/>
          <p:nvPr/>
        </p:nvSpPr>
        <p:spPr>
          <a:xfrm>
            <a:off x="6368438" y="444880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392E71B-39C7-48D2-A62C-FBC7E88D7528}"/>
              </a:ext>
            </a:extLst>
          </p:cNvPr>
          <p:cNvSpPr/>
          <p:nvPr/>
        </p:nvSpPr>
        <p:spPr>
          <a:xfrm>
            <a:off x="8230052" y="274664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0259267-3011-459C-A0D2-4197ECEA32C1}"/>
              </a:ext>
            </a:extLst>
          </p:cNvPr>
          <p:cNvSpPr/>
          <p:nvPr/>
        </p:nvSpPr>
        <p:spPr>
          <a:xfrm>
            <a:off x="8230268" y="350846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6E23B2-242D-4844-A2FE-177FCD3EAF61}"/>
              </a:ext>
            </a:extLst>
          </p:cNvPr>
          <p:cNvSpPr/>
          <p:nvPr/>
        </p:nvSpPr>
        <p:spPr>
          <a:xfrm>
            <a:off x="8233602" y="212348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화살표: 위쪽/아래쪽 50">
            <a:extLst>
              <a:ext uri="{FF2B5EF4-FFF2-40B4-BE49-F238E27FC236}">
                <a16:creationId xmlns:a16="http://schemas.microsoft.com/office/drawing/2014/main" id="{2821CB19-C4A9-403F-ABD9-CF5A4549215C}"/>
              </a:ext>
            </a:extLst>
          </p:cNvPr>
          <p:cNvSpPr/>
          <p:nvPr/>
        </p:nvSpPr>
        <p:spPr>
          <a:xfrm rot="10800000">
            <a:off x="9716850" y="247805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8337CFA-FED9-44F9-899E-B264C7D98572}"/>
              </a:ext>
            </a:extLst>
          </p:cNvPr>
          <p:cNvSpPr/>
          <p:nvPr/>
        </p:nvSpPr>
        <p:spPr>
          <a:xfrm>
            <a:off x="8209737" y="444844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3E6A260-025C-4304-B3FC-C5C7222436F1}"/>
              </a:ext>
            </a:extLst>
          </p:cNvPr>
          <p:cNvSpPr/>
          <p:nvPr/>
        </p:nvSpPr>
        <p:spPr>
          <a:xfrm>
            <a:off x="8212026" y="4446304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54" name="화살표: 위쪽/아래쪽 53">
            <a:extLst>
              <a:ext uri="{FF2B5EF4-FFF2-40B4-BE49-F238E27FC236}">
                <a16:creationId xmlns:a16="http://schemas.microsoft.com/office/drawing/2014/main" id="{EE714ED5-0132-419F-9AD0-FBEAAC8CD6C8}"/>
              </a:ext>
            </a:extLst>
          </p:cNvPr>
          <p:cNvSpPr/>
          <p:nvPr/>
        </p:nvSpPr>
        <p:spPr>
          <a:xfrm>
            <a:off x="8696275" y="3903885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화살표: 위쪽/아래쪽 54">
            <a:extLst>
              <a:ext uri="{FF2B5EF4-FFF2-40B4-BE49-F238E27FC236}">
                <a16:creationId xmlns:a16="http://schemas.microsoft.com/office/drawing/2014/main" id="{32D972D0-97CA-431D-AEEE-D893DB238128}"/>
              </a:ext>
            </a:extLst>
          </p:cNvPr>
          <p:cNvSpPr/>
          <p:nvPr/>
        </p:nvSpPr>
        <p:spPr>
          <a:xfrm rot="5400000">
            <a:off x="7740927" y="4256928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9FAA8BF-FA4D-4ED1-931E-E6C9838DF464}"/>
              </a:ext>
            </a:extLst>
          </p:cNvPr>
          <p:cNvSpPr/>
          <p:nvPr/>
        </p:nvSpPr>
        <p:spPr>
          <a:xfrm>
            <a:off x="5612327" y="21260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화살표: 위쪽/아래쪽 56">
            <a:extLst>
              <a:ext uri="{FF2B5EF4-FFF2-40B4-BE49-F238E27FC236}">
                <a16:creationId xmlns:a16="http://schemas.microsoft.com/office/drawing/2014/main" id="{CA1B9532-F3CC-4FDD-9D1F-867EEF96E714}"/>
              </a:ext>
            </a:extLst>
          </p:cNvPr>
          <p:cNvSpPr/>
          <p:nvPr/>
        </p:nvSpPr>
        <p:spPr>
          <a:xfrm rot="10800000">
            <a:off x="5707222" y="2473291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23A694B-B3D6-4FE2-AACE-2EDF92FC7704}"/>
              </a:ext>
            </a:extLst>
          </p:cNvPr>
          <p:cNvSpPr/>
          <p:nvPr/>
        </p:nvSpPr>
        <p:spPr>
          <a:xfrm>
            <a:off x="5611393" y="58661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A4E3F4D-61ED-4901-9F09-082DA0C92655}"/>
              </a:ext>
            </a:extLst>
          </p:cNvPr>
          <p:cNvSpPr/>
          <p:nvPr/>
        </p:nvSpPr>
        <p:spPr>
          <a:xfrm>
            <a:off x="8209758" y="58722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60" name="화살표: 위쪽/아래쪽 59">
            <a:extLst>
              <a:ext uri="{FF2B5EF4-FFF2-40B4-BE49-F238E27FC236}">
                <a16:creationId xmlns:a16="http://schemas.microsoft.com/office/drawing/2014/main" id="{97F281F9-9CFC-40D8-ABDE-DA892C31EFF1}"/>
              </a:ext>
            </a:extLst>
          </p:cNvPr>
          <p:cNvSpPr/>
          <p:nvPr/>
        </p:nvSpPr>
        <p:spPr>
          <a:xfrm rot="10800000">
            <a:off x="9711195" y="5570176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화살표: 위쪽/아래쪽 60">
            <a:extLst>
              <a:ext uri="{FF2B5EF4-FFF2-40B4-BE49-F238E27FC236}">
                <a16:creationId xmlns:a16="http://schemas.microsoft.com/office/drawing/2014/main" id="{50F75FE5-3D04-45FB-A3B3-51985F5D4AA4}"/>
              </a:ext>
            </a:extLst>
          </p:cNvPr>
          <p:cNvSpPr/>
          <p:nvPr/>
        </p:nvSpPr>
        <p:spPr>
          <a:xfrm rot="10800000">
            <a:off x="5771858" y="5570441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789D355-77A7-4349-9F4D-DC9057259DA1}"/>
              </a:ext>
            </a:extLst>
          </p:cNvPr>
          <p:cNvGrpSpPr/>
          <p:nvPr/>
        </p:nvGrpSpPr>
        <p:grpSpPr>
          <a:xfrm>
            <a:off x="6192161" y="1816012"/>
            <a:ext cx="1106448" cy="1473747"/>
            <a:chOff x="4097869" y="1147261"/>
            <a:chExt cx="1106448" cy="1473747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D158E248-1270-4CF0-91D8-7366B868EB44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44BA98C-B7AA-479B-9746-8B4C30F0AD3E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FD3627E-9782-4EC4-9573-8052518B4C42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929E4FC-5D6F-453D-B6DB-4FEC4E060206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993650F-FE91-4393-AC80-1A74E9677835}"/>
              </a:ext>
            </a:extLst>
          </p:cNvPr>
          <p:cNvGrpSpPr/>
          <p:nvPr/>
        </p:nvGrpSpPr>
        <p:grpSpPr>
          <a:xfrm>
            <a:off x="8373965" y="1816012"/>
            <a:ext cx="1106448" cy="1473747"/>
            <a:chOff x="4097869" y="1147261"/>
            <a:chExt cx="1106448" cy="1473747"/>
          </a:xfrm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2657676-3699-4667-9D04-79DA7944ECD1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0B4A230D-D779-4E21-BCD2-1BE2F06DD20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5A3213E-A19B-45C8-8ADF-347FD938E335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9CFF760-21F3-451C-971B-0A2C4BDEF6D0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C5CC4BA-726F-4B94-BDCC-800CE31367DE}"/>
              </a:ext>
            </a:extLst>
          </p:cNvPr>
          <p:cNvSpPr txBox="1"/>
          <p:nvPr/>
        </p:nvSpPr>
        <p:spPr>
          <a:xfrm>
            <a:off x="5622481" y="4962037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CBDB81-F667-4644-9AF2-D87FF564BDB7}"/>
              </a:ext>
            </a:extLst>
          </p:cNvPr>
          <p:cNvSpPr txBox="1"/>
          <p:nvPr/>
        </p:nvSpPr>
        <p:spPr>
          <a:xfrm>
            <a:off x="8230052" y="4963020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8CCB2C7-F284-4D0A-9F36-243784E62BFA}"/>
              </a:ext>
            </a:extLst>
          </p:cNvPr>
          <p:cNvSpPr/>
          <p:nvPr/>
        </p:nvSpPr>
        <p:spPr>
          <a:xfrm>
            <a:off x="6374788" y="3517762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화살표: 위쪽/아래쪽 74">
            <a:extLst>
              <a:ext uri="{FF2B5EF4-FFF2-40B4-BE49-F238E27FC236}">
                <a16:creationId xmlns:a16="http://schemas.microsoft.com/office/drawing/2014/main" id="{19A1A2B2-0E70-4767-946B-37B45E0A6173}"/>
              </a:ext>
            </a:extLst>
          </p:cNvPr>
          <p:cNvSpPr/>
          <p:nvPr/>
        </p:nvSpPr>
        <p:spPr>
          <a:xfrm>
            <a:off x="6820264" y="3900738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1124ED78-3C22-4452-983A-BBE4BACF98BB}"/>
              </a:ext>
            </a:extLst>
          </p:cNvPr>
          <p:cNvSpPr/>
          <p:nvPr/>
        </p:nvSpPr>
        <p:spPr>
          <a:xfrm rot="5400000">
            <a:off x="7740927" y="3307011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A90F7B-32B2-48E1-B392-C6D5727AD7DA}"/>
              </a:ext>
            </a:extLst>
          </p:cNvPr>
          <p:cNvSpPr txBox="1"/>
          <p:nvPr/>
        </p:nvSpPr>
        <p:spPr>
          <a:xfrm>
            <a:off x="4745038" y="3463395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F83C73-91ED-43A3-8FD5-B46E9D7FCF90}"/>
              </a:ext>
            </a:extLst>
          </p:cNvPr>
          <p:cNvSpPr txBox="1"/>
          <p:nvPr/>
        </p:nvSpPr>
        <p:spPr>
          <a:xfrm>
            <a:off x="9191009" y="346285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79" name="텍스트 개체 틀 26">
            <a:extLst>
              <a:ext uri="{FF2B5EF4-FFF2-40B4-BE49-F238E27FC236}">
                <a16:creationId xmlns:a16="http://schemas.microsoft.com/office/drawing/2014/main" id="{17E5C2A7-95C5-4B10-B539-0BCB3C9B4C27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memory mapping with large pages (e.g., 8KB)</a:t>
            </a:r>
          </a:p>
        </p:txBody>
      </p:sp>
    </p:spTree>
    <p:extLst>
      <p:ext uri="{BB962C8B-B14F-4D97-AF65-F5344CB8AC3E}">
        <p14:creationId xmlns:p14="http://schemas.microsoft.com/office/powerpoint/2010/main" val="2310703628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65FFD82F-1430-4049-89E8-B9F462D731B4}"/>
              </a:ext>
            </a:extLst>
          </p:cNvPr>
          <p:cNvSpPr/>
          <p:nvPr/>
        </p:nvSpPr>
        <p:spPr>
          <a:xfrm>
            <a:off x="1290213" y="3332361"/>
            <a:ext cx="2650843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size: 8KB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Pages Can Hurt 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384912B-BEAD-47C2-9CB6-3FE4E428A45F}"/>
              </a:ext>
            </a:extLst>
          </p:cNvPr>
          <p:cNvSpPr txBox="1"/>
          <p:nvPr/>
        </p:nvSpPr>
        <p:spPr>
          <a:xfrm>
            <a:off x="1455440" y="2944969"/>
            <a:ext cx="2244242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en-US" altLang="ko-KR" sz="2384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1B8792F-8304-4FB8-B290-0D20CFC46A64}"/>
              </a:ext>
            </a:extLst>
          </p:cNvPr>
          <p:cNvSpPr/>
          <p:nvPr/>
        </p:nvSpPr>
        <p:spPr>
          <a:xfrm>
            <a:off x="5378369" y="2002118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0FCC1CD-0277-40C8-BB0F-8A0A7788E4D5}"/>
              </a:ext>
            </a:extLst>
          </p:cNvPr>
          <p:cNvSpPr/>
          <p:nvPr/>
        </p:nvSpPr>
        <p:spPr>
          <a:xfrm>
            <a:off x="5602152" y="2746631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A60A43D-CE25-400F-BD73-CEAC449FCE9C}"/>
              </a:ext>
            </a:extLst>
          </p:cNvPr>
          <p:cNvSpPr/>
          <p:nvPr/>
        </p:nvSpPr>
        <p:spPr>
          <a:xfrm>
            <a:off x="5602152" y="4446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1FF0987-0BF9-410A-8D10-F517BB4DA815}"/>
              </a:ext>
            </a:extLst>
          </p:cNvPr>
          <p:cNvSpPr/>
          <p:nvPr/>
        </p:nvSpPr>
        <p:spPr>
          <a:xfrm>
            <a:off x="6368438" y="444880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392E71B-39C7-48D2-A62C-FBC7E88D7528}"/>
              </a:ext>
            </a:extLst>
          </p:cNvPr>
          <p:cNvSpPr/>
          <p:nvPr/>
        </p:nvSpPr>
        <p:spPr>
          <a:xfrm>
            <a:off x="8230052" y="274664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0259267-3011-459C-A0D2-4197ECEA32C1}"/>
              </a:ext>
            </a:extLst>
          </p:cNvPr>
          <p:cNvSpPr/>
          <p:nvPr/>
        </p:nvSpPr>
        <p:spPr>
          <a:xfrm>
            <a:off x="8230268" y="350846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96E23B2-242D-4844-A2FE-177FCD3EAF61}"/>
              </a:ext>
            </a:extLst>
          </p:cNvPr>
          <p:cNvSpPr/>
          <p:nvPr/>
        </p:nvSpPr>
        <p:spPr>
          <a:xfrm>
            <a:off x="8233602" y="212348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화살표: 위쪽/아래쪽 50">
            <a:extLst>
              <a:ext uri="{FF2B5EF4-FFF2-40B4-BE49-F238E27FC236}">
                <a16:creationId xmlns:a16="http://schemas.microsoft.com/office/drawing/2014/main" id="{2821CB19-C4A9-403F-ABD9-CF5A4549215C}"/>
              </a:ext>
            </a:extLst>
          </p:cNvPr>
          <p:cNvSpPr/>
          <p:nvPr/>
        </p:nvSpPr>
        <p:spPr>
          <a:xfrm rot="10800000">
            <a:off x="9716850" y="247805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8337CFA-FED9-44F9-899E-B264C7D98572}"/>
              </a:ext>
            </a:extLst>
          </p:cNvPr>
          <p:cNvSpPr/>
          <p:nvPr/>
        </p:nvSpPr>
        <p:spPr>
          <a:xfrm>
            <a:off x="8209737" y="444844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3E6A260-025C-4304-B3FC-C5C7222436F1}"/>
              </a:ext>
            </a:extLst>
          </p:cNvPr>
          <p:cNvSpPr/>
          <p:nvPr/>
        </p:nvSpPr>
        <p:spPr>
          <a:xfrm>
            <a:off x="8212026" y="4446304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54" name="화살표: 위쪽/아래쪽 53">
            <a:extLst>
              <a:ext uri="{FF2B5EF4-FFF2-40B4-BE49-F238E27FC236}">
                <a16:creationId xmlns:a16="http://schemas.microsoft.com/office/drawing/2014/main" id="{EE714ED5-0132-419F-9AD0-FBEAAC8CD6C8}"/>
              </a:ext>
            </a:extLst>
          </p:cNvPr>
          <p:cNvSpPr/>
          <p:nvPr/>
        </p:nvSpPr>
        <p:spPr>
          <a:xfrm>
            <a:off x="8696275" y="3903885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화살표: 위쪽/아래쪽 54">
            <a:extLst>
              <a:ext uri="{FF2B5EF4-FFF2-40B4-BE49-F238E27FC236}">
                <a16:creationId xmlns:a16="http://schemas.microsoft.com/office/drawing/2014/main" id="{32D972D0-97CA-431D-AEEE-D893DB238128}"/>
              </a:ext>
            </a:extLst>
          </p:cNvPr>
          <p:cNvSpPr/>
          <p:nvPr/>
        </p:nvSpPr>
        <p:spPr>
          <a:xfrm rot="5400000">
            <a:off x="7740927" y="4256928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9FAA8BF-FA4D-4ED1-931E-E6C9838DF464}"/>
              </a:ext>
            </a:extLst>
          </p:cNvPr>
          <p:cNvSpPr/>
          <p:nvPr/>
        </p:nvSpPr>
        <p:spPr>
          <a:xfrm>
            <a:off x="5612327" y="21260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화살표: 위쪽/아래쪽 56">
            <a:extLst>
              <a:ext uri="{FF2B5EF4-FFF2-40B4-BE49-F238E27FC236}">
                <a16:creationId xmlns:a16="http://schemas.microsoft.com/office/drawing/2014/main" id="{CA1B9532-F3CC-4FDD-9D1F-867EEF96E714}"/>
              </a:ext>
            </a:extLst>
          </p:cNvPr>
          <p:cNvSpPr/>
          <p:nvPr/>
        </p:nvSpPr>
        <p:spPr>
          <a:xfrm rot="10800000">
            <a:off x="5707222" y="2473291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23A694B-B3D6-4FE2-AACE-2EDF92FC7704}"/>
              </a:ext>
            </a:extLst>
          </p:cNvPr>
          <p:cNvSpPr/>
          <p:nvPr/>
        </p:nvSpPr>
        <p:spPr>
          <a:xfrm>
            <a:off x="5611393" y="5866133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A4E3F4D-61ED-4901-9F09-082DA0C92655}"/>
              </a:ext>
            </a:extLst>
          </p:cNvPr>
          <p:cNvSpPr/>
          <p:nvPr/>
        </p:nvSpPr>
        <p:spPr>
          <a:xfrm>
            <a:off x="8209758" y="58722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60" name="화살표: 위쪽/아래쪽 59">
            <a:extLst>
              <a:ext uri="{FF2B5EF4-FFF2-40B4-BE49-F238E27FC236}">
                <a16:creationId xmlns:a16="http://schemas.microsoft.com/office/drawing/2014/main" id="{97F281F9-9CFC-40D8-ABDE-DA892C31EFF1}"/>
              </a:ext>
            </a:extLst>
          </p:cNvPr>
          <p:cNvSpPr/>
          <p:nvPr/>
        </p:nvSpPr>
        <p:spPr>
          <a:xfrm rot="10800000">
            <a:off x="9711195" y="5570176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화살표: 위쪽/아래쪽 60">
            <a:extLst>
              <a:ext uri="{FF2B5EF4-FFF2-40B4-BE49-F238E27FC236}">
                <a16:creationId xmlns:a16="http://schemas.microsoft.com/office/drawing/2014/main" id="{50F75FE5-3D04-45FB-A3B3-51985F5D4AA4}"/>
              </a:ext>
            </a:extLst>
          </p:cNvPr>
          <p:cNvSpPr/>
          <p:nvPr/>
        </p:nvSpPr>
        <p:spPr>
          <a:xfrm rot="10800000">
            <a:off x="5771858" y="5570441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789D355-77A7-4349-9F4D-DC9057259DA1}"/>
              </a:ext>
            </a:extLst>
          </p:cNvPr>
          <p:cNvGrpSpPr/>
          <p:nvPr/>
        </p:nvGrpSpPr>
        <p:grpSpPr>
          <a:xfrm>
            <a:off x="6192161" y="1816012"/>
            <a:ext cx="1106448" cy="1473747"/>
            <a:chOff x="4097869" y="1147261"/>
            <a:chExt cx="1106448" cy="1473747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D158E248-1270-4CF0-91D8-7366B868EB44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44BA98C-B7AA-479B-9746-8B4C30F0AD3E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FD3627E-9782-4EC4-9573-8052518B4C42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929E4FC-5D6F-453D-B6DB-4FEC4E060206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993650F-FE91-4393-AC80-1A74E9677835}"/>
              </a:ext>
            </a:extLst>
          </p:cNvPr>
          <p:cNvGrpSpPr/>
          <p:nvPr/>
        </p:nvGrpSpPr>
        <p:grpSpPr>
          <a:xfrm>
            <a:off x="8373965" y="1816012"/>
            <a:ext cx="1106448" cy="1473747"/>
            <a:chOff x="4097869" y="1147261"/>
            <a:chExt cx="1106448" cy="1473747"/>
          </a:xfrm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2657676-3699-4667-9D04-79DA7944ECD1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0B4A230D-D779-4E21-BCD2-1BE2F06DD20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5A3213E-A19B-45C8-8ADF-347FD938E335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9CFF760-21F3-451C-971B-0A2C4BDEF6D0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C5CC4BA-726F-4B94-BDCC-800CE31367DE}"/>
              </a:ext>
            </a:extLst>
          </p:cNvPr>
          <p:cNvSpPr txBox="1"/>
          <p:nvPr/>
        </p:nvSpPr>
        <p:spPr>
          <a:xfrm>
            <a:off x="5622481" y="4962037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CBDB81-F667-4644-9AF2-D87FF564BDB7}"/>
              </a:ext>
            </a:extLst>
          </p:cNvPr>
          <p:cNvSpPr txBox="1"/>
          <p:nvPr/>
        </p:nvSpPr>
        <p:spPr>
          <a:xfrm>
            <a:off x="8230052" y="4963020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8CCB2C7-F284-4D0A-9F36-243784E62BFA}"/>
              </a:ext>
            </a:extLst>
          </p:cNvPr>
          <p:cNvSpPr/>
          <p:nvPr/>
        </p:nvSpPr>
        <p:spPr>
          <a:xfrm>
            <a:off x="6374788" y="3517762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화살표: 위쪽/아래쪽 74">
            <a:extLst>
              <a:ext uri="{FF2B5EF4-FFF2-40B4-BE49-F238E27FC236}">
                <a16:creationId xmlns:a16="http://schemas.microsoft.com/office/drawing/2014/main" id="{19A1A2B2-0E70-4767-946B-37B45E0A6173}"/>
              </a:ext>
            </a:extLst>
          </p:cNvPr>
          <p:cNvSpPr/>
          <p:nvPr/>
        </p:nvSpPr>
        <p:spPr>
          <a:xfrm>
            <a:off x="6820264" y="3900738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1124ED78-3C22-4452-983A-BBE4BACF98BB}"/>
              </a:ext>
            </a:extLst>
          </p:cNvPr>
          <p:cNvSpPr/>
          <p:nvPr/>
        </p:nvSpPr>
        <p:spPr>
          <a:xfrm rot="5400000">
            <a:off x="7740927" y="3307011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A90F7B-32B2-48E1-B392-C6D5727AD7DA}"/>
              </a:ext>
            </a:extLst>
          </p:cNvPr>
          <p:cNvSpPr txBox="1"/>
          <p:nvPr/>
        </p:nvSpPr>
        <p:spPr>
          <a:xfrm>
            <a:off x="4745038" y="3463395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F83C73-91ED-43A3-8FD5-B46E9D7FCF90}"/>
              </a:ext>
            </a:extLst>
          </p:cNvPr>
          <p:cNvSpPr txBox="1"/>
          <p:nvPr/>
        </p:nvSpPr>
        <p:spPr>
          <a:xfrm>
            <a:off x="9191009" y="346285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79" name="텍스트 개체 틀 26">
            <a:extLst>
              <a:ext uri="{FF2B5EF4-FFF2-40B4-BE49-F238E27FC236}">
                <a16:creationId xmlns:a16="http://schemas.microsoft.com/office/drawing/2014/main" id="{17E5C2A7-95C5-4B10-B539-0BCB3C9B4C27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Example: memory mapping with large pages (e.g., 8KB)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D3B180-6478-4225-841A-094CB26312E9}"/>
              </a:ext>
            </a:extLst>
          </p:cNvPr>
          <p:cNvSpPr/>
          <p:nvPr/>
        </p:nvSpPr>
        <p:spPr>
          <a:xfrm>
            <a:off x="1763630" y="3389666"/>
            <a:ext cx="1701422" cy="340368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0’</a:t>
            </a: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65C31FD3-6500-4F8F-982C-35AD6A45374A}"/>
              </a:ext>
            </a:extLst>
          </p:cNvPr>
          <p:cNvCxnSpPr>
            <a:cxnSpLocks/>
          </p:cNvCxnSpPr>
          <p:nvPr/>
        </p:nvCxnSpPr>
        <p:spPr>
          <a:xfrm flipV="1">
            <a:off x="6021782" y="2432214"/>
            <a:ext cx="0" cy="61757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E2CFDF2-D012-4E74-BB9F-5583D168B7DB}"/>
              </a:ext>
            </a:extLst>
          </p:cNvPr>
          <p:cNvSpPr txBox="1"/>
          <p:nvPr/>
        </p:nvSpPr>
        <p:spPr>
          <a:xfrm>
            <a:off x="4773195" y="2805047"/>
            <a:ext cx="1346688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Local Access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168603-CE50-4168-8FED-9322C9DCA31E}"/>
              </a:ext>
            </a:extLst>
          </p:cNvPr>
          <p:cNvGrpSpPr/>
          <p:nvPr/>
        </p:nvGrpSpPr>
        <p:grpSpPr>
          <a:xfrm>
            <a:off x="7261252" y="2436594"/>
            <a:ext cx="1395839" cy="1297531"/>
            <a:chOff x="7261252" y="2438975"/>
            <a:chExt cx="1395839" cy="1297531"/>
          </a:xfrm>
          <a:solidFill>
            <a:srgbClr val="C00000"/>
          </a:solidFill>
        </p:grpSpPr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4A51547A-572D-4159-AA6D-5B1640522E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8609" y="2438975"/>
              <a:ext cx="0" cy="1295821"/>
            </a:xfrm>
            <a:prstGeom prst="straightConnector1">
              <a:avLst/>
            </a:prstGeom>
            <a:grpFill/>
            <a:ln w="76200">
              <a:solidFill>
                <a:srgbClr val="C00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9E788CC6-4D10-43AE-A38F-A7BA51C7B3E3}"/>
                </a:ext>
              </a:extLst>
            </p:cNvPr>
            <p:cNvSpPr/>
            <p:nvPr/>
          </p:nvSpPr>
          <p:spPr>
            <a:xfrm rot="5400000">
              <a:off x="7916765" y="3009011"/>
              <a:ext cx="71659" cy="1382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3DA7620A-27A5-458B-9FFD-7A6B38C93C5A}"/>
                </a:ext>
              </a:extLst>
            </p:cNvPr>
            <p:cNvSpPr/>
            <p:nvPr/>
          </p:nvSpPr>
          <p:spPr>
            <a:xfrm>
              <a:off x="8585432" y="3344397"/>
              <a:ext cx="71659" cy="392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폭발: 14pt 89">
            <a:extLst>
              <a:ext uri="{FF2B5EF4-FFF2-40B4-BE49-F238E27FC236}">
                <a16:creationId xmlns:a16="http://schemas.microsoft.com/office/drawing/2014/main" id="{6F2F5E3F-7E60-400E-8AB0-2977B7F2D50F}"/>
              </a:ext>
            </a:extLst>
          </p:cNvPr>
          <p:cNvSpPr/>
          <p:nvPr/>
        </p:nvSpPr>
        <p:spPr>
          <a:xfrm>
            <a:off x="7355191" y="3474712"/>
            <a:ext cx="2115149" cy="832717"/>
          </a:xfrm>
          <a:prstGeom prst="irregularSeal2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endParaRPr lang="ko-KR" alt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89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85 L 0.32214 -0.1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 in MCM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텍스트 개체 틀 26">
            <a:extLst>
              <a:ext uri="{FF2B5EF4-FFF2-40B4-BE49-F238E27FC236}">
                <a16:creationId xmlns:a16="http://schemas.microsoft.com/office/drawing/2014/main" id="{3DF8A921-E461-414E-8F5C-23B7CF488B94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Small Pages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 :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Enable fine-grained page placement</a:t>
            </a:r>
            <a:b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Cons: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Lower address-translation efficiency</a:t>
            </a: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Large Pages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 :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Higher address-translation efficiency</a:t>
            </a:r>
            <a:b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Cons: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Enforce coarse-grained page placement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102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5942-F7F0-34A0-2B58-08220B01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92C4BB-E80E-CD71-F52C-753559AE283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65B0314-2873-ABCD-A6D8-0BBA896EA0BD}"/>
              </a:ext>
            </a:extLst>
          </p:cNvPr>
          <p:cNvSpPr/>
          <p:nvPr/>
        </p:nvSpPr>
        <p:spPr>
          <a:xfrm>
            <a:off x="2503918" y="1618828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Multi-Chip Module GPUs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00DF-2960-7029-8B71-1A1FFA6B171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964F5C2-F9D0-80F7-DCAB-A5EB9A74B526}"/>
              </a:ext>
            </a:extLst>
          </p:cNvPr>
          <p:cNvSpPr/>
          <p:nvPr/>
        </p:nvSpPr>
        <p:spPr>
          <a:xfrm>
            <a:off x="2503918" y="4907498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&amp; Summary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D15799-6D4F-B653-CB30-BD8D8B548EA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D4366C1-A946-45B5-A7B5-3A54F537C77C}"/>
              </a:ext>
            </a:extLst>
          </p:cNvPr>
          <p:cNvSpPr/>
          <p:nvPr/>
        </p:nvSpPr>
        <p:spPr>
          <a:xfrm>
            <a:off x="2503918" y="2678530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 &amp; Goal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67AF6CB-1184-454E-A874-65F073B03434}"/>
              </a:ext>
            </a:extLst>
          </p:cNvPr>
          <p:cNvSpPr/>
          <p:nvPr/>
        </p:nvSpPr>
        <p:spPr>
          <a:xfrm>
            <a:off x="2503918" y="3793014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75445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:a16="http://schemas.microsoft.com/office/drawing/2014/main" id="{F64651AC-4AB4-F4B8-5AA4-716E892D2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43" y="2729108"/>
            <a:ext cx="10048876" cy="260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 in MCM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C49C1D1-4598-4B05-B589-39F762E24461}"/>
              </a:ext>
            </a:extLst>
          </p:cNvPr>
          <p:cNvCxnSpPr>
            <a:cxnSpLocks/>
          </p:cNvCxnSpPr>
          <p:nvPr/>
        </p:nvCxnSpPr>
        <p:spPr>
          <a:xfrm>
            <a:off x="2235200" y="2476500"/>
            <a:ext cx="387192" cy="16249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9651461-34D6-4E19-911C-967B5618A918}"/>
              </a:ext>
            </a:extLst>
          </p:cNvPr>
          <p:cNvCxnSpPr>
            <a:cxnSpLocks/>
          </p:cNvCxnSpPr>
          <p:nvPr/>
        </p:nvCxnSpPr>
        <p:spPr>
          <a:xfrm flipH="1">
            <a:off x="3195003" y="2476500"/>
            <a:ext cx="720830" cy="11808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2CCB67C-5AFF-4D81-8B7A-4020632E63F7}"/>
              </a:ext>
            </a:extLst>
          </p:cNvPr>
          <p:cNvSpPr txBox="1"/>
          <p:nvPr/>
        </p:nvSpPr>
        <p:spPr>
          <a:xfrm>
            <a:off x="1335295" y="2189765"/>
            <a:ext cx="173271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Bars:</a:t>
            </a:r>
            <a:r>
              <a:rPr lang="ko-KR" altLang="en-US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B3887F-8BC9-4EAC-8CFA-5072F3ABF686}"/>
              </a:ext>
            </a:extLst>
          </p:cNvPr>
          <p:cNvSpPr txBox="1"/>
          <p:nvPr/>
        </p:nvSpPr>
        <p:spPr>
          <a:xfrm>
            <a:off x="3118217" y="2193502"/>
            <a:ext cx="173271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Lines: Remote ratio</a:t>
            </a:r>
          </a:p>
        </p:txBody>
      </p:sp>
      <p:sp>
        <p:nvSpPr>
          <p:cNvPr id="11" name="텍스트 개체 틀 26">
            <a:extLst>
              <a:ext uri="{FF2B5EF4-FFF2-40B4-BE49-F238E27FC236}">
                <a16:creationId xmlns:a16="http://schemas.microsoft.com/office/drawing/2014/main" id="{8090587B-41AB-4349-B953-860B299096E3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Performance across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different page sizes</a:t>
            </a:r>
          </a:p>
        </p:txBody>
      </p:sp>
    </p:spTree>
    <p:extLst>
      <p:ext uri="{BB962C8B-B14F-4D97-AF65-F5344CB8AC3E}">
        <p14:creationId xmlns:p14="http://schemas.microsoft.com/office/powerpoint/2010/main" val="4097029819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DD26848A-5214-3F5A-7678-CB04BC4FB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43" y="2729108"/>
            <a:ext cx="10048876" cy="260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 in MCM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2341A7-D931-4534-AEF4-B10A2E753768}"/>
              </a:ext>
            </a:extLst>
          </p:cNvPr>
          <p:cNvSpPr txBox="1"/>
          <p:nvPr/>
        </p:nvSpPr>
        <p:spPr>
          <a:xfrm>
            <a:off x="3844131" y="3181192"/>
            <a:ext cx="174244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Higher remote ratio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D4406-3210-413D-ADD0-9A139B8CC2E1}"/>
              </a:ext>
            </a:extLst>
          </p:cNvPr>
          <p:cNvSpPr txBox="1"/>
          <p:nvPr/>
        </p:nvSpPr>
        <p:spPr>
          <a:xfrm>
            <a:off x="3844925" y="5371169"/>
            <a:ext cx="184150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Lower performance</a:t>
            </a:r>
          </a:p>
        </p:txBody>
      </p:sp>
      <p:sp>
        <p:nvSpPr>
          <p:cNvPr id="15" name="텍스트 개체 틀 26">
            <a:extLst>
              <a:ext uri="{FF2B5EF4-FFF2-40B4-BE49-F238E27FC236}">
                <a16:creationId xmlns:a16="http://schemas.microsoft.com/office/drawing/2014/main" id="{CFEF34B4-3023-475C-B0D7-FA6DF31B4932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Performance across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different page sizes</a:t>
            </a:r>
          </a:p>
        </p:txBody>
      </p:sp>
      <p:pic>
        <p:nvPicPr>
          <p:cNvPr id="16" name="그래픽 15" descr="시계 방향으로 굽은 줄 화살표 단색으로 채워진">
            <a:extLst>
              <a:ext uri="{FF2B5EF4-FFF2-40B4-BE49-F238E27FC236}">
                <a16:creationId xmlns:a16="http://schemas.microsoft.com/office/drawing/2014/main" id="{9645196B-C853-D48B-7727-F61EF8C5A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90950" y="3379139"/>
            <a:ext cx="755650" cy="995363"/>
          </a:xfrm>
          <a:prstGeom prst="rect">
            <a:avLst/>
          </a:prstGeom>
        </p:spPr>
      </p:pic>
      <p:pic>
        <p:nvPicPr>
          <p:cNvPr id="18" name="그래픽 17" descr="시계 방향으로 굽은 줄 화살표 단색으로 채워진">
            <a:extLst>
              <a:ext uri="{FF2B5EF4-FFF2-40B4-BE49-F238E27FC236}">
                <a16:creationId xmlns:a16="http://schemas.microsoft.com/office/drawing/2014/main" id="{65E9CA4D-33D9-00FD-5C41-894708870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3790950" y="4318656"/>
            <a:ext cx="812800" cy="109852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C13C41F-DF32-B712-9513-6A205236CFE8}"/>
              </a:ext>
            </a:extLst>
          </p:cNvPr>
          <p:cNvSpPr/>
          <p:nvPr/>
        </p:nvSpPr>
        <p:spPr>
          <a:xfrm>
            <a:off x="6096001" y="3181192"/>
            <a:ext cx="3778250" cy="22359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43335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:a16="http://schemas.microsoft.com/office/drawing/2014/main" id="{E2C81B91-A472-3410-B2DB-3A606901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43" y="2729108"/>
            <a:ext cx="10048876" cy="260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 in MCM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2341A7-D931-4534-AEF4-B10A2E753768}"/>
              </a:ext>
            </a:extLst>
          </p:cNvPr>
          <p:cNvSpPr txBox="1"/>
          <p:nvPr/>
        </p:nvSpPr>
        <p:spPr>
          <a:xfrm>
            <a:off x="6179820" y="5286956"/>
            <a:ext cx="190246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Constant remote ratio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1F9498-32E6-4948-8C6F-1E7AA260A233}"/>
              </a:ext>
            </a:extLst>
          </p:cNvPr>
          <p:cNvSpPr txBox="1"/>
          <p:nvPr/>
        </p:nvSpPr>
        <p:spPr>
          <a:xfrm>
            <a:off x="6673850" y="3342402"/>
            <a:ext cx="1784350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Higher performance</a:t>
            </a:r>
          </a:p>
        </p:txBody>
      </p:sp>
      <p:sp>
        <p:nvSpPr>
          <p:cNvPr id="17" name="텍스트 개체 틀 26">
            <a:extLst>
              <a:ext uri="{FF2B5EF4-FFF2-40B4-BE49-F238E27FC236}">
                <a16:creationId xmlns:a16="http://schemas.microsoft.com/office/drawing/2014/main" id="{36713A84-8F0B-4BFB-8FAB-EBE2D371F3D7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Performance across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different page sizes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39269E-B9A3-26E0-34DC-19575D171CE9}"/>
              </a:ext>
            </a:extLst>
          </p:cNvPr>
          <p:cNvSpPr/>
          <p:nvPr/>
        </p:nvSpPr>
        <p:spPr>
          <a:xfrm>
            <a:off x="2366169" y="3189779"/>
            <a:ext cx="3778250" cy="22359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래픽 4" descr="시계 방향으로 굽은 줄 화살표 단색으로 채워진">
            <a:extLst>
              <a:ext uri="{FF2B5EF4-FFF2-40B4-BE49-F238E27FC236}">
                <a16:creationId xmlns:a16="http://schemas.microsoft.com/office/drawing/2014/main" id="{6B065BE5-AB69-5048-DB1C-F0EEAB5B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511924" y="3547973"/>
            <a:ext cx="755650" cy="995363"/>
          </a:xfrm>
          <a:prstGeom prst="rect">
            <a:avLst/>
          </a:prstGeom>
        </p:spPr>
      </p:pic>
      <p:pic>
        <p:nvPicPr>
          <p:cNvPr id="9" name="그래픽 8" descr="오른쪽 화살표 단색으로 채워진">
            <a:extLst>
              <a:ext uri="{FF2B5EF4-FFF2-40B4-BE49-F238E27FC236}">
                <a16:creationId xmlns:a16="http://schemas.microsoft.com/office/drawing/2014/main" id="{AD48CFF5-934F-6FC9-EBF6-C0C2F3A83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6650" y="43077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6522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Impact of Page Size in MCM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텍스트 개체 틀 26">
            <a:extLst>
              <a:ext uri="{FF2B5EF4-FFF2-40B4-BE49-F238E27FC236}">
                <a16:creationId xmlns:a16="http://schemas.microsoft.com/office/drawing/2014/main" id="{3DF8A921-E461-414E-8F5C-23B7CF488B94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Motivation: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 application exhibits different sensitivity to page size changes</a:t>
            </a:r>
            <a:endParaRPr lang="en-US" altLang="ko-KR" sz="2400" baseline="30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04C968CC-9443-68D6-C029-8C1950CC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43" y="2729108"/>
            <a:ext cx="10048876" cy="26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4799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946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in GPU Workloads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6">
            <a:extLst>
              <a:ext uri="{FF2B5EF4-FFF2-40B4-BE49-F238E27FC236}">
                <a16:creationId xmlns:a16="http://schemas.microsoft.com/office/drawing/2014/main" id="{985FDBC2-8385-4E9B-9F67-26A0EE12DAA4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Motivation: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Chiplet-Locality</a:t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A certain number of virtually contiguous pages are primarily used by the same chiplet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25E6E5-0251-1DD4-0637-5300CB856BCA}"/>
              </a:ext>
            </a:extLst>
          </p:cNvPr>
          <p:cNvSpPr/>
          <p:nvPr/>
        </p:nvSpPr>
        <p:spPr>
          <a:xfrm>
            <a:off x="3235255" y="2918691"/>
            <a:ext cx="1447112" cy="3629342"/>
          </a:xfrm>
          <a:prstGeom prst="rect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A62C00-61F6-E57F-F39C-F8870B5582AD}"/>
              </a:ext>
            </a:extLst>
          </p:cNvPr>
          <p:cNvSpPr/>
          <p:nvPr/>
        </p:nvSpPr>
        <p:spPr>
          <a:xfrm>
            <a:off x="3235255" y="3338646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0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C1A32AA-9165-2DE9-5B67-6B46E3492D13}"/>
              </a:ext>
            </a:extLst>
          </p:cNvPr>
          <p:cNvSpPr/>
          <p:nvPr/>
        </p:nvSpPr>
        <p:spPr>
          <a:xfrm>
            <a:off x="3235255" y="3647036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19B3EA-61DC-4382-3CA9-69C80B7B1760}"/>
              </a:ext>
            </a:extLst>
          </p:cNvPr>
          <p:cNvSpPr/>
          <p:nvPr/>
        </p:nvSpPr>
        <p:spPr>
          <a:xfrm>
            <a:off x="3235255" y="3969665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BD9C033-741F-7C11-7653-653E66AC7153}"/>
              </a:ext>
            </a:extLst>
          </p:cNvPr>
          <p:cNvSpPr/>
          <p:nvPr/>
        </p:nvSpPr>
        <p:spPr>
          <a:xfrm>
            <a:off x="3233349" y="4298222"/>
            <a:ext cx="1447112" cy="3226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3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2717ED-215C-461C-1E4C-C74B629D5B13}"/>
              </a:ext>
            </a:extLst>
          </p:cNvPr>
          <p:cNvSpPr/>
          <p:nvPr/>
        </p:nvSpPr>
        <p:spPr>
          <a:xfrm>
            <a:off x="3008849" y="2255892"/>
            <a:ext cx="1896112" cy="611612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Space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F7882D3-FDB5-3EBE-E1AC-B4E61F034D05}"/>
              </a:ext>
            </a:extLst>
          </p:cNvPr>
          <p:cNvSpPr/>
          <p:nvPr/>
        </p:nvSpPr>
        <p:spPr>
          <a:xfrm rot="5400000">
            <a:off x="2188586" y="3838325"/>
            <a:ext cx="1531919" cy="27785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</a:t>
            </a:r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A33849C-3949-67F9-B385-BA669D34CF0F}"/>
              </a:ext>
            </a:extLst>
          </p:cNvPr>
          <p:cNvSpPr/>
          <p:nvPr/>
        </p:nvSpPr>
        <p:spPr>
          <a:xfrm>
            <a:off x="6380208" y="540552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3C7FA45-9EAD-286D-66BE-581CA1851205}"/>
              </a:ext>
            </a:extLst>
          </p:cNvPr>
          <p:cNvSpPr/>
          <p:nvPr/>
        </p:nvSpPr>
        <p:spPr>
          <a:xfrm>
            <a:off x="6380424" y="616734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98C272-8AD9-8F83-1349-E6305BBA27EC}"/>
              </a:ext>
            </a:extLst>
          </p:cNvPr>
          <p:cNvSpPr/>
          <p:nvPr/>
        </p:nvSpPr>
        <p:spPr>
          <a:xfrm>
            <a:off x="6383758" y="478236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화살표: 위쪽/아래쪽 20">
            <a:extLst>
              <a:ext uri="{FF2B5EF4-FFF2-40B4-BE49-F238E27FC236}">
                <a16:creationId xmlns:a16="http://schemas.microsoft.com/office/drawing/2014/main" id="{CFDC5898-0A6A-FB70-6956-5947BC348A54}"/>
              </a:ext>
            </a:extLst>
          </p:cNvPr>
          <p:cNvSpPr/>
          <p:nvPr/>
        </p:nvSpPr>
        <p:spPr>
          <a:xfrm rot="10800000">
            <a:off x="7867006" y="5136937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76FDBA42-DBB7-77D5-54A7-1EBA57092800}"/>
              </a:ext>
            </a:extLst>
          </p:cNvPr>
          <p:cNvGrpSpPr/>
          <p:nvPr/>
        </p:nvGrpSpPr>
        <p:grpSpPr>
          <a:xfrm>
            <a:off x="6524121" y="4552382"/>
            <a:ext cx="1106448" cy="1473747"/>
            <a:chOff x="4097869" y="1147261"/>
            <a:chExt cx="1106448" cy="1473747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271A05D-71E7-5F5A-EA66-2BEDB30EBAA7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DC92C5AF-4993-21A3-B36E-98BE16BD542C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2333AE7-D017-56E5-7B77-84AB1815646A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D60596DE-1034-FC83-A35A-D0493AB2B434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F349916-4709-355C-6699-937F5D01DFBA}"/>
              </a:ext>
            </a:extLst>
          </p:cNvPr>
          <p:cNvSpPr txBox="1"/>
          <p:nvPr/>
        </p:nvSpPr>
        <p:spPr>
          <a:xfrm>
            <a:off x="7341165" y="6121739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B66C139-E254-BB69-02F4-331606D36E68}"/>
              </a:ext>
            </a:extLst>
          </p:cNvPr>
          <p:cNvSpPr/>
          <p:nvPr/>
        </p:nvSpPr>
        <p:spPr>
          <a:xfrm>
            <a:off x="6376875" y="3176763"/>
            <a:ext cx="1871245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2D45683-D75D-EC6E-31D9-BABFDB3F4A23}"/>
              </a:ext>
            </a:extLst>
          </p:cNvPr>
          <p:cNvSpPr/>
          <p:nvPr/>
        </p:nvSpPr>
        <p:spPr>
          <a:xfrm>
            <a:off x="6376875" y="3938588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9EDFBE0-EF68-54FA-BADE-22DD5324FBFF}"/>
              </a:ext>
            </a:extLst>
          </p:cNvPr>
          <p:cNvSpPr/>
          <p:nvPr/>
        </p:nvSpPr>
        <p:spPr>
          <a:xfrm>
            <a:off x="6380209" y="2553604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화살표: 위쪽/아래쪽 53">
            <a:extLst>
              <a:ext uri="{FF2B5EF4-FFF2-40B4-BE49-F238E27FC236}">
                <a16:creationId xmlns:a16="http://schemas.microsoft.com/office/drawing/2014/main" id="{C4729D0D-BF3F-61FF-EF75-9AD71FFE713F}"/>
              </a:ext>
            </a:extLst>
          </p:cNvPr>
          <p:cNvSpPr/>
          <p:nvPr/>
        </p:nvSpPr>
        <p:spPr>
          <a:xfrm rot="10800000">
            <a:off x="7863457" y="2908180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9C1BBE-537B-B1FC-4072-218D45CB9E7D}"/>
              </a:ext>
            </a:extLst>
          </p:cNvPr>
          <p:cNvSpPr txBox="1"/>
          <p:nvPr/>
        </p:nvSpPr>
        <p:spPr>
          <a:xfrm>
            <a:off x="7337616" y="3892982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i="1" dirty="0"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23EF355-9DA7-F437-96CE-B727D53D7B4A}"/>
              </a:ext>
            </a:extLst>
          </p:cNvPr>
          <p:cNvGrpSpPr/>
          <p:nvPr/>
        </p:nvGrpSpPr>
        <p:grpSpPr>
          <a:xfrm>
            <a:off x="6489751" y="2360679"/>
            <a:ext cx="1106448" cy="1473747"/>
            <a:chOff x="4097869" y="1147261"/>
            <a:chExt cx="1106448" cy="1473747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4FF7F17-6B44-709A-FB91-8A5D5C1D5CB8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C082286-FB91-AC47-97AE-E3281795E71A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487A54A8-A7BD-B904-6CB1-2124651A9189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4A3FE02-BB53-68C2-736F-EEB246909FFF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B9439B6-E3A3-C52F-68E5-81E7ABB85BBB}"/>
              </a:ext>
            </a:extLst>
          </p:cNvPr>
          <p:cNvGrpSpPr/>
          <p:nvPr/>
        </p:nvGrpSpPr>
        <p:grpSpPr>
          <a:xfrm>
            <a:off x="4778138" y="3532073"/>
            <a:ext cx="1711613" cy="971071"/>
            <a:chOff x="4778138" y="3532073"/>
            <a:chExt cx="1711613" cy="971071"/>
          </a:xfrm>
        </p:grpSpPr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E9AA6937-2425-3A00-AE56-D77A6A791F43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4778972" y="3532073"/>
              <a:ext cx="1710779" cy="110004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8443C6DB-2E8A-4196-C01A-AD9E77E22F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8138" y="3650762"/>
              <a:ext cx="1701988" cy="215357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9EAE2BC9-8AAB-52D6-D66B-14F416137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8138" y="3649594"/>
              <a:ext cx="1696275" cy="545049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87B031C8-7092-C6D0-25FE-68CA386C2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8813" y="3661275"/>
              <a:ext cx="1650263" cy="841869"/>
            </a:xfrm>
            <a:prstGeom prst="straightConnector1">
              <a:avLst/>
            </a:prstGeom>
            <a:ln w="571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ADCB2534-A8D8-04EA-06D3-CF1A583E5E79}"/>
              </a:ext>
            </a:extLst>
          </p:cNvPr>
          <p:cNvSpPr/>
          <p:nvPr/>
        </p:nvSpPr>
        <p:spPr>
          <a:xfrm>
            <a:off x="3233349" y="4636561"/>
            <a:ext cx="1447112" cy="3226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4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5A15FD24-92BE-1572-2AB8-B484F5110D10}"/>
              </a:ext>
            </a:extLst>
          </p:cNvPr>
          <p:cNvSpPr/>
          <p:nvPr/>
        </p:nvSpPr>
        <p:spPr>
          <a:xfrm>
            <a:off x="3233349" y="4944951"/>
            <a:ext cx="1447112" cy="3226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5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19BB01B6-240C-2709-0051-73F61B6101A3}"/>
              </a:ext>
            </a:extLst>
          </p:cNvPr>
          <p:cNvSpPr/>
          <p:nvPr/>
        </p:nvSpPr>
        <p:spPr>
          <a:xfrm>
            <a:off x="3233349" y="5267580"/>
            <a:ext cx="1447112" cy="3226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6</a:t>
            </a: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C9CFAC35-7A13-90E2-BC7B-BDCFC2396F76}"/>
              </a:ext>
            </a:extLst>
          </p:cNvPr>
          <p:cNvSpPr/>
          <p:nvPr/>
        </p:nvSpPr>
        <p:spPr>
          <a:xfrm>
            <a:off x="3231443" y="5596137"/>
            <a:ext cx="1447112" cy="3226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7</a:t>
            </a: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4ACA103F-6A97-86ED-DBFB-A9722C1C5022}"/>
              </a:ext>
            </a:extLst>
          </p:cNvPr>
          <p:cNvGrpSpPr/>
          <p:nvPr/>
        </p:nvGrpSpPr>
        <p:grpSpPr>
          <a:xfrm>
            <a:off x="4728749" y="4796658"/>
            <a:ext cx="1795372" cy="1037122"/>
            <a:chOff x="4728749" y="4796658"/>
            <a:chExt cx="1795372" cy="1037122"/>
          </a:xfrm>
        </p:grpSpPr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38D0BB80-8EEF-3662-1D74-EE146C4EA7C6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4729583" y="4796658"/>
              <a:ext cx="1794538" cy="103712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FA429125-D653-F836-2C04-0886B210F8AB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4728749" y="5130704"/>
              <a:ext cx="1795372" cy="70307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>
              <a:extLst>
                <a:ext uri="{FF2B5EF4-FFF2-40B4-BE49-F238E27FC236}">
                  <a16:creationId xmlns:a16="http://schemas.microsoft.com/office/drawing/2014/main" id="{9D0EEBD5-CFDE-DAEA-7023-B7CE3F9F504E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4728749" y="5459228"/>
              <a:ext cx="1795372" cy="37455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>
              <a:extLst>
                <a:ext uri="{FF2B5EF4-FFF2-40B4-BE49-F238E27FC236}">
                  <a16:creationId xmlns:a16="http://schemas.microsoft.com/office/drawing/2014/main" id="{335FBA19-8046-71C4-6E5D-EAAC03337A70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4759424" y="5767729"/>
              <a:ext cx="1764697" cy="6605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839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946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in GPU Workloads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6">
            <a:extLst>
              <a:ext uri="{FF2B5EF4-FFF2-40B4-BE49-F238E27FC236}">
                <a16:creationId xmlns:a16="http://schemas.microsoft.com/office/drawing/2014/main" id="{985FDBC2-8385-4E9B-9F67-26A0EE12DAA4}"/>
              </a:ext>
            </a:extLst>
          </p:cNvPr>
          <p:cNvSpPr txBox="1">
            <a:spLocks/>
          </p:cNvSpPr>
          <p:nvPr/>
        </p:nvSpPr>
        <p:spPr>
          <a:xfrm>
            <a:off x="329406" y="1123810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Proportion of the address range exhibiting chiplet-locality</a:t>
            </a:r>
          </a:p>
          <a:p>
            <a:pPr marL="0" indent="0">
              <a:buNone/>
            </a:pP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    - Chiplet-locality is a prevalent property of GPU workloads</a:t>
            </a:r>
          </a:p>
          <a:p>
            <a:pPr marL="0" indent="0">
              <a:buNone/>
            </a:pP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    - Arising from the intrinsic characteristics (parallelism) of GPU workloads </a:t>
            </a: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47176CC-F452-4362-9B42-1070CCC2D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725" y="2896761"/>
            <a:ext cx="9730942" cy="2423555"/>
          </a:xfrm>
          <a:prstGeom prst="rect">
            <a:avLst/>
          </a:prstGeom>
        </p:spPr>
      </p:pic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D400F830-9087-45FF-AFA5-6FB370AD389A}"/>
              </a:ext>
            </a:extLst>
          </p:cNvPr>
          <p:cNvCxnSpPr>
            <a:cxnSpLocks/>
          </p:cNvCxnSpPr>
          <p:nvPr/>
        </p:nvCxnSpPr>
        <p:spPr>
          <a:xfrm>
            <a:off x="10624511" y="2700867"/>
            <a:ext cx="0" cy="434683"/>
          </a:xfrm>
          <a:prstGeom prst="straightConnector1">
            <a:avLst/>
          </a:prstGeom>
          <a:solidFill>
            <a:srgbClr val="C00000"/>
          </a:solidFill>
          <a:ln w="76200">
            <a:solidFill>
              <a:srgbClr val="C0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C22D86D5-27FE-47F2-98D6-BC09AE9B4FB0}"/>
              </a:ext>
            </a:extLst>
          </p:cNvPr>
          <p:cNvSpPr/>
          <p:nvPr/>
        </p:nvSpPr>
        <p:spPr>
          <a:xfrm>
            <a:off x="10124138" y="2296649"/>
            <a:ext cx="1009651" cy="37151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93.5%</a:t>
            </a:r>
            <a:endParaRPr lang="ko-K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87508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946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6">
            <a:extLst>
              <a:ext uri="{FF2B5EF4-FFF2-40B4-BE49-F238E27FC236}">
                <a16:creationId xmlns:a16="http://schemas.microsoft.com/office/drawing/2014/main" id="{985FDBC2-8385-4E9B-9F67-26A0EE12DAA4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61573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i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</a:t>
            </a:r>
            <a:r>
              <a:rPr lang="en-US" altLang="ko-KR" sz="3200" i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the suitable page size (mapping size) for each application, with support  </a:t>
            </a:r>
            <a:b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for multiple sizes </a:t>
            </a:r>
            <a:r>
              <a:rPr lang="en-US" altLang="ko-KR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(Motivation 1)</a:t>
            </a: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3200" b="1" i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How: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Leverage chiplet-locality, which captures the access patterns of GPU workloads</a:t>
            </a:r>
            <a:b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ko-KR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(Motivation 2)</a:t>
            </a:r>
            <a:endParaRPr lang="en-US" altLang="ko-KR" sz="3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85456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5942-F7F0-34A0-2B58-08220B01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92C4BB-E80E-CD71-F52C-753559AE283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65B0314-2873-ABCD-A6D8-0BBA896EA0BD}"/>
              </a:ext>
            </a:extLst>
          </p:cNvPr>
          <p:cNvSpPr/>
          <p:nvPr/>
        </p:nvSpPr>
        <p:spPr>
          <a:xfrm>
            <a:off x="2503918" y="1618828"/>
            <a:ext cx="7195559" cy="685031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Multi-Chip Module GPUs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00DF-2960-7029-8B71-1A1FFA6B171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964F5C2-F9D0-80F7-DCAB-A5EB9A74B526}"/>
              </a:ext>
            </a:extLst>
          </p:cNvPr>
          <p:cNvSpPr/>
          <p:nvPr/>
        </p:nvSpPr>
        <p:spPr>
          <a:xfrm>
            <a:off x="2503918" y="4907498"/>
            <a:ext cx="7195559" cy="6850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&amp; Summary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D15799-6D4F-B653-CB30-BD8D8B548EA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D4366C1-A946-45B5-A7B5-3A54F537C77C}"/>
              </a:ext>
            </a:extLst>
          </p:cNvPr>
          <p:cNvSpPr/>
          <p:nvPr/>
        </p:nvSpPr>
        <p:spPr>
          <a:xfrm>
            <a:off x="2503918" y="2678530"/>
            <a:ext cx="7195559" cy="685031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&amp; Our Goal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67AF6CB-1184-454E-A874-65F073B03434}"/>
              </a:ext>
            </a:extLst>
          </p:cNvPr>
          <p:cNvSpPr/>
          <p:nvPr/>
        </p:nvSpPr>
        <p:spPr>
          <a:xfrm>
            <a:off x="2503918" y="3793014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3351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17297-C5A2-FF97-96C9-80BFAA6B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34E17C-759C-7C3C-42E1-84E4AA6B55F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31E5A-98B3-FFDB-DD23-61B832FDE30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 (CLAP)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00F9C48-1D55-B26C-BA05-2F0043AB30C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텍스트 개체 틀 26">
            <a:extLst>
              <a:ext uri="{FF2B5EF4-FFF2-40B4-BE49-F238E27FC236}">
                <a16:creationId xmlns:a16="http://schemas.microsoft.com/office/drawing/2014/main" id="{7D9EFD40-2E23-4C4D-81C7-B310F27FF2DE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What CLAP does </a:t>
            </a:r>
          </a:p>
        </p:txBody>
      </p:sp>
      <p:cxnSp>
        <p:nvCxnSpPr>
          <p:cNvPr id="218" name="직선 연결선 217">
            <a:extLst>
              <a:ext uri="{FF2B5EF4-FFF2-40B4-BE49-F238E27FC236}">
                <a16:creationId xmlns:a16="http://schemas.microsoft.com/office/drawing/2014/main" id="{658F7D77-9D8F-482B-89BB-9EE18BF95EFD}"/>
              </a:ext>
            </a:extLst>
          </p:cNvPr>
          <p:cNvCxnSpPr>
            <a:cxnSpLocks/>
          </p:cNvCxnSpPr>
          <p:nvPr/>
        </p:nvCxnSpPr>
        <p:spPr>
          <a:xfrm>
            <a:off x="4155086" y="1495426"/>
            <a:ext cx="0" cy="51700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8C3DE263-8B2E-4C9B-8932-202757EE30B4}"/>
              </a:ext>
            </a:extLst>
          </p:cNvPr>
          <p:cNvCxnSpPr>
            <a:cxnSpLocks/>
          </p:cNvCxnSpPr>
          <p:nvPr/>
        </p:nvCxnSpPr>
        <p:spPr>
          <a:xfrm>
            <a:off x="7972706" y="1495426"/>
            <a:ext cx="0" cy="51700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직사각형 221">
            <a:extLst>
              <a:ext uri="{FF2B5EF4-FFF2-40B4-BE49-F238E27FC236}">
                <a16:creationId xmlns:a16="http://schemas.microsoft.com/office/drawing/2014/main" id="{7914E485-E032-4934-A0D8-E74E2D50032A}"/>
              </a:ext>
            </a:extLst>
          </p:cNvPr>
          <p:cNvSpPr/>
          <p:nvPr/>
        </p:nvSpPr>
        <p:spPr>
          <a:xfrm>
            <a:off x="468855" y="2484537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직사각형 222">
            <a:extLst>
              <a:ext uri="{FF2B5EF4-FFF2-40B4-BE49-F238E27FC236}">
                <a16:creationId xmlns:a16="http://schemas.microsoft.com/office/drawing/2014/main" id="{444BF9DB-2EF3-46BB-A70B-D72E3E45709E}"/>
              </a:ext>
            </a:extLst>
          </p:cNvPr>
          <p:cNvSpPr/>
          <p:nvPr/>
        </p:nvSpPr>
        <p:spPr>
          <a:xfrm>
            <a:off x="475690" y="2491133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24" name="직사각형 223">
            <a:extLst>
              <a:ext uri="{FF2B5EF4-FFF2-40B4-BE49-F238E27FC236}">
                <a16:creationId xmlns:a16="http://schemas.microsoft.com/office/drawing/2014/main" id="{CC263442-1C01-4D14-9612-3EFBBFB7F5C5}"/>
              </a:ext>
            </a:extLst>
          </p:cNvPr>
          <p:cNvSpPr/>
          <p:nvPr/>
        </p:nvSpPr>
        <p:spPr>
          <a:xfrm>
            <a:off x="475690" y="2815021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25" name="직사각형 224">
            <a:extLst>
              <a:ext uri="{FF2B5EF4-FFF2-40B4-BE49-F238E27FC236}">
                <a16:creationId xmlns:a16="http://schemas.microsoft.com/office/drawing/2014/main" id="{6559E5A1-9588-4D33-976E-2295E0170624}"/>
              </a:ext>
            </a:extLst>
          </p:cNvPr>
          <p:cNvSpPr/>
          <p:nvPr/>
        </p:nvSpPr>
        <p:spPr>
          <a:xfrm>
            <a:off x="475690" y="3137650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227" name="사각형: 둥근 모서리 226">
            <a:extLst>
              <a:ext uri="{FF2B5EF4-FFF2-40B4-BE49-F238E27FC236}">
                <a16:creationId xmlns:a16="http://schemas.microsoft.com/office/drawing/2014/main" id="{F7E850BE-1C0B-4FCD-8184-26FB8D5790F9}"/>
              </a:ext>
            </a:extLst>
          </p:cNvPr>
          <p:cNvSpPr/>
          <p:nvPr/>
        </p:nvSpPr>
        <p:spPr>
          <a:xfrm>
            <a:off x="330202" y="2140063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B86C4629-69B3-4ECA-943F-5B6C07A39D82}"/>
              </a:ext>
            </a:extLst>
          </p:cNvPr>
          <p:cNvSpPr/>
          <p:nvPr/>
        </p:nvSpPr>
        <p:spPr>
          <a:xfrm>
            <a:off x="475690" y="3452972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7F50147A-2FA4-4E37-B16D-4BD9BB343724}"/>
              </a:ext>
            </a:extLst>
          </p:cNvPr>
          <p:cNvSpPr/>
          <p:nvPr/>
        </p:nvSpPr>
        <p:spPr>
          <a:xfrm>
            <a:off x="475688" y="3775601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0x104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E24918EC-D736-4E81-AEE1-039960BE9CC4}"/>
              </a:ext>
            </a:extLst>
          </p:cNvPr>
          <p:cNvSpPr/>
          <p:nvPr/>
        </p:nvSpPr>
        <p:spPr>
          <a:xfrm>
            <a:off x="475688" y="4099489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0x105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44A78520-A00D-460E-919A-F0F4E4A336FE}"/>
              </a:ext>
            </a:extLst>
          </p:cNvPr>
          <p:cNvSpPr/>
          <p:nvPr/>
        </p:nvSpPr>
        <p:spPr>
          <a:xfrm>
            <a:off x="475688" y="4422118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0x106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DCBAB8A2-5701-412A-80B9-F9C4AC61D2F2}"/>
              </a:ext>
            </a:extLst>
          </p:cNvPr>
          <p:cNvSpPr/>
          <p:nvPr/>
        </p:nvSpPr>
        <p:spPr>
          <a:xfrm>
            <a:off x="475688" y="4737440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0x107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A26E484A-A8BC-4D71-9471-2914BCB7109D}"/>
              </a:ext>
            </a:extLst>
          </p:cNvPr>
          <p:cNvSpPr/>
          <p:nvPr/>
        </p:nvSpPr>
        <p:spPr>
          <a:xfrm>
            <a:off x="2829049" y="2571260"/>
            <a:ext cx="94189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267C00-43D8-1C68-CF3B-2D6889F1B5B4}"/>
              </a:ext>
            </a:extLst>
          </p:cNvPr>
          <p:cNvGrpSpPr/>
          <p:nvPr/>
        </p:nvGrpSpPr>
        <p:grpSpPr>
          <a:xfrm>
            <a:off x="2095035" y="2568342"/>
            <a:ext cx="1676207" cy="175786"/>
            <a:chOff x="2095035" y="2568342"/>
            <a:chExt cx="1676207" cy="175786"/>
          </a:xfrm>
        </p:grpSpPr>
        <p:cxnSp>
          <p:nvCxnSpPr>
            <p:cNvPr id="233" name="직선 화살표 연결선 232">
              <a:extLst>
                <a:ext uri="{FF2B5EF4-FFF2-40B4-BE49-F238E27FC236}">
                  <a16:creationId xmlns:a16="http://schemas.microsoft.com/office/drawing/2014/main" id="{8AA29A96-DA28-48C3-9556-65DE790CB25F}"/>
                </a:ext>
              </a:extLst>
            </p:cNvPr>
            <p:cNvCxnSpPr>
              <a:cxnSpLocks/>
              <a:stCxn id="223" idx="3"/>
              <a:endCxn id="235" idx="1"/>
            </p:cNvCxnSpPr>
            <p:nvPr/>
          </p:nvCxnSpPr>
          <p:spPr>
            <a:xfrm>
              <a:off x="2095035" y="2652448"/>
              <a:ext cx="734010" cy="3787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직사각형 234">
              <a:extLst>
                <a:ext uri="{FF2B5EF4-FFF2-40B4-BE49-F238E27FC236}">
                  <a16:creationId xmlns:a16="http://schemas.microsoft.com/office/drawing/2014/main" id="{CDFAA7AB-DC12-4D8F-89B9-2ECE0D7C842E}"/>
                </a:ext>
              </a:extLst>
            </p:cNvPr>
            <p:cNvSpPr/>
            <p:nvPr/>
          </p:nvSpPr>
          <p:spPr>
            <a:xfrm>
              <a:off x="2829045" y="2568342"/>
              <a:ext cx="942197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8C773999-6C06-4B4F-A802-DFE819BEA047}"/>
              </a:ext>
            </a:extLst>
          </p:cNvPr>
          <p:cNvSpPr/>
          <p:nvPr/>
        </p:nvSpPr>
        <p:spPr>
          <a:xfrm>
            <a:off x="2829049" y="4355487"/>
            <a:ext cx="94007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2A8F5D6-2D72-1BF8-CF75-8768A8CA442A}"/>
              </a:ext>
            </a:extLst>
          </p:cNvPr>
          <p:cNvGrpSpPr/>
          <p:nvPr/>
        </p:nvGrpSpPr>
        <p:grpSpPr>
          <a:xfrm>
            <a:off x="2095035" y="2976336"/>
            <a:ext cx="1676785" cy="459885"/>
            <a:chOff x="2095035" y="2976336"/>
            <a:chExt cx="1676785" cy="459885"/>
          </a:xfrm>
        </p:grpSpPr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25FDCEA9-749D-40D1-8F6F-2015E47DEBA6}"/>
                </a:ext>
              </a:extLst>
            </p:cNvPr>
            <p:cNvSpPr/>
            <p:nvPr/>
          </p:nvSpPr>
          <p:spPr>
            <a:xfrm>
              <a:off x="2831440" y="3260435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4" name="직선 화살표 연결선 243">
              <a:extLst>
                <a:ext uri="{FF2B5EF4-FFF2-40B4-BE49-F238E27FC236}">
                  <a16:creationId xmlns:a16="http://schemas.microsoft.com/office/drawing/2014/main" id="{D4EA21B6-BDD4-480F-8268-A67969581368}"/>
                </a:ext>
              </a:extLst>
            </p:cNvPr>
            <p:cNvCxnSpPr>
              <a:cxnSpLocks/>
              <a:stCxn id="224" idx="3"/>
              <a:endCxn id="237" idx="1"/>
            </p:cNvCxnSpPr>
            <p:nvPr/>
          </p:nvCxnSpPr>
          <p:spPr>
            <a:xfrm>
              <a:off x="2095035" y="2976336"/>
              <a:ext cx="736405" cy="37199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91B34FD-973A-ACEF-3B47-C90A814E0063}"/>
              </a:ext>
            </a:extLst>
          </p:cNvPr>
          <p:cNvGrpSpPr/>
          <p:nvPr/>
        </p:nvGrpSpPr>
        <p:grpSpPr>
          <a:xfrm>
            <a:off x="2095035" y="3298965"/>
            <a:ext cx="1676279" cy="396488"/>
            <a:chOff x="2095035" y="3298965"/>
            <a:chExt cx="1676279" cy="396488"/>
          </a:xfrm>
        </p:grpSpPr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F023AC3C-774E-40E3-B88B-00AFDE2BFDD8}"/>
                </a:ext>
              </a:extLst>
            </p:cNvPr>
            <p:cNvSpPr/>
            <p:nvPr/>
          </p:nvSpPr>
          <p:spPr>
            <a:xfrm>
              <a:off x="2829421" y="3519667"/>
              <a:ext cx="941893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5" name="직선 화살표 연결선 244">
              <a:extLst>
                <a:ext uri="{FF2B5EF4-FFF2-40B4-BE49-F238E27FC236}">
                  <a16:creationId xmlns:a16="http://schemas.microsoft.com/office/drawing/2014/main" id="{840F96CF-A2B1-489B-9CB3-30214058E836}"/>
                </a:ext>
              </a:extLst>
            </p:cNvPr>
            <p:cNvCxnSpPr>
              <a:cxnSpLocks/>
              <a:stCxn id="225" idx="3"/>
              <a:endCxn id="238" idx="1"/>
            </p:cNvCxnSpPr>
            <p:nvPr/>
          </p:nvCxnSpPr>
          <p:spPr>
            <a:xfrm>
              <a:off x="2095035" y="3298965"/>
              <a:ext cx="734386" cy="308595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5357AAD-9D69-2855-2800-8C52846B74D9}"/>
              </a:ext>
            </a:extLst>
          </p:cNvPr>
          <p:cNvGrpSpPr/>
          <p:nvPr/>
        </p:nvGrpSpPr>
        <p:grpSpPr>
          <a:xfrm>
            <a:off x="2095035" y="2866782"/>
            <a:ext cx="1676785" cy="747505"/>
            <a:chOff x="2095035" y="2866782"/>
            <a:chExt cx="1676785" cy="747505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7F637DD7-61D8-4177-8790-D08300270FE2}"/>
                </a:ext>
              </a:extLst>
            </p:cNvPr>
            <p:cNvSpPr/>
            <p:nvPr/>
          </p:nvSpPr>
          <p:spPr>
            <a:xfrm>
              <a:off x="2831440" y="2866782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6" name="직선 화살표 연결선 245">
              <a:extLst>
                <a:ext uri="{FF2B5EF4-FFF2-40B4-BE49-F238E27FC236}">
                  <a16:creationId xmlns:a16="http://schemas.microsoft.com/office/drawing/2014/main" id="{EF653F4A-269A-431D-9BF5-C930D3DB4BAF}"/>
                </a:ext>
              </a:extLst>
            </p:cNvPr>
            <p:cNvCxnSpPr>
              <a:cxnSpLocks/>
              <a:stCxn id="228" idx="3"/>
              <a:endCxn id="236" idx="1"/>
            </p:cNvCxnSpPr>
            <p:nvPr/>
          </p:nvCxnSpPr>
          <p:spPr>
            <a:xfrm flipV="1">
              <a:off x="2095035" y="2954675"/>
              <a:ext cx="736405" cy="65961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405917A-C0EA-DCA2-38AC-147B0F47AD1F}"/>
              </a:ext>
            </a:extLst>
          </p:cNvPr>
          <p:cNvGrpSpPr/>
          <p:nvPr/>
        </p:nvGrpSpPr>
        <p:grpSpPr>
          <a:xfrm>
            <a:off x="2095033" y="3936916"/>
            <a:ext cx="1674969" cy="966079"/>
            <a:chOff x="2095033" y="3936916"/>
            <a:chExt cx="1674969" cy="966079"/>
          </a:xfrm>
        </p:grpSpPr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B516FA3C-449B-440F-80DB-55222E30D2C0}"/>
                </a:ext>
              </a:extLst>
            </p:cNvPr>
            <p:cNvSpPr/>
            <p:nvPr/>
          </p:nvSpPr>
          <p:spPr>
            <a:xfrm>
              <a:off x="2831439" y="4727209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7" name="직선 화살표 연결선 246">
              <a:extLst>
                <a:ext uri="{FF2B5EF4-FFF2-40B4-BE49-F238E27FC236}">
                  <a16:creationId xmlns:a16="http://schemas.microsoft.com/office/drawing/2014/main" id="{E5A9A36D-90C4-4EA7-93A7-7B4CB1B90C27}"/>
                </a:ext>
              </a:extLst>
            </p:cNvPr>
            <p:cNvCxnSpPr>
              <a:cxnSpLocks/>
              <a:stCxn id="229" idx="3"/>
              <a:endCxn id="241" idx="1"/>
            </p:cNvCxnSpPr>
            <p:nvPr/>
          </p:nvCxnSpPr>
          <p:spPr>
            <a:xfrm>
              <a:off x="2095033" y="3936916"/>
              <a:ext cx="736406" cy="87818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26A0C61-3B10-6CCA-9601-587E55BBD4CB}"/>
              </a:ext>
            </a:extLst>
          </p:cNvPr>
          <p:cNvGrpSpPr/>
          <p:nvPr/>
        </p:nvGrpSpPr>
        <p:grpSpPr>
          <a:xfrm>
            <a:off x="2095033" y="4260804"/>
            <a:ext cx="1674969" cy="347719"/>
            <a:chOff x="2095033" y="4260804"/>
            <a:chExt cx="1674969" cy="347719"/>
          </a:xfrm>
        </p:grpSpPr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id="{433AEEFB-9758-4FF2-A571-E9593193FC54}"/>
                </a:ext>
              </a:extLst>
            </p:cNvPr>
            <p:cNvSpPr/>
            <p:nvPr/>
          </p:nvSpPr>
          <p:spPr>
            <a:xfrm>
              <a:off x="2831439" y="4432737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8" name="직선 화살표 연결선 247">
              <a:extLst>
                <a:ext uri="{FF2B5EF4-FFF2-40B4-BE49-F238E27FC236}">
                  <a16:creationId xmlns:a16="http://schemas.microsoft.com/office/drawing/2014/main" id="{18CCC41B-2128-47C8-B749-955028634779}"/>
                </a:ext>
              </a:extLst>
            </p:cNvPr>
            <p:cNvCxnSpPr>
              <a:cxnSpLocks/>
              <a:stCxn id="230" idx="3"/>
              <a:endCxn id="240" idx="1"/>
            </p:cNvCxnSpPr>
            <p:nvPr/>
          </p:nvCxnSpPr>
          <p:spPr>
            <a:xfrm>
              <a:off x="2095033" y="4260804"/>
              <a:ext cx="736406" cy="25982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4EC26A5-A799-4737-EF03-F6A3A55F6071}"/>
              </a:ext>
            </a:extLst>
          </p:cNvPr>
          <p:cNvGrpSpPr/>
          <p:nvPr/>
        </p:nvGrpSpPr>
        <p:grpSpPr>
          <a:xfrm>
            <a:off x="2095033" y="4583433"/>
            <a:ext cx="1672575" cy="896247"/>
            <a:chOff x="2095033" y="4583433"/>
            <a:chExt cx="1672575" cy="896247"/>
          </a:xfrm>
        </p:grpSpPr>
        <p:sp>
          <p:nvSpPr>
            <p:cNvPr id="243" name="직사각형 242">
              <a:extLst>
                <a:ext uri="{FF2B5EF4-FFF2-40B4-BE49-F238E27FC236}">
                  <a16:creationId xmlns:a16="http://schemas.microsoft.com/office/drawing/2014/main" id="{DD274DF1-0029-4F18-99A3-50604EECE419}"/>
                </a:ext>
              </a:extLst>
            </p:cNvPr>
            <p:cNvSpPr/>
            <p:nvPr/>
          </p:nvSpPr>
          <p:spPr>
            <a:xfrm>
              <a:off x="2829045" y="5303894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직선 화살표 연결선 248">
              <a:extLst>
                <a:ext uri="{FF2B5EF4-FFF2-40B4-BE49-F238E27FC236}">
                  <a16:creationId xmlns:a16="http://schemas.microsoft.com/office/drawing/2014/main" id="{2BA33690-68BB-406A-B8DD-D55F779D0ACD}"/>
                </a:ext>
              </a:extLst>
            </p:cNvPr>
            <p:cNvCxnSpPr>
              <a:cxnSpLocks/>
              <a:stCxn id="231" idx="3"/>
              <a:endCxn id="243" idx="1"/>
            </p:cNvCxnSpPr>
            <p:nvPr/>
          </p:nvCxnSpPr>
          <p:spPr>
            <a:xfrm>
              <a:off x="2095033" y="4583433"/>
              <a:ext cx="734012" cy="808354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D7ABA15-61DD-5367-1EA1-953BF0413F95}"/>
              </a:ext>
            </a:extLst>
          </p:cNvPr>
          <p:cNvGrpSpPr/>
          <p:nvPr/>
        </p:nvGrpSpPr>
        <p:grpSpPr>
          <a:xfrm>
            <a:off x="2095033" y="4898755"/>
            <a:ext cx="1674969" cy="178818"/>
            <a:chOff x="2095033" y="4898755"/>
            <a:chExt cx="1674969" cy="178818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7DDC5AD2-5C45-4015-A96E-4DF88AC6A560}"/>
                </a:ext>
              </a:extLst>
            </p:cNvPr>
            <p:cNvSpPr/>
            <p:nvPr/>
          </p:nvSpPr>
          <p:spPr>
            <a:xfrm>
              <a:off x="2831439" y="4901787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0" name="직선 화살표 연결선 249">
              <a:extLst>
                <a:ext uri="{FF2B5EF4-FFF2-40B4-BE49-F238E27FC236}">
                  <a16:creationId xmlns:a16="http://schemas.microsoft.com/office/drawing/2014/main" id="{C14CEB15-4ABB-45A4-B406-BCB29615A532}"/>
                </a:ext>
              </a:extLst>
            </p:cNvPr>
            <p:cNvCxnSpPr>
              <a:cxnSpLocks/>
              <a:stCxn id="232" idx="3"/>
              <a:endCxn id="242" idx="1"/>
            </p:cNvCxnSpPr>
            <p:nvPr/>
          </p:nvCxnSpPr>
          <p:spPr>
            <a:xfrm>
              <a:off x="2095033" y="4898755"/>
              <a:ext cx="736406" cy="90925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사각형: 둥근 모서리 250">
            <a:extLst>
              <a:ext uri="{FF2B5EF4-FFF2-40B4-BE49-F238E27FC236}">
                <a16:creationId xmlns:a16="http://schemas.microsoft.com/office/drawing/2014/main" id="{6D59C000-9F1B-4B2C-8F14-614EA3594E29}"/>
              </a:ext>
            </a:extLst>
          </p:cNvPr>
          <p:cNvSpPr/>
          <p:nvPr/>
        </p:nvSpPr>
        <p:spPr>
          <a:xfrm>
            <a:off x="2788832" y="2257164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" name="사각형: 둥근 모서리 253">
            <a:extLst>
              <a:ext uri="{FF2B5EF4-FFF2-40B4-BE49-F238E27FC236}">
                <a16:creationId xmlns:a16="http://schemas.microsoft.com/office/drawing/2014/main" id="{5266EDE2-BAD9-42F1-A196-4CB7379756A3}"/>
              </a:ext>
            </a:extLst>
          </p:cNvPr>
          <p:cNvSpPr/>
          <p:nvPr/>
        </p:nvSpPr>
        <p:spPr>
          <a:xfrm>
            <a:off x="2762918" y="4098500"/>
            <a:ext cx="1061968" cy="22950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9A9C7EDF-C198-4AE5-840D-FDA8FCAE2FB7}"/>
              </a:ext>
            </a:extLst>
          </p:cNvPr>
          <p:cNvSpPr/>
          <p:nvPr/>
        </p:nvSpPr>
        <p:spPr>
          <a:xfrm rot="5400000">
            <a:off x="1047565" y="4494824"/>
            <a:ext cx="560358" cy="1720371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44676474-B335-477E-829D-47096DA5AF9A}"/>
              </a:ext>
            </a:extLst>
          </p:cNvPr>
          <p:cNvSpPr/>
          <p:nvPr/>
        </p:nvSpPr>
        <p:spPr>
          <a:xfrm>
            <a:off x="337466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Small Pages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3FD27666-3360-4D86-9FCC-7A463612FBB8}"/>
              </a:ext>
            </a:extLst>
          </p:cNvPr>
          <p:cNvSpPr/>
          <p:nvPr/>
        </p:nvSpPr>
        <p:spPr>
          <a:xfrm>
            <a:off x="4399005" y="2493076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49E66575-4CB4-44DD-986C-237FD63AFF04}"/>
              </a:ext>
            </a:extLst>
          </p:cNvPr>
          <p:cNvSpPr/>
          <p:nvPr/>
        </p:nvSpPr>
        <p:spPr>
          <a:xfrm>
            <a:off x="4399005" y="2491133"/>
            <a:ext cx="1619345" cy="256893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사각형: 둥근 모서리 319">
            <a:extLst>
              <a:ext uri="{FF2B5EF4-FFF2-40B4-BE49-F238E27FC236}">
                <a16:creationId xmlns:a16="http://schemas.microsoft.com/office/drawing/2014/main" id="{B1DEA0B8-4103-4D02-996D-5C6C0CC36EBA}"/>
              </a:ext>
            </a:extLst>
          </p:cNvPr>
          <p:cNvSpPr/>
          <p:nvPr/>
        </p:nvSpPr>
        <p:spPr>
          <a:xfrm>
            <a:off x="4281017" y="2145019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30FE818E-E321-429D-A43D-E0AD3E035CF2}"/>
              </a:ext>
            </a:extLst>
          </p:cNvPr>
          <p:cNvSpPr/>
          <p:nvPr/>
        </p:nvSpPr>
        <p:spPr>
          <a:xfrm>
            <a:off x="6779864" y="3094827"/>
            <a:ext cx="941893" cy="1756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직사각형 327">
            <a:extLst>
              <a:ext uri="{FF2B5EF4-FFF2-40B4-BE49-F238E27FC236}">
                <a16:creationId xmlns:a16="http://schemas.microsoft.com/office/drawing/2014/main" id="{E6009B8E-98F2-4746-9BD7-84CC8105735D}"/>
              </a:ext>
            </a:extLst>
          </p:cNvPr>
          <p:cNvSpPr/>
          <p:nvPr/>
        </p:nvSpPr>
        <p:spPr>
          <a:xfrm>
            <a:off x="6779860" y="3091908"/>
            <a:ext cx="942197" cy="141235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사각형: 둥근 모서리 343">
            <a:extLst>
              <a:ext uri="{FF2B5EF4-FFF2-40B4-BE49-F238E27FC236}">
                <a16:creationId xmlns:a16="http://schemas.microsoft.com/office/drawing/2014/main" id="{F6BA8521-4104-446D-9F0E-40283C2BEBD6}"/>
              </a:ext>
            </a:extLst>
          </p:cNvPr>
          <p:cNvSpPr/>
          <p:nvPr/>
        </p:nvSpPr>
        <p:spPr>
          <a:xfrm>
            <a:off x="6739647" y="2780731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6" name="직사각형 345">
            <a:extLst>
              <a:ext uri="{FF2B5EF4-FFF2-40B4-BE49-F238E27FC236}">
                <a16:creationId xmlns:a16="http://schemas.microsoft.com/office/drawing/2014/main" id="{2501D8C4-C4CB-4715-B24D-B2A13F5E598E}"/>
              </a:ext>
            </a:extLst>
          </p:cNvPr>
          <p:cNvSpPr/>
          <p:nvPr/>
        </p:nvSpPr>
        <p:spPr>
          <a:xfrm rot="5400000">
            <a:off x="5002584" y="4464121"/>
            <a:ext cx="560358" cy="178177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347" name="직사각형 346">
            <a:extLst>
              <a:ext uri="{FF2B5EF4-FFF2-40B4-BE49-F238E27FC236}">
                <a16:creationId xmlns:a16="http://schemas.microsoft.com/office/drawing/2014/main" id="{F441F656-9D12-42F4-93F6-0D5EAA3C2524}"/>
              </a:ext>
            </a:extLst>
          </p:cNvPr>
          <p:cNvSpPr/>
          <p:nvPr/>
        </p:nvSpPr>
        <p:spPr>
          <a:xfrm>
            <a:off x="4288281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Large Pages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04514B66-95DB-493B-AF4E-4A9534429D49}"/>
              </a:ext>
            </a:extLst>
          </p:cNvPr>
          <p:cNvCxnSpPr>
            <a:cxnSpLocks/>
          </p:cNvCxnSpPr>
          <p:nvPr/>
        </p:nvCxnSpPr>
        <p:spPr>
          <a:xfrm>
            <a:off x="6018050" y="3284481"/>
            <a:ext cx="743343" cy="481982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0B604FD-F8F5-402C-A3B2-C7D931CFCB40}"/>
              </a:ext>
            </a:extLst>
          </p:cNvPr>
          <p:cNvSpPr/>
          <p:nvPr/>
        </p:nvSpPr>
        <p:spPr>
          <a:xfrm>
            <a:off x="4405736" y="3748282"/>
            <a:ext cx="1612314" cy="13064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02BC8B28-1391-4EAC-B557-28B5C0C0D819}"/>
              </a:ext>
            </a:extLst>
          </p:cNvPr>
          <p:cNvSpPr/>
          <p:nvPr/>
        </p:nvSpPr>
        <p:spPr>
          <a:xfrm>
            <a:off x="6789438" y="3877588"/>
            <a:ext cx="941892" cy="6266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10AE0EAD-57D0-49EC-9F21-664E0D637F06}"/>
              </a:ext>
            </a:extLst>
          </p:cNvPr>
          <p:cNvCxnSpPr>
            <a:cxnSpLocks/>
          </p:cNvCxnSpPr>
          <p:nvPr/>
        </p:nvCxnSpPr>
        <p:spPr>
          <a:xfrm flipV="1">
            <a:off x="7517510" y="4504261"/>
            <a:ext cx="0" cy="439955"/>
          </a:xfrm>
          <a:prstGeom prst="straightConnector1">
            <a:avLst/>
          </a:prstGeom>
          <a:solidFill>
            <a:srgbClr val="C00000"/>
          </a:solidFill>
          <a:ln w="57150">
            <a:solidFill>
              <a:srgbClr val="C0000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D2D54EF5-DF49-492E-844B-625B84BFEE98}"/>
              </a:ext>
            </a:extLst>
          </p:cNvPr>
          <p:cNvCxnSpPr>
            <a:cxnSpLocks/>
          </p:cNvCxnSpPr>
          <p:nvPr/>
        </p:nvCxnSpPr>
        <p:spPr>
          <a:xfrm flipH="1">
            <a:off x="6018050" y="5070072"/>
            <a:ext cx="925675" cy="1"/>
          </a:xfrm>
          <a:prstGeom prst="straightConnector1">
            <a:avLst/>
          </a:prstGeom>
          <a:solidFill>
            <a:srgbClr val="C00000"/>
          </a:solidFill>
          <a:ln w="57150">
            <a:solidFill>
              <a:srgbClr val="C0000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9FB3EAA3-2AA3-41B9-98C5-F2CA6525D03C}"/>
              </a:ext>
            </a:extLst>
          </p:cNvPr>
          <p:cNvSpPr/>
          <p:nvPr/>
        </p:nvSpPr>
        <p:spPr>
          <a:xfrm>
            <a:off x="6898385" y="4933529"/>
            <a:ext cx="941893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</a:t>
            </a:r>
            <a:endParaRPr lang="ko-KR" altLang="en-US" sz="16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CD21673C-CFC1-4C45-9ACE-11FC7ABBF356}"/>
              </a:ext>
            </a:extLst>
          </p:cNvPr>
          <p:cNvSpPr/>
          <p:nvPr/>
        </p:nvSpPr>
        <p:spPr>
          <a:xfrm>
            <a:off x="8249357" y="2493076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C5ED29F3-1322-4E08-8B5E-991EA9136F09}"/>
              </a:ext>
            </a:extLst>
          </p:cNvPr>
          <p:cNvSpPr/>
          <p:nvPr/>
        </p:nvSpPr>
        <p:spPr>
          <a:xfrm>
            <a:off x="8249357" y="2491133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1F8FC3A9-928A-4BF7-A212-A27A3C82EB02}"/>
              </a:ext>
            </a:extLst>
          </p:cNvPr>
          <p:cNvSpPr/>
          <p:nvPr/>
        </p:nvSpPr>
        <p:spPr>
          <a:xfrm>
            <a:off x="8249357" y="2815021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8C3033B9-21FD-4EAE-B8B8-2E95152B936C}"/>
              </a:ext>
            </a:extLst>
          </p:cNvPr>
          <p:cNvSpPr/>
          <p:nvPr/>
        </p:nvSpPr>
        <p:spPr>
          <a:xfrm>
            <a:off x="8249357" y="3137650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86FED8ED-B5CB-44F6-AA04-1D44F940B28F}"/>
              </a:ext>
            </a:extLst>
          </p:cNvPr>
          <p:cNvSpPr/>
          <p:nvPr/>
        </p:nvSpPr>
        <p:spPr>
          <a:xfrm rot="5400000">
            <a:off x="8877766" y="4594031"/>
            <a:ext cx="560358" cy="1541883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A1B9EEE4-68E7-4306-9C45-F3AE95282FE1}"/>
              </a:ext>
            </a:extLst>
          </p:cNvPr>
          <p:cNvSpPr/>
          <p:nvPr/>
        </p:nvSpPr>
        <p:spPr>
          <a:xfrm>
            <a:off x="8131369" y="2140063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A45E15A3-2B97-4734-8AA8-3F85346A6977}"/>
              </a:ext>
            </a:extLst>
          </p:cNvPr>
          <p:cNvSpPr/>
          <p:nvPr/>
        </p:nvSpPr>
        <p:spPr>
          <a:xfrm>
            <a:off x="8249357" y="3452972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73A3CBC9-1DF9-4F0D-87DA-799B173327E3}"/>
              </a:ext>
            </a:extLst>
          </p:cNvPr>
          <p:cNvSpPr/>
          <p:nvPr/>
        </p:nvSpPr>
        <p:spPr>
          <a:xfrm>
            <a:off x="8249355" y="3775601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0x104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9CA8E0D8-9936-4613-91FE-41D25ED70BBD}"/>
              </a:ext>
            </a:extLst>
          </p:cNvPr>
          <p:cNvSpPr/>
          <p:nvPr/>
        </p:nvSpPr>
        <p:spPr>
          <a:xfrm>
            <a:off x="8249355" y="4099489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0x105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C6B72301-1C00-401C-9C3D-CC94F62FB91F}"/>
              </a:ext>
            </a:extLst>
          </p:cNvPr>
          <p:cNvSpPr/>
          <p:nvPr/>
        </p:nvSpPr>
        <p:spPr>
          <a:xfrm>
            <a:off x="8249355" y="4422118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0x106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CEF3CA4B-9BF3-4060-AC4F-3C4D28EA9047}"/>
              </a:ext>
            </a:extLst>
          </p:cNvPr>
          <p:cNvSpPr/>
          <p:nvPr/>
        </p:nvSpPr>
        <p:spPr>
          <a:xfrm>
            <a:off x="8249355" y="4737440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0x107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B66F7997-DC8C-48C7-BC7D-40AB1356E3BC}"/>
              </a:ext>
            </a:extLst>
          </p:cNvPr>
          <p:cNvCxnSpPr>
            <a:cxnSpLocks/>
            <a:stCxn id="92" idx="3"/>
            <a:endCxn id="104" idx="1"/>
          </p:cNvCxnSpPr>
          <p:nvPr/>
        </p:nvCxnSpPr>
        <p:spPr>
          <a:xfrm>
            <a:off x="9868702" y="2652448"/>
            <a:ext cx="761510" cy="3787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7A8ABA1A-CB55-4397-B876-4F176AC007A9}"/>
              </a:ext>
            </a:extLst>
          </p:cNvPr>
          <p:cNvSpPr/>
          <p:nvPr/>
        </p:nvSpPr>
        <p:spPr>
          <a:xfrm>
            <a:off x="10630216" y="2563886"/>
            <a:ext cx="94189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00659056-B7AF-4D91-B89C-CB745C4CDA79}"/>
              </a:ext>
            </a:extLst>
          </p:cNvPr>
          <p:cNvSpPr/>
          <p:nvPr/>
        </p:nvSpPr>
        <p:spPr>
          <a:xfrm>
            <a:off x="10630212" y="2568342"/>
            <a:ext cx="942197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F8D7130D-4F49-4A7C-81F7-89F0B3A6D0AC}"/>
              </a:ext>
            </a:extLst>
          </p:cNvPr>
          <p:cNvSpPr/>
          <p:nvPr/>
        </p:nvSpPr>
        <p:spPr>
          <a:xfrm>
            <a:off x="10632607" y="2741423"/>
            <a:ext cx="940380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461235B3-3022-4DA7-BCC8-9DB6BD320725}"/>
              </a:ext>
            </a:extLst>
          </p:cNvPr>
          <p:cNvSpPr/>
          <p:nvPr/>
        </p:nvSpPr>
        <p:spPr>
          <a:xfrm>
            <a:off x="10632607" y="2921224"/>
            <a:ext cx="940380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8023D186-6D11-4ADF-86C4-4766EF2B15F7}"/>
              </a:ext>
            </a:extLst>
          </p:cNvPr>
          <p:cNvSpPr/>
          <p:nvPr/>
        </p:nvSpPr>
        <p:spPr>
          <a:xfrm>
            <a:off x="10630588" y="3099338"/>
            <a:ext cx="941893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045C6FA3-42C0-44A8-A481-BAE490A2DF5B}"/>
              </a:ext>
            </a:extLst>
          </p:cNvPr>
          <p:cNvSpPr/>
          <p:nvPr/>
        </p:nvSpPr>
        <p:spPr>
          <a:xfrm>
            <a:off x="10630216" y="4355487"/>
            <a:ext cx="94007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C9B48C68-70C0-4F52-AD9F-3CAB8D93B34A}"/>
              </a:ext>
            </a:extLst>
          </p:cNvPr>
          <p:cNvSpPr/>
          <p:nvPr/>
        </p:nvSpPr>
        <p:spPr>
          <a:xfrm>
            <a:off x="10632606" y="4779322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42E61C15-19B0-4771-9C47-CBD1E53C3218}"/>
              </a:ext>
            </a:extLst>
          </p:cNvPr>
          <p:cNvSpPr/>
          <p:nvPr/>
        </p:nvSpPr>
        <p:spPr>
          <a:xfrm>
            <a:off x="10632606" y="4955809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6580A9C9-B0E8-4E13-983D-575969ECF5C3}"/>
              </a:ext>
            </a:extLst>
          </p:cNvPr>
          <p:cNvSpPr/>
          <p:nvPr/>
        </p:nvSpPr>
        <p:spPr>
          <a:xfrm>
            <a:off x="10632606" y="5123011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C2E2882F-8E05-420F-A786-EEBC3F359212}"/>
              </a:ext>
            </a:extLst>
          </p:cNvPr>
          <p:cNvSpPr/>
          <p:nvPr/>
        </p:nvSpPr>
        <p:spPr>
          <a:xfrm>
            <a:off x="10630212" y="5303894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7E51F2DE-E191-40C2-87C0-BA23C33A7397}"/>
              </a:ext>
            </a:extLst>
          </p:cNvPr>
          <p:cNvSpPr/>
          <p:nvPr/>
        </p:nvSpPr>
        <p:spPr>
          <a:xfrm>
            <a:off x="10589999" y="2257164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954898AD-7D08-435D-B97C-24CCEDD6142E}"/>
              </a:ext>
            </a:extLst>
          </p:cNvPr>
          <p:cNvSpPr/>
          <p:nvPr/>
        </p:nvSpPr>
        <p:spPr>
          <a:xfrm>
            <a:off x="10564085" y="4098500"/>
            <a:ext cx="1061968" cy="22950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7F51C21E-1069-452C-9687-D55AC04FACD7}"/>
              </a:ext>
            </a:extLst>
          </p:cNvPr>
          <p:cNvSpPr/>
          <p:nvPr/>
        </p:nvSpPr>
        <p:spPr>
          <a:xfrm rot="5400000">
            <a:off x="8915118" y="4432075"/>
            <a:ext cx="560358" cy="187118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2BAAA0F8-8C5F-42F2-B008-9F16FDE4AB38}"/>
              </a:ext>
            </a:extLst>
          </p:cNvPr>
          <p:cNvSpPr/>
          <p:nvPr/>
        </p:nvSpPr>
        <p:spPr>
          <a:xfrm>
            <a:off x="8138633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CLAP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482B8FF9-F136-49B3-AD21-CDEF4CB90597}"/>
              </a:ext>
            </a:extLst>
          </p:cNvPr>
          <p:cNvCxnSpPr>
            <a:cxnSpLocks/>
            <a:stCxn id="93" idx="3"/>
            <a:endCxn id="105" idx="1"/>
          </p:cNvCxnSpPr>
          <p:nvPr/>
        </p:nvCxnSpPr>
        <p:spPr>
          <a:xfrm flipV="1">
            <a:off x="9868702" y="2829316"/>
            <a:ext cx="763905" cy="147020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81E0C6F5-6C0E-46BD-B196-AE7F9BAD2229}"/>
              </a:ext>
            </a:extLst>
          </p:cNvPr>
          <p:cNvCxnSpPr>
            <a:cxnSpLocks/>
            <a:stCxn id="94" idx="3"/>
            <a:endCxn id="106" idx="1"/>
          </p:cNvCxnSpPr>
          <p:nvPr/>
        </p:nvCxnSpPr>
        <p:spPr>
          <a:xfrm flipV="1">
            <a:off x="9868702" y="3009117"/>
            <a:ext cx="763905" cy="289848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8796EEAB-432E-44A0-B97F-978F9DA6333B}"/>
              </a:ext>
            </a:extLst>
          </p:cNvPr>
          <p:cNvCxnSpPr>
            <a:cxnSpLocks/>
            <a:stCxn id="97" idx="3"/>
            <a:endCxn id="107" idx="1"/>
          </p:cNvCxnSpPr>
          <p:nvPr/>
        </p:nvCxnSpPr>
        <p:spPr>
          <a:xfrm flipV="1">
            <a:off x="9868702" y="3187231"/>
            <a:ext cx="761886" cy="427056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5A41EFC2-9B72-44A2-B810-E3A17DC99055}"/>
              </a:ext>
            </a:extLst>
          </p:cNvPr>
          <p:cNvCxnSpPr>
            <a:cxnSpLocks/>
            <a:stCxn id="98" idx="3"/>
            <a:endCxn id="109" idx="1"/>
          </p:cNvCxnSpPr>
          <p:nvPr/>
        </p:nvCxnSpPr>
        <p:spPr>
          <a:xfrm>
            <a:off x="9868700" y="3936916"/>
            <a:ext cx="763906" cy="930299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B03C228B-5523-4D0D-B854-3475724E7C4F}"/>
              </a:ext>
            </a:extLst>
          </p:cNvPr>
          <p:cNvCxnSpPr>
            <a:cxnSpLocks/>
            <a:stCxn id="99" idx="3"/>
            <a:endCxn id="110" idx="1"/>
          </p:cNvCxnSpPr>
          <p:nvPr/>
        </p:nvCxnSpPr>
        <p:spPr>
          <a:xfrm>
            <a:off x="9868700" y="4260804"/>
            <a:ext cx="763906" cy="782898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7C5BFCC8-2E29-4855-89BD-9CEE0FD15FD3}"/>
              </a:ext>
            </a:extLst>
          </p:cNvPr>
          <p:cNvCxnSpPr>
            <a:cxnSpLocks/>
            <a:stCxn id="100" idx="3"/>
            <a:endCxn id="111" idx="1"/>
          </p:cNvCxnSpPr>
          <p:nvPr/>
        </p:nvCxnSpPr>
        <p:spPr>
          <a:xfrm>
            <a:off x="9868700" y="4583433"/>
            <a:ext cx="763906" cy="627471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D3D21CF8-5E9F-4663-9CCC-3FFFAD1BD1DF}"/>
              </a:ext>
            </a:extLst>
          </p:cNvPr>
          <p:cNvCxnSpPr>
            <a:cxnSpLocks/>
            <a:stCxn id="101" idx="3"/>
            <a:endCxn id="112" idx="1"/>
          </p:cNvCxnSpPr>
          <p:nvPr/>
        </p:nvCxnSpPr>
        <p:spPr>
          <a:xfrm>
            <a:off x="9868700" y="4898755"/>
            <a:ext cx="761512" cy="493032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7E0465B2-9526-4566-A3AF-84ED4DB3BF23}"/>
              </a:ext>
            </a:extLst>
          </p:cNvPr>
          <p:cNvSpPr/>
          <p:nvPr/>
        </p:nvSpPr>
        <p:spPr>
          <a:xfrm>
            <a:off x="8259707" y="2506800"/>
            <a:ext cx="1612314" cy="12744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3496B1BF-349A-416D-BCA2-A74555A68C26}"/>
              </a:ext>
            </a:extLst>
          </p:cNvPr>
          <p:cNvSpPr/>
          <p:nvPr/>
        </p:nvSpPr>
        <p:spPr>
          <a:xfrm>
            <a:off x="8259707" y="3782693"/>
            <a:ext cx="1612314" cy="12744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FE0044A5-E115-4FAD-A40C-D58909A358C6}"/>
              </a:ext>
            </a:extLst>
          </p:cNvPr>
          <p:cNvSpPr/>
          <p:nvPr/>
        </p:nvSpPr>
        <p:spPr>
          <a:xfrm>
            <a:off x="10626891" y="2548506"/>
            <a:ext cx="949289" cy="7119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4522FC6D-FCCA-409A-89CF-11D3022DBFFB}"/>
              </a:ext>
            </a:extLst>
          </p:cNvPr>
          <p:cNvSpPr/>
          <p:nvPr/>
        </p:nvSpPr>
        <p:spPr>
          <a:xfrm>
            <a:off x="10631184" y="4744210"/>
            <a:ext cx="949289" cy="7119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DF47FAB-AC48-75F8-1B01-B709D12A4574}"/>
              </a:ext>
            </a:extLst>
          </p:cNvPr>
          <p:cNvGrpSpPr/>
          <p:nvPr/>
        </p:nvGrpSpPr>
        <p:grpSpPr>
          <a:xfrm>
            <a:off x="206256" y="5687875"/>
            <a:ext cx="3790167" cy="1000646"/>
            <a:chOff x="206256" y="5687875"/>
            <a:chExt cx="3790167" cy="100064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8467391-24F5-5C84-12C1-4B396FADD428}"/>
                </a:ext>
              </a:extLst>
            </p:cNvPr>
            <p:cNvSpPr/>
            <p:nvPr/>
          </p:nvSpPr>
          <p:spPr>
            <a:xfrm>
              <a:off x="348681" y="6089241"/>
              <a:ext cx="804477" cy="22740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C94B170-9F03-E17E-D1B0-EBBCFACD25CA}"/>
                </a:ext>
              </a:extLst>
            </p:cNvPr>
            <p:cNvSpPr/>
            <p:nvPr/>
          </p:nvSpPr>
          <p:spPr>
            <a:xfrm>
              <a:off x="1273385" y="6081511"/>
              <a:ext cx="804477" cy="23616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1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63D315B-561B-78E0-80A8-AE954A5876BA}"/>
                </a:ext>
              </a:extLst>
            </p:cNvPr>
            <p:cNvSpPr/>
            <p:nvPr/>
          </p:nvSpPr>
          <p:spPr>
            <a:xfrm>
              <a:off x="2187929" y="6080623"/>
              <a:ext cx="804477" cy="23616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2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4C37CC8-5E4D-9ADA-4443-E9B3834EF453}"/>
                </a:ext>
              </a:extLst>
            </p:cNvPr>
            <p:cNvSpPr/>
            <p:nvPr/>
          </p:nvSpPr>
          <p:spPr>
            <a:xfrm>
              <a:off x="3085963" y="6072861"/>
              <a:ext cx="804477" cy="255676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3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356E5C8-D614-74E1-FBD8-D67FD27F3AF9}"/>
                </a:ext>
              </a:extLst>
            </p:cNvPr>
            <p:cNvSpPr/>
            <p:nvPr/>
          </p:nvSpPr>
          <p:spPr>
            <a:xfrm>
              <a:off x="343325" y="6393732"/>
              <a:ext cx="804477" cy="22740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4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CFF97A3A-163E-4CAD-6121-DE67546F0F45}"/>
                </a:ext>
              </a:extLst>
            </p:cNvPr>
            <p:cNvSpPr/>
            <p:nvPr/>
          </p:nvSpPr>
          <p:spPr>
            <a:xfrm>
              <a:off x="1268029" y="6386002"/>
              <a:ext cx="804477" cy="2361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5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E013274-2A73-72C1-2CD4-51FA6FA3C4E9}"/>
                </a:ext>
              </a:extLst>
            </p:cNvPr>
            <p:cNvSpPr/>
            <p:nvPr/>
          </p:nvSpPr>
          <p:spPr>
            <a:xfrm>
              <a:off x="2182573" y="6385114"/>
              <a:ext cx="804477" cy="2361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6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F2B61DC5-956A-5A0B-BFF8-7FE6FD7DD629}"/>
                </a:ext>
              </a:extLst>
            </p:cNvPr>
            <p:cNvSpPr/>
            <p:nvPr/>
          </p:nvSpPr>
          <p:spPr>
            <a:xfrm>
              <a:off x="3080607" y="6377352"/>
              <a:ext cx="804477" cy="2556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7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BA6B649-8D48-686A-267A-32C856B26DD4}"/>
                </a:ext>
              </a:extLst>
            </p:cNvPr>
            <p:cNvGrpSpPr/>
            <p:nvPr/>
          </p:nvGrpSpPr>
          <p:grpSpPr>
            <a:xfrm>
              <a:off x="206256" y="5687875"/>
              <a:ext cx="3790167" cy="1000646"/>
              <a:chOff x="206256" y="5687875"/>
              <a:chExt cx="3790167" cy="1000646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22143646-548D-FDE4-C339-6858230E440D}"/>
                  </a:ext>
                </a:extLst>
              </p:cNvPr>
              <p:cNvSpPr/>
              <p:nvPr/>
            </p:nvSpPr>
            <p:spPr>
              <a:xfrm>
                <a:off x="206256" y="6002636"/>
                <a:ext cx="3790167" cy="685885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EC6A6253-001E-1F6C-025E-B758F5667E75}"/>
                  </a:ext>
                </a:extLst>
              </p:cNvPr>
              <p:cNvSpPr/>
              <p:nvPr/>
            </p:nvSpPr>
            <p:spPr>
              <a:xfrm>
                <a:off x="580109" y="5687875"/>
                <a:ext cx="3215639" cy="355378"/>
              </a:xfrm>
              <a:prstGeom prst="roundRect">
                <a:avLst>
                  <a:gd name="adj" fmla="val 32163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TLB entries</a:t>
                </a:r>
                <a:endParaRPr lang="ko-KR" alt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860E414-B4A0-988F-67DA-F008B5FF5867}"/>
              </a:ext>
            </a:extLst>
          </p:cNvPr>
          <p:cNvSpPr/>
          <p:nvPr/>
        </p:nvSpPr>
        <p:spPr>
          <a:xfrm>
            <a:off x="8168531" y="1416319"/>
            <a:ext cx="3624979" cy="469984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7A5E665-3496-A56B-0861-52ADD65A74AA}"/>
              </a:ext>
            </a:extLst>
          </p:cNvPr>
          <p:cNvSpPr/>
          <p:nvPr/>
        </p:nvSpPr>
        <p:spPr>
          <a:xfrm>
            <a:off x="4281017" y="1416319"/>
            <a:ext cx="3501549" cy="469984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46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5686-CE1D-F791-E38A-98EC63BA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BF96F3-A1C3-D7F4-06B1-C6C51D11A5A6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 (CLAP)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71271D6B-308B-414D-1169-FB0F4EBEB604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텍스트 개체 틀 26">
            <a:extLst>
              <a:ext uri="{FF2B5EF4-FFF2-40B4-BE49-F238E27FC236}">
                <a16:creationId xmlns:a16="http://schemas.microsoft.com/office/drawing/2014/main" id="{263EB2E2-C2EF-12F1-AB91-0F1DD28F1B83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What CLAP does </a:t>
            </a:r>
          </a:p>
        </p:txBody>
      </p:sp>
      <p:cxnSp>
        <p:nvCxnSpPr>
          <p:cNvPr id="218" name="직선 연결선 217">
            <a:extLst>
              <a:ext uri="{FF2B5EF4-FFF2-40B4-BE49-F238E27FC236}">
                <a16:creationId xmlns:a16="http://schemas.microsoft.com/office/drawing/2014/main" id="{9832F391-E47E-F908-235F-EB4138CA3B9C}"/>
              </a:ext>
            </a:extLst>
          </p:cNvPr>
          <p:cNvCxnSpPr>
            <a:cxnSpLocks/>
          </p:cNvCxnSpPr>
          <p:nvPr/>
        </p:nvCxnSpPr>
        <p:spPr>
          <a:xfrm>
            <a:off x="4155086" y="1495426"/>
            <a:ext cx="0" cy="51700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A12D209C-09B6-6866-20A6-30808439307A}"/>
              </a:ext>
            </a:extLst>
          </p:cNvPr>
          <p:cNvCxnSpPr>
            <a:cxnSpLocks/>
          </p:cNvCxnSpPr>
          <p:nvPr/>
        </p:nvCxnSpPr>
        <p:spPr>
          <a:xfrm>
            <a:off x="7972706" y="1495426"/>
            <a:ext cx="0" cy="51700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직사각형 221">
            <a:extLst>
              <a:ext uri="{FF2B5EF4-FFF2-40B4-BE49-F238E27FC236}">
                <a16:creationId xmlns:a16="http://schemas.microsoft.com/office/drawing/2014/main" id="{2931FEAE-A3D3-AD20-181E-B8ABFBE253DB}"/>
              </a:ext>
            </a:extLst>
          </p:cNvPr>
          <p:cNvSpPr/>
          <p:nvPr/>
        </p:nvSpPr>
        <p:spPr>
          <a:xfrm>
            <a:off x="468855" y="2484537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직사각형 222">
            <a:extLst>
              <a:ext uri="{FF2B5EF4-FFF2-40B4-BE49-F238E27FC236}">
                <a16:creationId xmlns:a16="http://schemas.microsoft.com/office/drawing/2014/main" id="{F06B6851-7801-9091-2591-520B6CA5EBFA}"/>
              </a:ext>
            </a:extLst>
          </p:cNvPr>
          <p:cNvSpPr/>
          <p:nvPr/>
        </p:nvSpPr>
        <p:spPr>
          <a:xfrm>
            <a:off x="475690" y="2491133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24" name="직사각형 223">
            <a:extLst>
              <a:ext uri="{FF2B5EF4-FFF2-40B4-BE49-F238E27FC236}">
                <a16:creationId xmlns:a16="http://schemas.microsoft.com/office/drawing/2014/main" id="{4C4552C6-A788-8E2C-9608-D513B7FDDA6A}"/>
              </a:ext>
            </a:extLst>
          </p:cNvPr>
          <p:cNvSpPr/>
          <p:nvPr/>
        </p:nvSpPr>
        <p:spPr>
          <a:xfrm>
            <a:off x="475690" y="2815021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25" name="직사각형 224">
            <a:extLst>
              <a:ext uri="{FF2B5EF4-FFF2-40B4-BE49-F238E27FC236}">
                <a16:creationId xmlns:a16="http://schemas.microsoft.com/office/drawing/2014/main" id="{AF312A48-063C-2B74-DAA8-87E36D7E4611}"/>
              </a:ext>
            </a:extLst>
          </p:cNvPr>
          <p:cNvSpPr/>
          <p:nvPr/>
        </p:nvSpPr>
        <p:spPr>
          <a:xfrm>
            <a:off x="475690" y="3137650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227" name="사각형: 둥근 모서리 226">
            <a:extLst>
              <a:ext uri="{FF2B5EF4-FFF2-40B4-BE49-F238E27FC236}">
                <a16:creationId xmlns:a16="http://schemas.microsoft.com/office/drawing/2014/main" id="{472EBC27-B627-34C7-D9C4-D432BAFB70B2}"/>
              </a:ext>
            </a:extLst>
          </p:cNvPr>
          <p:cNvSpPr/>
          <p:nvPr/>
        </p:nvSpPr>
        <p:spPr>
          <a:xfrm>
            <a:off x="330202" y="2140063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CEA9EBE6-BCCD-3A2C-69A8-890BB18F453E}"/>
              </a:ext>
            </a:extLst>
          </p:cNvPr>
          <p:cNvSpPr/>
          <p:nvPr/>
        </p:nvSpPr>
        <p:spPr>
          <a:xfrm>
            <a:off x="475690" y="3452972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C10C9504-A14B-BF53-4253-C64828C60190}"/>
              </a:ext>
            </a:extLst>
          </p:cNvPr>
          <p:cNvSpPr/>
          <p:nvPr/>
        </p:nvSpPr>
        <p:spPr>
          <a:xfrm>
            <a:off x="475688" y="3775601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0x104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4ABD3F97-4C58-F883-5D8C-26D89E4A2056}"/>
              </a:ext>
            </a:extLst>
          </p:cNvPr>
          <p:cNvSpPr/>
          <p:nvPr/>
        </p:nvSpPr>
        <p:spPr>
          <a:xfrm>
            <a:off x="475688" y="4099489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0x105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29960772-4EA4-1712-EE5C-058127F3515A}"/>
              </a:ext>
            </a:extLst>
          </p:cNvPr>
          <p:cNvSpPr/>
          <p:nvPr/>
        </p:nvSpPr>
        <p:spPr>
          <a:xfrm>
            <a:off x="475688" y="4422118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0x106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820656DC-E1B9-C07E-68B8-0DE6F9ECD7E1}"/>
              </a:ext>
            </a:extLst>
          </p:cNvPr>
          <p:cNvSpPr/>
          <p:nvPr/>
        </p:nvSpPr>
        <p:spPr>
          <a:xfrm>
            <a:off x="475688" y="4737440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0x107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4D88B973-46AC-972C-1DE3-5519749C2F06}"/>
              </a:ext>
            </a:extLst>
          </p:cNvPr>
          <p:cNvSpPr/>
          <p:nvPr/>
        </p:nvSpPr>
        <p:spPr>
          <a:xfrm>
            <a:off x="2829049" y="2571260"/>
            <a:ext cx="94189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D63BDFD-A0CA-3B4C-E096-9B6AE6FAD75E}"/>
              </a:ext>
            </a:extLst>
          </p:cNvPr>
          <p:cNvGrpSpPr/>
          <p:nvPr/>
        </p:nvGrpSpPr>
        <p:grpSpPr>
          <a:xfrm>
            <a:off x="2095035" y="2568342"/>
            <a:ext cx="1676207" cy="175786"/>
            <a:chOff x="2095035" y="2568342"/>
            <a:chExt cx="1676207" cy="175786"/>
          </a:xfrm>
        </p:grpSpPr>
        <p:cxnSp>
          <p:nvCxnSpPr>
            <p:cNvPr id="233" name="직선 화살표 연결선 232">
              <a:extLst>
                <a:ext uri="{FF2B5EF4-FFF2-40B4-BE49-F238E27FC236}">
                  <a16:creationId xmlns:a16="http://schemas.microsoft.com/office/drawing/2014/main" id="{2782C498-7F73-6A69-19DA-60FDB2988F34}"/>
                </a:ext>
              </a:extLst>
            </p:cNvPr>
            <p:cNvCxnSpPr>
              <a:cxnSpLocks/>
              <a:stCxn id="223" idx="3"/>
              <a:endCxn id="235" idx="1"/>
            </p:cNvCxnSpPr>
            <p:nvPr/>
          </p:nvCxnSpPr>
          <p:spPr>
            <a:xfrm>
              <a:off x="2095035" y="2652448"/>
              <a:ext cx="734010" cy="3787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직사각형 234">
              <a:extLst>
                <a:ext uri="{FF2B5EF4-FFF2-40B4-BE49-F238E27FC236}">
                  <a16:creationId xmlns:a16="http://schemas.microsoft.com/office/drawing/2014/main" id="{91C7A1F8-70D2-A45B-7FF7-D7B3B9EA4B77}"/>
                </a:ext>
              </a:extLst>
            </p:cNvPr>
            <p:cNvSpPr/>
            <p:nvPr/>
          </p:nvSpPr>
          <p:spPr>
            <a:xfrm>
              <a:off x="2829045" y="2568342"/>
              <a:ext cx="942197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7473D8C4-11D3-D4A7-30FD-737B81BE422B}"/>
              </a:ext>
            </a:extLst>
          </p:cNvPr>
          <p:cNvSpPr/>
          <p:nvPr/>
        </p:nvSpPr>
        <p:spPr>
          <a:xfrm>
            <a:off x="2829049" y="4355487"/>
            <a:ext cx="94007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A887950-7789-5D5A-1B1D-EB2959B143B8}"/>
              </a:ext>
            </a:extLst>
          </p:cNvPr>
          <p:cNvGrpSpPr/>
          <p:nvPr/>
        </p:nvGrpSpPr>
        <p:grpSpPr>
          <a:xfrm>
            <a:off x="2095035" y="2976336"/>
            <a:ext cx="1676785" cy="459885"/>
            <a:chOff x="2095035" y="2976336"/>
            <a:chExt cx="1676785" cy="459885"/>
          </a:xfrm>
        </p:grpSpPr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F2B57822-D898-2EDC-01FA-8E1D440D894A}"/>
                </a:ext>
              </a:extLst>
            </p:cNvPr>
            <p:cNvSpPr/>
            <p:nvPr/>
          </p:nvSpPr>
          <p:spPr>
            <a:xfrm>
              <a:off x="2831440" y="3260435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4" name="직선 화살표 연결선 243">
              <a:extLst>
                <a:ext uri="{FF2B5EF4-FFF2-40B4-BE49-F238E27FC236}">
                  <a16:creationId xmlns:a16="http://schemas.microsoft.com/office/drawing/2014/main" id="{D9C7DEA9-FD78-85BE-2ED9-21F90DD24A34}"/>
                </a:ext>
              </a:extLst>
            </p:cNvPr>
            <p:cNvCxnSpPr>
              <a:cxnSpLocks/>
              <a:stCxn id="224" idx="3"/>
              <a:endCxn id="237" idx="1"/>
            </p:cNvCxnSpPr>
            <p:nvPr/>
          </p:nvCxnSpPr>
          <p:spPr>
            <a:xfrm>
              <a:off x="2095035" y="2976336"/>
              <a:ext cx="736405" cy="37199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452DC8C-AD52-B172-6824-E3B6DBFC5300}"/>
              </a:ext>
            </a:extLst>
          </p:cNvPr>
          <p:cNvGrpSpPr/>
          <p:nvPr/>
        </p:nvGrpSpPr>
        <p:grpSpPr>
          <a:xfrm>
            <a:off x="2095035" y="3298965"/>
            <a:ext cx="1676279" cy="396488"/>
            <a:chOff x="2095035" y="3298965"/>
            <a:chExt cx="1676279" cy="396488"/>
          </a:xfrm>
        </p:grpSpPr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6C37C5F4-1680-A991-4D79-BAF50708CF15}"/>
                </a:ext>
              </a:extLst>
            </p:cNvPr>
            <p:cNvSpPr/>
            <p:nvPr/>
          </p:nvSpPr>
          <p:spPr>
            <a:xfrm>
              <a:off x="2829421" y="3519667"/>
              <a:ext cx="941893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5" name="직선 화살표 연결선 244">
              <a:extLst>
                <a:ext uri="{FF2B5EF4-FFF2-40B4-BE49-F238E27FC236}">
                  <a16:creationId xmlns:a16="http://schemas.microsoft.com/office/drawing/2014/main" id="{4C56840D-6838-F0A0-13C2-C73DA60B1825}"/>
                </a:ext>
              </a:extLst>
            </p:cNvPr>
            <p:cNvCxnSpPr>
              <a:cxnSpLocks/>
              <a:stCxn id="225" idx="3"/>
              <a:endCxn id="238" idx="1"/>
            </p:cNvCxnSpPr>
            <p:nvPr/>
          </p:nvCxnSpPr>
          <p:spPr>
            <a:xfrm>
              <a:off x="2095035" y="3298965"/>
              <a:ext cx="734386" cy="308595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997E33D-CE78-DB6E-C13B-239E97BDC883}"/>
              </a:ext>
            </a:extLst>
          </p:cNvPr>
          <p:cNvGrpSpPr/>
          <p:nvPr/>
        </p:nvGrpSpPr>
        <p:grpSpPr>
          <a:xfrm>
            <a:off x="2095035" y="2866782"/>
            <a:ext cx="1676785" cy="747505"/>
            <a:chOff x="2095035" y="2866782"/>
            <a:chExt cx="1676785" cy="747505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54E6BE14-B481-CC38-02E3-601DA2BB44F9}"/>
                </a:ext>
              </a:extLst>
            </p:cNvPr>
            <p:cNvSpPr/>
            <p:nvPr/>
          </p:nvSpPr>
          <p:spPr>
            <a:xfrm>
              <a:off x="2831440" y="2866782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6" name="직선 화살표 연결선 245">
              <a:extLst>
                <a:ext uri="{FF2B5EF4-FFF2-40B4-BE49-F238E27FC236}">
                  <a16:creationId xmlns:a16="http://schemas.microsoft.com/office/drawing/2014/main" id="{3C76692E-CA66-54AC-410C-7A15278FE336}"/>
                </a:ext>
              </a:extLst>
            </p:cNvPr>
            <p:cNvCxnSpPr>
              <a:cxnSpLocks/>
              <a:stCxn id="228" idx="3"/>
              <a:endCxn id="236" idx="1"/>
            </p:cNvCxnSpPr>
            <p:nvPr/>
          </p:nvCxnSpPr>
          <p:spPr>
            <a:xfrm flipV="1">
              <a:off x="2095035" y="2954675"/>
              <a:ext cx="736405" cy="65961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974A2EA-9E40-14BE-8A8F-A2BE561661BC}"/>
              </a:ext>
            </a:extLst>
          </p:cNvPr>
          <p:cNvGrpSpPr/>
          <p:nvPr/>
        </p:nvGrpSpPr>
        <p:grpSpPr>
          <a:xfrm>
            <a:off x="2095033" y="3936916"/>
            <a:ext cx="1674969" cy="966079"/>
            <a:chOff x="2095033" y="3936916"/>
            <a:chExt cx="1674969" cy="966079"/>
          </a:xfrm>
        </p:grpSpPr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241A8DA6-6D89-14C2-54D7-6E3E765F807F}"/>
                </a:ext>
              </a:extLst>
            </p:cNvPr>
            <p:cNvSpPr/>
            <p:nvPr/>
          </p:nvSpPr>
          <p:spPr>
            <a:xfrm>
              <a:off x="2831439" y="4727209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7" name="직선 화살표 연결선 246">
              <a:extLst>
                <a:ext uri="{FF2B5EF4-FFF2-40B4-BE49-F238E27FC236}">
                  <a16:creationId xmlns:a16="http://schemas.microsoft.com/office/drawing/2014/main" id="{6650C386-6B26-3A8B-4CCF-BDE24FB571E9}"/>
                </a:ext>
              </a:extLst>
            </p:cNvPr>
            <p:cNvCxnSpPr>
              <a:cxnSpLocks/>
              <a:stCxn id="229" idx="3"/>
              <a:endCxn id="241" idx="1"/>
            </p:cNvCxnSpPr>
            <p:nvPr/>
          </p:nvCxnSpPr>
          <p:spPr>
            <a:xfrm>
              <a:off x="2095033" y="3936916"/>
              <a:ext cx="736406" cy="87818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81B1ED1-DF49-C366-2CBF-7AE4D97145FB}"/>
              </a:ext>
            </a:extLst>
          </p:cNvPr>
          <p:cNvGrpSpPr/>
          <p:nvPr/>
        </p:nvGrpSpPr>
        <p:grpSpPr>
          <a:xfrm>
            <a:off x="2095033" y="4260804"/>
            <a:ext cx="1674969" cy="347719"/>
            <a:chOff x="2095033" y="4260804"/>
            <a:chExt cx="1674969" cy="347719"/>
          </a:xfrm>
        </p:grpSpPr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id="{0B7D1EDB-C168-9C81-4D15-5DFB8649C296}"/>
                </a:ext>
              </a:extLst>
            </p:cNvPr>
            <p:cNvSpPr/>
            <p:nvPr/>
          </p:nvSpPr>
          <p:spPr>
            <a:xfrm>
              <a:off x="2831439" y="4432737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8" name="직선 화살표 연결선 247">
              <a:extLst>
                <a:ext uri="{FF2B5EF4-FFF2-40B4-BE49-F238E27FC236}">
                  <a16:creationId xmlns:a16="http://schemas.microsoft.com/office/drawing/2014/main" id="{3385A122-9F09-48B0-C9BE-520393ECD532}"/>
                </a:ext>
              </a:extLst>
            </p:cNvPr>
            <p:cNvCxnSpPr>
              <a:cxnSpLocks/>
              <a:stCxn id="230" idx="3"/>
              <a:endCxn id="240" idx="1"/>
            </p:cNvCxnSpPr>
            <p:nvPr/>
          </p:nvCxnSpPr>
          <p:spPr>
            <a:xfrm>
              <a:off x="2095033" y="4260804"/>
              <a:ext cx="736406" cy="25982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CC96C92-94DD-26DF-BE50-1C43CAF1B0A2}"/>
              </a:ext>
            </a:extLst>
          </p:cNvPr>
          <p:cNvGrpSpPr/>
          <p:nvPr/>
        </p:nvGrpSpPr>
        <p:grpSpPr>
          <a:xfrm>
            <a:off x="2095033" y="4583433"/>
            <a:ext cx="1672575" cy="896247"/>
            <a:chOff x="2095033" y="4583433"/>
            <a:chExt cx="1672575" cy="896247"/>
          </a:xfrm>
        </p:grpSpPr>
        <p:sp>
          <p:nvSpPr>
            <p:cNvPr id="243" name="직사각형 242">
              <a:extLst>
                <a:ext uri="{FF2B5EF4-FFF2-40B4-BE49-F238E27FC236}">
                  <a16:creationId xmlns:a16="http://schemas.microsoft.com/office/drawing/2014/main" id="{27A46CD5-0ACB-F81E-33EF-F9ADB58934A1}"/>
                </a:ext>
              </a:extLst>
            </p:cNvPr>
            <p:cNvSpPr/>
            <p:nvPr/>
          </p:nvSpPr>
          <p:spPr>
            <a:xfrm>
              <a:off x="2829045" y="5303894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직선 화살표 연결선 248">
              <a:extLst>
                <a:ext uri="{FF2B5EF4-FFF2-40B4-BE49-F238E27FC236}">
                  <a16:creationId xmlns:a16="http://schemas.microsoft.com/office/drawing/2014/main" id="{D1EC9CB9-0470-A1DB-44C0-5250E1E7273B}"/>
                </a:ext>
              </a:extLst>
            </p:cNvPr>
            <p:cNvCxnSpPr>
              <a:cxnSpLocks/>
              <a:stCxn id="231" idx="3"/>
              <a:endCxn id="243" idx="1"/>
            </p:cNvCxnSpPr>
            <p:nvPr/>
          </p:nvCxnSpPr>
          <p:spPr>
            <a:xfrm>
              <a:off x="2095033" y="4583433"/>
              <a:ext cx="734012" cy="808354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FA619D1-6D14-4B7D-DE5B-74F969F4513D}"/>
              </a:ext>
            </a:extLst>
          </p:cNvPr>
          <p:cNvGrpSpPr/>
          <p:nvPr/>
        </p:nvGrpSpPr>
        <p:grpSpPr>
          <a:xfrm>
            <a:off x="2095033" y="4898755"/>
            <a:ext cx="1674969" cy="178818"/>
            <a:chOff x="2095033" y="4898755"/>
            <a:chExt cx="1674969" cy="178818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DC13CE86-9EE9-A855-63F6-F988D1683764}"/>
                </a:ext>
              </a:extLst>
            </p:cNvPr>
            <p:cNvSpPr/>
            <p:nvPr/>
          </p:nvSpPr>
          <p:spPr>
            <a:xfrm>
              <a:off x="2831439" y="4901787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0" name="직선 화살표 연결선 249">
              <a:extLst>
                <a:ext uri="{FF2B5EF4-FFF2-40B4-BE49-F238E27FC236}">
                  <a16:creationId xmlns:a16="http://schemas.microsoft.com/office/drawing/2014/main" id="{9022F2A2-4D58-1C8C-3A80-6EDEC8F77598}"/>
                </a:ext>
              </a:extLst>
            </p:cNvPr>
            <p:cNvCxnSpPr>
              <a:cxnSpLocks/>
              <a:stCxn id="232" idx="3"/>
              <a:endCxn id="242" idx="1"/>
            </p:cNvCxnSpPr>
            <p:nvPr/>
          </p:nvCxnSpPr>
          <p:spPr>
            <a:xfrm>
              <a:off x="2095033" y="4898755"/>
              <a:ext cx="736406" cy="90925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사각형: 둥근 모서리 250">
            <a:extLst>
              <a:ext uri="{FF2B5EF4-FFF2-40B4-BE49-F238E27FC236}">
                <a16:creationId xmlns:a16="http://schemas.microsoft.com/office/drawing/2014/main" id="{458261DC-370B-F1D5-05BA-AB383F3A7137}"/>
              </a:ext>
            </a:extLst>
          </p:cNvPr>
          <p:cNvSpPr/>
          <p:nvPr/>
        </p:nvSpPr>
        <p:spPr>
          <a:xfrm>
            <a:off x="2788832" y="2257164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" name="사각형: 둥근 모서리 253">
            <a:extLst>
              <a:ext uri="{FF2B5EF4-FFF2-40B4-BE49-F238E27FC236}">
                <a16:creationId xmlns:a16="http://schemas.microsoft.com/office/drawing/2014/main" id="{4B73593B-39A1-7B4B-F92F-58A7CF9019DE}"/>
              </a:ext>
            </a:extLst>
          </p:cNvPr>
          <p:cNvSpPr/>
          <p:nvPr/>
        </p:nvSpPr>
        <p:spPr>
          <a:xfrm>
            <a:off x="2762918" y="4098500"/>
            <a:ext cx="1061968" cy="22950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D2BC3F55-D56C-9EDA-F611-DA32C4D46276}"/>
              </a:ext>
            </a:extLst>
          </p:cNvPr>
          <p:cNvSpPr/>
          <p:nvPr/>
        </p:nvSpPr>
        <p:spPr>
          <a:xfrm rot="5400000">
            <a:off x="1047565" y="4494824"/>
            <a:ext cx="560358" cy="1720371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0B877B57-88F9-2DB8-9899-7034507E528C}"/>
              </a:ext>
            </a:extLst>
          </p:cNvPr>
          <p:cNvSpPr/>
          <p:nvPr/>
        </p:nvSpPr>
        <p:spPr>
          <a:xfrm>
            <a:off x="337466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Small Pages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0395F6A4-2D86-FA88-A429-0D086A497DD4}"/>
              </a:ext>
            </a:extLst>
          </p:cNvPr>
          <p:cNvSpPr/>
          <p:nvPr/>
        </p:nvSpPr>
        <p:spPr>
          <a:xfrm>
            <a:off x="4399005" y="2493076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22A49D03-0029-EA8B-DD0E-3B42C5DEB498}"/>
              </a:ext>
            </a:extLst>
          </p:cNvPr>
          <p:cNvSpPr/>
          <p:nvPr/>
        </p:nvSpPr>
        <p:spPr>
          <a:xfrm>
            <a:off x="4399005" y="2491133"/>
            <a:ext cx="1619345" cy="256893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사각형: 둥근 모서리 319">
            <a:extLst>
              <a:ext uri="{FF2B5EF4-FFF2-40B4-BE49-F238E27FC236}">
                <a16:creationId xmlns:a16="http://schemas.microsoft.com/office/drawing/2014/main" id="{316B32A3-60F5-3D50-B4ED-A50CC1FB7530}"/>
              </a:ext>
            </a:extLst>
          </p:cNvPr>
          <p:cNvSpPr/>
          <p:nvPr/>
        </p:nvSpPr>
        <p:spPr>
          <a:xfrm>
            <a:off x="4281017" y="2145019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9A00BAF2-74E9-5674-C385-E3CA9C8CE7C3}"/>
              </a:ext>
            </a:extLst>
          </p:cNvPr>
          <p:cNvSpPr/>
          <p:nvPr/>
        </p:nvSpPr>
        <p:spPr>
          <a:xfrm>
            <a:off x="6779864" y="3094827"/>
            <a:ext cx="941893" cy="1756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사각형: 둥근 모서리 343">
            <a:extLst>
              <a:ext uri="{FF2B5EF4-FFF2-40B4-BE49-F238E27FC236}">
                <a16:creationId xmlns:a16="http://schemas.microsoft.com/office/drawing/2014/main" id="{4F075D0E-BD0D-B606-84BA-73EDF0E6DCC9}"/>
              </a:ext>
            </a:extLst>
          </p:cNvPr>
          <p:cNvSpPr/>
          <p:nvPr/>
        </p:nvSpPr>
        <p:spPr>
          <a:xfrm>
            <a:off x="6739647" y="2780731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6" name="직사각형 345">
            <a:extLst>
              <a:ext uri="{FF2B5EF4-FFF2-40B4-BE49-F238E27FC236}">
                <a16:creationId xmlns:a16="http://schemas.microsoft.com/office/drawing/2014/main" id="{2C8F495C-E39A-4F8F-DA77-AB2179931775}"/>
              </a:ext>
            </a:extLst>
          </p:cNvPr>
          <p:cNvSpPr/>
          <p:nvPr/>
        </p:nvSpPr>
        <p:spPr>
          <a:xfrm rot="5400000">
            <a:off x="5002584" y="4464121"/>
            <a:ext cx="560358" cy="178177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347" name="직사각형 346">
            <a:extLst>
              <a:ext uri="{FF2B5EF4-FFF2-40B4-BE49-F238E27FC236}">
                <a16:creationId xmlns:a16="http://schemas.microsoft.com/office/drawing/2014/main" id="{F8A2FF84-B1ED-D212-90B3-60826BE6CD49}"/>
              </a:ext>
            </a:extLst>
          </p:cNvPr>
          <p:cNvSpPr/>
          <p:nvPr/>
        </p:nvSpPr>
        <p:spPr>
          <a:xfrm>
            <a:off x="4288281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Large Pages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170315E-4C03-7854-4242-68925BFB9ECE}"/>
              </a:ext>
            </a:extLst>
          </p:cNvPr>
          <p:cNvGrpSpPr/>
          <p:nvPr/>
        </p:nvGrpSpPr>
        <p:grpSpPr>
          <a:xfrm>
            <a:off x="6018050" y="3091908"/>
            <a:ext cx="1704007" cy="1412353"/>
            <a:chOff x="6018050" y="3091908"/>
            <a:chExt cx="1704007" cy="1412353"/>
          </a:xfrm>
        </p:grpSpPr>
        <p:sp>
          <p:nvSpPr>
            <p:cNvPr id="328" name="직사각형 327">
              <a:extLst>
                <a:ext uri="{FF2B5EF4-FFF2-40B4-BE49-F238E27FC236}">
                  <a16:creationId xmlns:a16="http://schemas.microsoft.com/office/drawing/2014/main" id="{710DE114-F89E-F741-3112-53F25B5B9AD6}"/>
                </a:ext>
              </a:extLst>
            </p:cNvPr>
            <p:cNvSpPr/>
            <p:nvPr/>
          </p:nvSpPr>
          <p:spPr>
            <a:xfrm>
              <a:off x="6779860" y="3091908"/>
              <a:ext cx="942197" cy="14123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9FB1C2B4-332A-E4C9-9982-79D7CC816B69}"/>
                </a:ext>
              </a:extLst>
            </p:cNvPr>
            <p:cNvCxnSpPr>
              <a:cxnSpLocks/>
            </p:cNvCxnSpPr>
            <p:nvPr/>
          </p:nvCxnSpPr>
          <p:spPr>
            <a:xfrm>
              <a:off x="6018050" y="3284481"/>
              <a:ext cx="743343" cy="48198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D9B4F19-0965-F0BD-71CC-6E82B4ACF1B2}"/>
              </a:ext>
            </a:extLst>
          </p:cNvPr>
          <p:cNvGrpSpPr/>
          <p:nvPr/>
        </p:nvGrpSpPr>
        <p:grpSpPr>
          <a:xfrm>
            <a:off x="4405736" y="3748282"/>
            <a:ext cx="3434542" cy="1440923"/>
            <a:chOff x="4405736" y="3748282"/>
            <a:chExt cx="3434542" cy="1440923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AA652C28-1B84-6A53-09FE-43735C66BA98}"/>
                </a:ext>
              </a:extLst>
            </p:cNvPr>
            <p:cNvSpPr/>
            <p:nvPr/>
          </p:nvSpPr>
          <p:spPr>
            <a:xfrm>
              <a:off x="4405736" y="3748282"/>
              <a:ext cx="1612314" cy="130649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11F19F08-E4A0-4E16-822E-2961C0156638}"/>
                </a:ext>
              </a:extLst>
            </p:cNvPr>
            <p:cNvSpPr/>
            <p:nvPr/>
          </p:nvSpPr>
          <p:spPr>
            <a:xfrm>
              <a:off x="6789438" y="3877588"/>
              <a:ext cx="941892" cy="62667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4527F01F-06F6-697E-319B-8CE220FA0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510" y="4504261"/>
              <a:ext cx="0" cy="439955"/>
            </a:xfrm>
            <a:prstGeom prst="straightConnector1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A580E275-8F69-AC83-B6A9-496056615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8050" y="5070072"/>
              <a:ext cx="925675" cy="1"/>
            </a:xfrm>
            <a:prstGeom prst="straightConnector1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889A6446-0DA9-69BC-9E8D-78A54AB77E77}"/>
                </a:ext>
              </a:extLst>
            </p:cNvPr>
            <p:cNvSpPr/>
            <p:nvPr/>
          </p:nvSpPr>
          <p:spPr>
            <a:xfrm>
              <a:off x="6898385" y="4933529"/>
              <a:ext cx="941893" cy="255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Remote</a:t>
              </a:r>
              <a:endParaRPr lang="ko-KR" alt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25A85DDD-676A-76A5-9709-DD1E5C658DB2}"/>
              </a:ext>
            </a:extLst>
          </p:cNvPr>
          <p:cNvSpPr/>
          <p:nvPr/>
        </p:nvSpPr>
        <p:spPr>
          <a:xfrm>
            <a:off x="8249357" y="2493076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EB436829-AEEA-F9F7-4AFF-969AC463083E}"/>
              </a:ext>
            </a:extLst>
          </p:cNvPr>
          <p:cNvSpPr/>
          <p:nvPr/>
        </p:nvSpPr>
        <p:spPr>
          <a:xfrm>
            <a:off x="8249357" y="2491133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2D71DD0E-CC61-DF21-B989-450E585C7AB0}"/>
              </a:ext>
            </a:extLst>
          </p:cNvPr>
          <p:cNvSpPr/>
          <p:nvPr/>
        </p:nvSpPr>
        <p:spPr>
          <a:xfrm>
            <a:off x="8249357" y="2815021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2F933664-9A6D-339F-24D3-EA04DDA04CA5}"/>
              </a:ext>
            </a:extLst>
          </p:cNvPr>
          <p:cNvSpPr/>
          <p:nvPr/>
        </p:nvSpPr>
        <p:spPr>
          <a:xfrm>
            <a:off x="8249357" y="3137650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736B8DA5-1990-A0E7-DE6D-2F8EB29662A2}"/>
              </a:ext>
            </a:extLst>
          </p:cNvPr>
          <p:cNvSpPr/>
          <p:nvPr/>
        </p:nvSpPr>
        <p:spPr>
          <a:xfrm rot="5400000">
            <a:off x="8877766" y="4594031"/>
            <a:ext cx="560358" cy="1541883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3053C731-6A3F-3E7E-9F1C-1C2F8AB9952A}"/>
              </a:ext>
            </a:extLst>
          </p:cNvPr>
          <p:cNvSpPr/>
          <p:nvPr/>
        </p:nvSpPr>
        <p:spPr>
          <a:xfrm>
            <a:off x="8131369" y="2140063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506AFCBA-E413-BB5E-5576-595131A74582}"/>
              </a:ext>
            </a:extLst>
          </p:cNvPr>
          <p:cNvSpPr/>
          <p:nvPr/>
        </p:nvSpPr>
        <p:spPr>
          <a:xfrm>
            <a:off x="8249357" y="3452972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3FD9B244-8B4C-A0E8-9266-0401722186E7}"/>
              </a:ext>
            </a:extLst>
          </p:cNvPr>
          <p:cNvSpPr/>
          <p:nvPr/>
        </p:nvSpPr>
        <p:spPr>
          <a:xfrm>
            <a:off x="8249355" y="3775601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0x104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1CB0E940-74CF-BA76-35E8-C527F4B8642C}"/>
              </a:ext>
            </a:extLst>
          </p:cNvPr>
          <p:cNvSpPr/>
          <p:nvPr/>
        </p:nvSpPr>
        <p:spPr>
          <a:xfrm>
            <a:off x="8249355" y="4099489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0x105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C117CCBB-4E99-EEE8-A16F-8BD4576397EE}"/>
              </a:ext>
            </a:extLst>
          </p:cNvPr>
          <p:cNvSpPr/>
          <p:nvPr/>
        </p:nvSpPr>
        <p:spPr>
          <a:xfrm>
            <a:off x="8249355" y="4422118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0x106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58726AB2-A0D5-3C31-90FA-CE3D485F4B38}"/>
              </a:ext>
            </a:extLst>
          </p:cNvPr>
          <p:cNvSpPr/>
          <p:nvPr/>
        </p:nvSpPr>
        <p:spPr>
          <a:xfrm>
            <a:off x="8249355" y="4737440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0x107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218B8199-5717-20F2-2617-9C0952CBC247}"/>
              </a:ext>
            </a:extLst>
          </p:cNvPr>
          <p:cNvCxnSpPr>
            <a:cxnSpLocks/>
            <a:stCxn id="92" idx="3"/>
            <a:endCxn id="104" idx="1"/>
          </p:cNvCxnSpPr>
          <p:nvPr/>
        </p:nvCxnSpPr>
        <p:spPr>
          <a:xfrm>
            <a:off x="9868702" y="2652448"/>
            <a:ext cx="761510" cy="3787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02559319-CEF6-9B9F-205B-96ACDE5F198B}"/>
              </a:ext>
            </a:extLst>
          </p:cNvPr>
          <p:cNvSpPr/>
          <p:nvPr/>
        </p:nvSpPr>
        <p:spPr>
          <a:xfrm>
            <a:off x="10630216" y="2563886"/>
            <a:ext cx="94189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1D0F20C9-BD4C-F57E-E1AA-09C8B304BDF9}"/>
              </a:ext>
            </a:extLst>
          </p:cNvPr>
          <p:cNvSpPr/>
          <p:nvPr/>
        </p:nvSpPr>
        <p:spPr>
          <a:xfrm>
            <a:off x="10630212" y="2568342"/>
            <a:ext cx="942197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1E328B49-0B29-DF57-55E7-A1F8A2E62CD1}"/>
              </a:ext>
            </a:extLst>
          </p:cNvPr>
          <p:cNvSpPr/>
          <p:nvPr/>
        </p:nvSpPr>
        <p:spPr>
          <a:xfrm>
            <a:off x="10632607" y="2741423"/>
            <a:ext cx="940380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5947AF26-4870-4570-538D-280E0B783324}"/>
              </a:ext>
            </a:extLst>
          </p:cNvPr>
          <p:cNvSpPr/>
          <p:nvPr/>
        </p:nvSpPr>
        <p:spPr>
          <a:xfrm>
            <a:off x="10632607" y="2921224"/>
            <a:ext cx="940380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040C7F16-CACD-A702-4E79-9D493402C0E7}"/>
              </a:ext>
            </a:extLst>
          </p:cNvPr>
          <p:cNvSpPr/>
          <p:nvPr/>
        </p:nvSpPr>
        <p:spPr>
          <a:xfrm>
            <a:off x="10630588" y="3099338"/>
            <a:ext cx="941893" cy="1757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5691A575-A6EC-59C9-B596-F83994D945C6}"/>
              </a:ext>
            </a:extLst>
          </p:cNvPr>
          <p:cNvSpPr/>
          <p:nvPr/>
        </p:nvSpPr>
        <p:spPr>
          <a:xfrm>
            <a:off x="10630216" y="4355487"/>
            <a:ext cx="94007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8F1BE65E-2DE6-90B8-C06A-E745C5041AE0}"/>
              </a:ext>
            </a:extLst>
          </p:cNvPr>
          <p:cNvSpPr/>
          <p:nvPr/>
        </p:nvSpPr>
        <p:spPr>
          <a:xfrm>
            <a:off x="10632606" y="4779322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9BF8966F-C4D3-EB17-3D35-604B4935C9FD}"/>
              </a:ext>
            </a:extLst>
          </p:cNvPr>
          <p:cNvSpPr/>
          <p:nvPr/>
        </p:nvSpPr>
        <p:spPr>
          <a:xfrm>
            <a:off x="10632606" y="4955809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9B86C386-5909-BD45-EE2F-5B4546F35AF2}"/>
              </a:ext>
            </a:extLst>
          </p:cNvPr>
          <p:cNvSpPr/>
          <p:nvPr/>
        </p:nvSpPr>
        <p:spPr>
          <a:xfrm>
            <a:off x="10632606" y="5123011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A851117-8A15-2C80-7D04-E6456525896F}"/>
              </a:ext>
            </a:extLst>
          </p:cNvPr>
          <p:cNvSpPr/>
          <p:nvPr/>
        </p:nvSpPr>
        <p:spPr>
          <a:xfrm>
            <a:off x="10630212" y="5303894"/>
            <a:ext cx="938563" cy="1757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D06DF626-C562-7965-7AC7-7F337F475C4E}"/>
              </a:ext>
            </a:extLst>
          </p:cNvPr>
          <p:cNvSpPr/>
          <p:nvPr/>
        </p:nvSpPr>
        <p:spPr>
          <a:xfrm>
            <a:off x="10589999" y="2257164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14FBB752-4C20-78CC-9C67-66C4096A1EF8}"/>
              </a:ext>
            </a:extLst>
          </p:cNvPr>
          <p:cNvSpPr/>
          <p:nvPr/>
        </p:nvSpPr>
        <p:spPr>
          <a:xfrm>
            <a:off x="10564085" y="4098500"/>
            <a:ext cx="1061968" cy="22950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83D6BCBD-C14E-D733-72EB-9CA55E625875}"/>
              </a:ext>
            </a:extLst>
          </p:cNvPr>
          <p:cNvSpPr/>
          <p:nvPr/>
        </p:nvSpPr>
        <p:spPr>
          <a:xfrm rot="5400000">
            <a:off x="8915118" y="4432075"/>
            <a:ext cx="560358" cy="1871180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BD11EAC3-4209-8641-126A-3B4D62910869}"/>
              </a:ext>
            </a:extLst>
          </p:cNvPr>
          <p:cNvSpPr/>
          <p:nvPr/>
        </p:nvSpPr>
        <p:spPr>
          <a:xfrm>
            <a:off x="8138633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CLAP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D34A60D2-82FF-9619-4943-29D99816A5C1}"/>
              </a:ext>
            </a:extLst>
          </p:cNvPr>
          <p:cNvCxnSpPr>
            <a:cxnSpLocks/>
            <a:stCxn id="93" idx="3"/>
            <a:endCxn id="105" idx="1"/>
          </p:cNvCxnSpPr>
          <p:nvPr/>
        </p:nvCxnSpPr>
        <p:spPr>
          <a:xfrm flipV="1">
            <a:off x="9868702" y="2829316"/>
            <a:ext cx="763905" cy="147020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8FF2CF0F-C381-720A-E6CA-A0209C319672}"/>
              </a:ext>
            </a:extLst>
          </p:cNvPr>
          <p:cNvCxnSpPr>
            <a:cxnSpLocks/>
            <a:stCxn id="94" idx="3"/>
            <a:endCxn id="106" idx="1"/>
          </p:cNvCxnSpPr>
          <p:nvPr/>
        </p:nvCxnSpPr>
        <p:spPr>
          <a:xfrm flipV="1">
            <a:off x="9868702" y="3009117"/>
            <a:ext cx="763905" cy="289848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F182F77E-47B9-62CB-3D7E-012379CA5B69}"/>
              </a:ext>
            </a:extLst>
          </p:cNvPr>
          <p:cNvCxnSpPr>
            <a:cxnSpLocks/>
            <a:stCxn id="97" idx="3"/>
            <a:endCxn id="107" idx="1"/>
          </p:cNvCxnSpPr>
          <p:nvPr/>
        </p:nvCxnSpPr>
        <p:spPr>
          <a:xfrm flipV="1">
            <a:off x="9868702" y="3187231"/>
            <a:ext cx="761886" cy="427056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DE46EAC2-1A93-AB8F-01F0-91AE118F5405}"/>
              </a:ext>
            </a:extLst>
          </p:cNvPr>
          <p:cNvCxnSpPr>
            <a:cxnSpLocks/>
            <a:stCxn id="98" idx="3"/>
            <a:endCxn id="109" idx="1"/>
          </p:cNvCxnSpPr>
          <p:nvPr/>
        </p:nvCxnSpPr>
        <p:spPr>
          <a:xfrm>
            <a:off x="9868700" y="3936916"/>
            <a:ext cx="763906" cy="930299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5DE8F73C-79A1-AB0B-A46E-CDAFA03680F3}"/>
              </a:ext>
            </a:extLst>
          </p:cNvPr>
          <p:cNvCxnSpPr>
            <a:cxnSpLocks/>
            <a:stCxn id="99" idx="3"/>
            <a:endCxn id="110" idx="1"/>
          </p:cNvCxnSpPr>
          <p:nvPr/>
        </p:nvCxnSpPr>
        <p:spPr>
          <a:xfrm>
            <a:off x="9868700" y="4260804"/>
            <a:ext cx="763906" cy="782898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07DED787-8021-5FB3-6F59-59DD5CF2F8B2}"/>
              </a:ext>
            </a:extLst>
          </p:cNvPr>
          <p:cNvCxnSpPr>
            <a:cxnSpLocks/>
            <a:stCxn id="100" idx="3"/>
            <a:endCxn id="111" idx="1"/>
          </p:cNvCxnSpPr>
          <p:nvPr/>
        </p:nvCxnSpPr>
        <p:spPr>
          <a:xfrm>
            <a:off x="9868700" y="4583433"/>
            <a:ext cx="763906" cy="627471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B1046C7E-85B9-C401-66C5-13CD7F16C634}"/>
              </a:ext>
            </a:extLst>
          </p:cNvPr>
          <p:cNvCxnSpPr>
            <a:cxnSpLocks/>
            <a:stCxn id="101" idx="3"/>
            <a:endCxn id="112" idx="1"/>
          </p:cNvCxnSpPr>
          <p:nvPr/>
        </p:nvCxnSpPr>
        <p:spPr>
          <a:xfrm>
            <a:off x="9868700" y="4898755"/>
            <a:ext cx="761512" cy="493032"/>
          </a:xfrm>
          <a:prstGeom prst="straightConnector1">
            <a:avLst/>
          </a:prstGeom>
          <a:solidFill>
            <a:srgbClr val="C00000"/>
          </a:solidFill>
          <a:ln w="28575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A3DD098-E819-B890-0984-68F245B013EB}"/>
              </a:ext>
            </a:extLst>
          </p:cNvPr>
          <p:cNvSpPr/>
          <p:nvPr/>
        </p:nvSpPr>
        <p:spPr>
          <a:xfrm>
            <a:off x="8259707" y="2506800"/>
            <a:ext cx="1612314" cy="12744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5B76E595-81B5-C501-2A0A-B336AAD81441}"/>
              </a:ext>
            </a:extLst>
          </p:cNvPr>
          <p:cNvSpPr/>
          <p:nvPr/>
        </p:nvSpPr>
        <p:spPr>
          <a:xfrm>
            <a:off x="8259707" y="3782693"/>
            <a:ext cx="1612314" cy="12744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E0602E2A-B2F9-FB7F-C4FA-85319AA81699}"/>
              </a:ext>
            </a:extLst>
          </p:cNvPr>
          <p:cNvSpPr/>
          <p:nvPr/>
        </p:nvSpPr>
        <p:spPr>
          <a:xfrm>
            <a:off x="10626891" y="2548506"/>
            <a:ext cx="949289" cy="7119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9220719A-4CC9-6D3A-FA54-38852B29C76E}"/>
              </a:ext>
            </a:extLst>
          </p:cNvPr>
          <p:cNvSpPr/>
          <p:nvPr/>
        </p:nvSpPr>
        <p:spPr>
          <a:xfrm>
            <a:off x="10631184" y="4744210"/>
            <a:ext cx="949289" cy="7119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F880EDB-2572-C9F0-C2AE-B55FAF26ACE4}"/>
              </a:ext>
            </a:extLst>
          </p:cNvPr>
          <p:cNvGrpSpPr/>
          <p:nvPr/>
        </p:nvGrpSpPr>
        <p:grpSpPr>
          <a:xfrm>
            <a:off x="206256" y="5687875"/>
            <a:ext cx="3790167" cy="1000646"/>
            <a:chOff x="206256" y="5687875"/>
            <a:chExt cx="3790167" cy="100064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A190AF7-93FA-974B-3848-3765E9295C91}"/>
                </a:ext>
              </a:extLst>
            </p:cNvPr>
            <p:cNvSpPr/>
            <p:nvPr/>
          </p:nvSpPr>
          <p:spPr>
            <a:xfrm>
              <a:off x="348681" y="6089241"/>
              <a:ext cx="804477" cy="22740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147E7CD-542A-D4DD-E673-292211AEAA1F}"/>
                </a:ext>
              </a:extLst>
            </p:cNvPr>
            <p:cNvSpPr/>
            <p:nvPr/>
          </p:nvSpPr>
          <p:spPr>
            <a:xfrm>
              <a:off x="1273385" y="6081511"/>
              <a:ext cx="804477" cy="23616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1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DDF079D-24D6-2D72-6B0B-3B1A4633B20D}"/>
                </a:ext>
              </a:extLst>
            </p:cNvPr>
            <p:cNvSpPr/>
            <p:nvPr/>
          </p:nvSpPr>
          <p:spPr>
            <a:xfrm>
              <a:off x="2187929" y="6080623"/>
              <a:ext cx="804477" cy="23616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2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93EC8F6-9929-5359-1902-3F223FDA47DB}"/>
                </a:ext>
              </a:extLst>
            </p:cNvPr>
            <p:cNvSpPr/>
            <p:nvPr/>
          </p:nvSpPr>
          <p:spPr>
            <a:xfrm>
              <a:off x="3085963" y="6072861"/>
              <a:ext cx="804477" cy="255676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3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E662217-574A-BFDA-EDAA-400689982F85}"/>
                </a:ext>
              </a:extLst>
            </p:cNvPr>
            <p:cNvSpPr/>
            <p:nvPr/>
          </p:nvSpPr>
          <p:spPr>
            <a:xfrm>
              <a:off x="343325" y="6393732"/>
              <a:ext cx="804477" cy="22740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4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B72D00E6-8C21-2F91-B227-BEC29B639C7C}"/>
                </a:ext>
              </a:extLst>
            </p:cNvPr>
            <p:cNvSpPr/>
            <p:nvPr/>
          </p:nvSpPr>
          <p:spPr>
            <a:xfrm>
              <a:off x="1268029" y="6386002"/>
              <a:ext cx="804477" cy="2361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5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AF70C5F-4152-698E-4E79-D8ABFBAA0F86}"/>
                </a:ext>
              </a:extLst>
            </p:cNvPr>
            <p:cNvSpPr/>
            <p:nvPr/>
          </p:nvSpPr>
          <p:spPr>
            <a:xfrm>
              <a:off x="2182573" y="6385114"/>
              <a:ext cx="804477" cy="2361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6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7B56921-F075-C7BC-5E2A-EBE046F60A66}"/>
                </a:ext>
              </a:extLst>
            </p:cNvPr>
            <p:cNvSpPr/>
            <p:nvPr/>
          </p:nvSpPr>
          <p:spPr>
            <a:xfrm>
              <a:off x="3080607" y="6377352"/>
              <a:ext cx="804477" cy="2556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7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7DC5EEA3-100D-C73F-FA7B-B2887A9D89BA}"/>
                </a:ext>
              </a:extLst>
            </p:cNvPr>
            <p:cNvGrpSpPr/>
            <p:nvPr/>
          </p:nvGrpSpPr>
          <p:grpSpPr>
            <a:xfrm>
              <a:off x="206256" y="5687875"/>
              <a:ext cx="3790167" cy="1000646"/>
              <a:chOff x="206256" y="5687875"/>
              <a:chExt cx="3790167" cy="1000646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EDC8E495-6D19-00E8-39E7-3EFA180DBB9D}"/>
                  </a:ext>
                </a:extLst>
              </p:cNvPr>
              <p:cNvSpPr/>
              <p:nvPr/>
            </p:nvSpPr>
            <p:spPr>
              <a:xfrm>
                <a:off x="206256" y="6002636"/>
                <a:ext cx="3790167" cy="685885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7085B9F2-8DFD-23AF-12F2-35F68A60B370}"/>
                  </a:ext>
                </a:extLst>
              </p:cNvPr>
              <p:cNvSpPr/>
              <p:nvPr/>
            </p:nvSpPr>
            <p:spPr>
              <a:xfrm>
                <a:off x="580109" y="5687875"/>
                <a:ext cx="3215639" cy="355378"/>
              </a:xfrm>
              <a:prstGeom prst="roundRect">
                <a:avLst>
                  <a:gd name="adj" fmla="val 32163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TLB entries</a:t>
                </a:r>
                <a:endParaRPr lang="ko-KR" alt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E02DE558-491A-C7A0-CC3E-C254460AC582}"/>
              </a:ext>
            </a:extLst>
          </p:cNvPr>
          <p:cNvSpPr/>
          <p:nvPr/>
        </p:nvSpPr>
        <p:spPr>
          <a:xfrm>
            <a:off x="8105697" y="1432769"/>
            <a:ext cx="3624979" cy="534902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B7EB3B-1701-CB2C-3A6A-01830CEAD238}"/>
              </a:ext>
            </a:extLst>
          </p:cNvPr>
          <p:cNvSpPr/>
          <p:nvPr/>
        </p:nvSpPr>
        <p:spPr>
          <a:xfrm>
            <a:off x="184857" y="1516926"/>
            <a:ext cx="3867677" cy="526487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E7529-1D5E-A8F7-42B2-8E2784115358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3706037-86AA-2EAD-5E0B-F3EBEAFFCF8B}"/>
              </a:ext>
            </a:extLst>
          </p:cNvPr>
          <p:cNvGrpSpPr/>
          <p:nvPr/>
        </p:nvGrpSpPr>
        <p:grpSpPr>
          <a:xfrm>
            <a:off x="4638403" y="5677575"/>
            <a:ext cx="3013267" cy="707862"/>
            <a:chOff x="580109" y="5687875"/>
            <a:chExt cx="3215639" cy="707862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1AA4D51-C57F-82C2-9E0F-F4EAC8B993CA}"/>
                </a:ext>
              </a:extLst>
            </p:cNvPr>
            <p:cNvSpPr/>
            <p:nvPr/>
          </p:nvSpPr>
          <p:spPr>
            <a:xfrm>
              <a:off x="1732210" y="6089241"/>
              <a:ext cx="838211" cy="22740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1325474E-5CC4-C225-BFCA-FE3D335A001F}"/>
                </a:ext>
              </a:extLst>
            </p:cNvPr>
            <p:cNvGrpSpPr/>
            <p:nvPr/>
          </p:nvGrpSpPr>
          <p:grpSpPr>
            <a:xfrm>
              <a:off x="580109" y="5687875"/>
              <a:ext cx="3215639" cy="707862"/>
              <a:chOff x="580109" y="5687875"/>
              <a:chExt cx="3215639" cy="707862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901EA9B3-ED93-0075-A488-D14CCABF0BF8}"/>
                  </a:ext>
                </a:extLst>
              </p:cNvPr>
              <p:cNvSpPr/>
              <p:nvPr/>
            </p:nvSpPr>
            <p:spPr>
              <a:xfrm>
                <a:off x="1539269" y="6002637"/>
                <a:ext cx="1212985" cy="3931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52190431-16D2-51B0-6ACC-877E85231421}"/>
                  </a:ext>
                </a:extLst>
              </p:cNvPr>
              <p:cNvSpPr/>
              <p:nvPr/>
            </p:nvSpPr>
            <p:spPr>
              <a:xfrm>
                <a:off x="580109" y="5687875"/>
                <a:ext cx="3215639" cy="355378"/>
              </a:xfrm>
              <a:prstGeom prst="roundRect">
                <a:avLst>
                  <a:gd name="adj" fmla="val 32163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TLB entries</a:t>
                </a:r>
                <a:endParaRPr lang="ko-KR" alt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9934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5942-F7F0-34A0-2B58-08220B01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92C4BB-E80E-CD71-F52C-753559AE283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65B0314-2873-ABCD-A6D8-0BBA896EA0BD}"/>
              </a:ext>
            </a:extLst>
          </p:cNvPr>
          <p:cNvSpPr/>
          <p:nvPr/>
        </p:nvSpPr>
        <p:spPr>
          <a:xfrm>
            <a:off x="2503918" y="1618828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Multi-Chip Module GPUs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00DF-2960-7029-8B71-1A1FFA6B171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964F5C2-F9D0-80F7-DCAB-A5EB9A74B526}"/>
              </a:ext>
            </a:extLst>
          </p:cNvPr>
          <p:cNvSpPr/>
          <p:nvPr/>
        </p:nvSpPr>
        <p:spPr>
          <a:xfrm>
            <a:off x="2503918" y="4907498"/>
            <a:ext cx="7195559" cy="6850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&amp; Summary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D15799-6D4F-B653-CB30-BD8D8B548EA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D4366C1-A946-45B5-A7B5-3A54F537C77C}"/>
              </a:ext>
            </a:extLst>
          </p:cNvPr>
          <p:cNvSpPr/>
          <p:nvPr/>
        </p:nvSpPr>
        <p:spPr>
          <a:xfrm>
            <a:off x="2503918" y="2678530"/>
            <a:ext cx="7195559" cy="6850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 &amp; Goal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67AF6CB-1184-454E-A874-65F073B03434}"/>
              </a:ext>
            </a:extLst>
          </p:cNvPr>
          <p:cNvSpPr/>
          <p:nvPr/>
        </p:nvSpPr>
        <p:spPr>
          <a:xfrm>
            <a:off x="2503918" y="3793014"/>
            <a:ext cx="7195559" cy="6850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69010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CD88-5FB2-8D25-03D8-1998114C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4F7B2F-DDEE-E750-0969-52C09F961C31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 (CLAP)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9F91E87-6110-8CE3-03F6-DF440877644A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텍스트 개체 틀 26">
            <a:extLst>
              <a:ext uri="{FF2B5EF4-FFF2-40B4-BE49-F238E27FC236}">
                <a16:creationId xmlns:a16="http://schemas.microsoft.com/office/drawing/2014/main" id="{632B77D3-B2D9-0513-92D9-F5B51F091631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What CLAP does </a:t>
            </a:r>
          </a:p>
        </p:txBody>
      </p:sp>
      <p:cxnSp>
        <p:nvCxnSpPr>
          <p:cNvPr id="218" name="직선 연결선 217">
            <a:extLst>
              <a:ext uri="{FF2B5EF4-FFF2-40B4-BE49-F238E27FC236}">
                <a16:creationId xmlns:a16="http://schemas.microsoft.com/office/drawing/2014/main" id="{1FB80898-F97D-11E4-6522-DFE9713D581D}"/>
              </a:ext>
            </a:extLst>
          </p:cNvPr>
          <p:cNvCxnSpPr>
            <a:cxnSpLocks/>
          </p:cNvCxnSpPr>
          <p:nvPr/>
        </p:nvCxnSpPr>
        <p:spPr>
          <a:xfrm>
            <a:off x="4155086" y="1495426"/>
            <a:ext cx="0" cy="51700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직선 연결선 218">
            <a:extLst>
              <a:ext uri="{FF2B5EF4-FFF2-40B4-BE49-F238E27FC236}">
                <a16:creationId xmlns:a16="http://schemas.microsoft.com/office/drawing/2014/main" id="{BF4939D4-98F9-9C5C-2AA4-B8BA4444A28F}"/>
              </a:ext>
            </a:extLst>
          </p:cNvPr>
          <p:cNvCxnSpPr>
            <a:cxnSpLocks/>
          </p:cNvCxnSpPr>
          <p:nvPr/>
        </p:nvCxnSpPr>
        <p:spPr>
          <a:xfrm>
            <a:off x="7972706" y="1495426"/>
            <a:ext cx="0" cy="517006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직사각형 221">
            <a:extLst>
              <a:ext uri="{FF2B5EF4-FFF2-40B4-BE49-F238E27FC236}">
                <a16:creationId xmlns:a16="http://schemas.microsoft.com/office/drawing/2014/main" id="{6A64900E-B52C-DD48-D6DC-B7B12FE14679}"/>
              </a:ext>
            </a:extLst>
          </p:cNvPr>
          <p:cNvSpPr/>
          <p:nvPr/>
        </p:nvSpPr>
        <p:spPr>
          <a:xfrm>
            <a:off x="468855" y="2484537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직사각형 222">
            <a:extLst>
              <a:ext uri="{FF2B5EF4-FFF2-40B4-BE49-F238E27FC236}">
                <a16:creationId xmlns:a16="http://schemas.microsoft.com/office/drawing/2014/main" id="{1966132F-874E-260D-D4DB-39FD6693323D}"/>
              </a:ext>
            </a:extLst>
          </p:cNvPr>
          <p:cNvSpPr/>
          <p:nvPr/>
        </p:nvSpPr>
        <p:spPr>
          <a:xfrm>
            <a:off x="475690" y="2491133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24" name="직사각형 223">
            <a:extLst>
              <a:ext uri="{FF2B5EF4-FFF2-40B4-BE49-F238E27FC236}">
                <a16:creationId xmlns:a16="http://schemas.microsoft.com/office/drawing/2014/main" id="{4FDDAA66-09D2-1472-1D89-E278AE0E1C1F}"/>
              </a:ext>
            </a:extLst>
          </p:cNvPr>
          <p:cNvSpPr/>
          <p:nvPr/>
        </p:nvSpPr>
        <p:spPr>
          <a:xfrm>
            <a:off x="475690" y="2815021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25" name="직사각형 224">
            <a:extLst>
              <a:ext uri="{FF2B5EF4-FFF2-40B4-BE49-F238E27FC236}">
                <a16:creationId xmlns:a16="http://schemas.microsoft.com/office/drawing/2014/main" id="{01AA614D-111B-DC9C-3C5C-5B0D832534B9}"/>
              </a:ext>
            </a:extLst>
          </p:cNvPr>
          <p:cNvSpPr/>
          <p:nvPr/>
        </p:nvSpPr>
        <p:spPr>
          <a:xfrm>
            <a:off x="475690" y="3137650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227" name="사각형: 둥근 모서리 226">
            <a:extLst>
              <a:ext uri="{FF2B5EF4-FFF2-40B4-BE49-F238E27FC236}">
                <a16:creationId xmlns:a16="http://schemas.microsoft.com/office/drawing/2014/main" id="{5A352D8E-BE46-44D5-1CB0-48D2D1EFEAAC}"/>
              </a:ext>
            </a:extLst>
          </p:cNvPr>
          <p:cNvSpPr/>
          <p:nvPr/>
        </p:nvSpPr>
        <p:spPr>
          <a:xfrm>
            <a:off x="330202" y="2140063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E38965CB-F03E-CEC9-E49C-47E07D143322}"/>
              </a:ext>
            </a:extLst>
          </p:cNvPr>
          <p:cNvSpPr/>
          <p:nvPr/>
        </p:nvSpPr>
        <p:spPr>
          <a:xfrm>
            <a:off x="475690" y="3452972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39423C07-2842-8B03-97A2-76D83025E475}"/>
              </a:ext>
            </a:extLst>
          </p:cNvPr>
          <p:cNvSpPr/>
          <p:nvPr/>
        </p:nvSpPr>
        <p:spPr>
          <a:xfrm>
            <a:off x="475688" y="3775601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0x104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CCD6459B-8F50-2F38-0B95-BE24A1439247}"/>
              </a:ext>
            </a:extLst>
          </p:cNvPr>
          <p:cNvSpPr/>
          <p:nvPr/>
        </p:nvSpPr>
        <p:spPr>
          <a:xfrm>
            <a:off x="475688" y="4099489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0x105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D63828FF-CBF2-8A23-0ECA-1B7997351DE2}"/>
              </a:ext>
            </a:extLst>
          </p:cNvPr>
          <p:cNvSpPr/>
          <p:nvPr/>
        </p:nvSpPr>
        <p:spPr>
          <a:xfrm>
            <a:off x="475688" y="4422118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0x106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84713BAF-A287-0F68-2110-E1B8D03E3710}"/>
              </a:ext>
            </a:extLst>
          </p:cNvPr>
          <p:cNvSpPr/>
          <p:nvPr/>
        </p:nvSpPr>
        <p:spPr>
          <a:xfrm>
            <a:off x="475688" y="4737440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0x107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A3660DFF-5D8F-29D3-AC41-9FE7961844F3}"/>
              </a:ext>
            </a:extLst>
          </p:cNvPr>
          <p:cNvSpPr/>
          <p:nvPr/>
        </p:nvSpPr>
        <p:spPr>
          <a:xfrm>
            <a:off x="2829049" y="2571260"/>
            <a:ext cx="94189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2EA290D-5BA2-CAE6-B5F6-7ABEF58F7588}"/>
              </a:ext>
            </a:extLst>
          </p:cNvPr>
          <p:cNvGrpSpPr/>
          <p:nvPr/>
        </p:nvGrpSpPr>
        <p:grpSpPr>
          <a:xfrm>
            <a:off x="2095035" y="2568342"/>
            <a:ext cx="1676207" cy="175786"/>
            <a:chOff x="2095035" y="2568342"/>
            <a:chExt cx="1676207" cy="175786"/>
          </a:xfrm>
        </p:grpSpPr>
        <p:cxnSp>
          <p:nvCxnSpPr>
            <p:cNvPr id="233" name="직선 화살표 연결선 232">
              <a:extLst>
                <a:ext uri="{FF2B5EF4-FFF2-40B4-BE49-F238E27FC236}">
                  <a16:creationId xmlns:a16="http://schemas.microsoft.com/office/drawing/2014/main" id="{AFC414EE-D304-20F1-BB1D-561B55F9B085}"/>
                </a:ext>
              </a:extLst>
            </p:cNvPr>
            <p:cNvCxnSpPr>
              <a:cxnSpLocks/>
              <a:stCxn id="223" idx="3"/>
              <a:endCxn id="235" idx="1"/>
            </p:cNvCxnSpPr>
            <p:nvPr/>
          </p:nvCxnSpPr>
          <p:spPr>
            <a:xfrm>
              <a:off x="2095035" y="2652448"/>
              <a:ext cx="734010" cy="3787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직사각형 234">
              <a:extLst>
                <a:ext uri="{FF2B5EF4-FFF2-40B4-BE49-F238E27FC236}">
                  <a16:creationId xmlns:a16="http://schemas.microsoft.com/office/drawing/2014/main" id="{B7AB4F1E-1B9B-7D96-DF45-B831FDEA316C}"/>
                </a:ext>
              </a:extLst>
            </p:cNvPr>
            <p:cNvSpPr/>
            <p:nvPr/>
          </p:nvSpPr>
          <p:spPr>
            <a:xfrm>
              <a:off x="2829045" y="2568342"/>
              <a:ext cx="942197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2C601F55-A517-D3F1-9719-799FEB60CAE1}"/>
              </a:ext>
            </a:extLst>
          </p:cNvPr>
          <p:cNvSpPr/>
          <p:nvPr/>
        </p:nvSpPr>
        <p:spPr>
          <a:xfrm>
            <a:off x="2829049" y="4355487"/>
            <a:ext cx="94007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EA4A18B-87C9-F91B-5F71-38F03AC831AC}"/>
              </a:ext>
            </a:extLst>
          </p:cNvPr>
          <p:cNvGrpSpPr/>
          <p:nvPr/>
        </p:nvGrpSpPr>
        <p:grpSpPr>
          <a:xfrm>
            <a:off x="2095035" y="2976336"/>
            <a:ext cx="1676785" cy="459885"/>
            <a:chOff x="2095035" y="2976336"/>
            <a:chExt cx="1676785" cy="459885"/>
          </a:xfrm>
        </p:grpSpPr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024C11AE-AF13-60DB-5767-87BF6D67D946}"/>
                </a:ext>
              </a:extLst>
            </p:cNvPr>
            <p:cNvSpPr/>
            <p:nvPr/>
          </p:nvSpPr>
          <p:spPr>
            <a:xfrm>
              <a:off x="2831440" y="3260435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4" name="직선 화살표 연결선 243">
              <a:extLst>
                <a:ext uri="{FF2B5EF4-FFF2-40B4-BE49-F238E27FC236}">
                  <a16:creationId xmlns:a16="http://schemas.microsoft.com/office/drawing/2014/main" id="{58D66B74-33F4-3275-B2CF-D2958343B25B}"/>
                </a:ext>
              </a:extLst>
            </p:cNvPr>
            <p:cNvCxnSpPr>
              <a:cxnSpLocks/>
              <a:stCxn id="224" idx="3"/>
              <a:endCxn id="237" idx="1"/>
            </p:cNvCxnSpPr>
            <p:nvPr/>
          </p:nvCxnSpPr>
          <p:spPr>
            <a:xfrm>
              <a:off x="2095035" y="2976336"/>
              <a:ext cx="736405" cy="37199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B486B41-5DBC-8F80-B3AF-20D8D4CDC456}"/>
              </a:ext>
            </a:extLst>
          </p:cNvPr>
          <p:cNvGrpSpPr/>
          <p:nvPr/>
        </p:nvGrpSpPr>
        <p:grpSpPr>
          <a:xfrm>
            <a:off x="2095035" y="3298965"/>
            <a:ext cx="1676279" cy="396488"/>
            <a:chOff x="2095035" y="3298965"/>
            <a:chExt cx="1676279" cy="396488"/>
          </a:xfrm>
        </p:grpSpPr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703DC6CD-47A6-DE1F-9DC3-27A7659ACC9C}"/>
                </a:ext>
              </a:extLst>
            </p:cNvPr>
            <p:cNvSpPr/>
            <p:nvPr/>
          </p:nvSpPr>
          <p:spPr>
            <a:xfrm>
              <a:off x="2829421" y="3519667"/>
              <a:ext cx="941893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5" name="직선 화살표 연결선 244">
              <a:extLst>
                <a:ext uri="{FF2B5EF4-FFF2-40B4-BE49-F238E27FC236}">
                  <a16:creationId xmlns:a16="http://schemas.microsoft.com/office/drawing/2014/main" id="{EEFC8B31-2078-3EB4-1DFA-1DEE30708F6A}"/>
                </a:ext>
              </a:extLst>
            </p:cNvPr>
            <p:cNvCxnSpPr>
              <a:cxnSpLocks/>
              <a:stCxn id="225" idx="3"/>
              <a:endCxn id="238" idx="1"/>
            </p:cNvCxnSpPr>
            <p:nvPr/>
          </p:nvCxnSpPr>
          <p:spPr>
            <a:xfrm>
              <a:off x="2095035" y="3298965"/>
              <a:ext cx="734386" cy="308595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D77BFB1-4BEE-EDC8-1B27-BD8B50AC8A3B}"/>
              </a:ext>
            </a:extLst>
          </p:cNvPr>
          <p:cNvGrpSpPr/>
          <p:nvPr/>
        </p:nvGrpSpPr>
        <p:grpSpPr>
          <a:xfrm>
            <a:off x="2095035" y="2866782"/>
            <a:ext cx="1676785" cy="747505"/>
            <a:chOff x="2095035" y="2866782"/>
            <a:chExt cx="1676785" cy="747505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8377A8CE-95E1-974F-3B2D-0E9788556BB0}"/>
                </a:ext>
              </a:extLst>
            </p:cNvPr>
            <p:cNvSpPr/>
            <p:nvPr/>
          </p:nvSpPr>
          <p:spPr>
            <a:xfrm>
              <a:off x="2831440" y="2866782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6" name="직선 화살표 연결선 245">
              <a:extLst>
                <a:ext uri="{FF2B5EF4-FFF2-40B4-BE49-F238E27FC236}">
                  <a16:creationId xmlns:a16="http://schemas.microsoft.com/office/drawing/2014/main" id="{4B93EF3F-7182-E429-3106-7036B4AC44F8}"/>
                </a:ext>
              </a:extLst>
            </p:cNvPr>
            <p:cNvCxnSpPr>
              <a:cxnSpLocks/>
              <a:stCxn id="228" idx="3"/>
              <a:endCxn id="236" idx="1"/>
            </p:cNvCxnSpPr>
            <p:nvPr/>
          </p:nvCxnSpPr>
          <p:spPr>
            <a:xfrm flipV="1">
              <a:off x="2095035" y="2954675"/>
              <a:ext cx="736405" cy="65961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912F313-3F81-07B5-39E4-4D9931F14DE1}"/>
              </a:ext>
            </a:extLst>
          </p:cNvPr>
          <p:cNvGrpSpPr/>
          <p:nvPr/>
        </p:nvGrpSpPr>
        <p:grpSpPr>
          <a:xfrm>
            <a:off x="2095033" y="3936916"/>
            <a:ext cx="1674969" cy="966079"/>
            <a:chOff x="2095033" y="3936916"/>
            <a:chExt cx="1674969" cy="966079"/>
          </a:xfrm>
        </p:grpSpPr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922B4CF8-DEAD-F951-29CB-0425316EC8AC}"/>
                </a:ext>
              </a:extLst>
            </p:cNvPr>
            <p:cNvSpPr/>
            <p:nvPr/>
          </p:nvSpPr>
          <p:spPr>
            <a:xfrm>
              <a:off x="2831439" y="4727209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7" name="직선 화살표 연결선 246">
              <a:extLst>
                <a:ext uri="{FF2B5EF4-FFF2-40B4-BE49-F238E27FC236}">
                  <a16:creationId xmlns:a16="http://schemas.microsoft.com/office/drawing/2014/main" id="{0DCB4E44-4DC8-3F56-5D60-87CD88BCB973}"/>
                </a:ext>
              </a:extLst>
            </p:cNvPr>
            <p:cNvCxnSpPr>
              <a:cxnSpLocks/>
              <a:stCxn id="229" idx="3"/>
              <a:endCxn id="241" idx="1"/>
            </p:cNvCxnSpPr>
            <p:nvPr/>
          </p:nvCxnSpPr>
          <p:spPr>
            <a:xfrm>
              <a:off x="2095033" y="3936916"/>
              <a:ext cx="736406" cy="87818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3939B94-8F68-99AB-B884-B7B244D01A23}"/>
              </a:ext>
            </a:extLst>
          </p:cNvPr>
          <p:cNvGrpSpPr/>
          <p:nvPr/>
        </p:nvGrpSpPr>
        <p:grpSpPr>
          <a:xfrm>
            <a:off x="2095033" y="4260804"/>
            <a:ext cx="1674969" cy="347719"/>
            <a:chOff x="2095033" y="4260804"/>
            <a:chExt cx="1674969" cy="347719"/>
          </a:xfrm>
        </p:grpSpPr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id="{91AAFB99-4139-F94E-611F-A1C8292522C5}"/>
                </a:ext>
              </a:extLst>
            </p:cNvPr>
            <p:cNvSpPr/>
            <p:nvPr/>
          </p:nvSpPr>
          <p:spPr>
            <a:xfrm>
              <a:off x="2831439" y="4432737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8" name="직선 화살표 연결선 247">
              <a:extLst>
                <a:ext uri="{FF2B5EF4-FFF2-40B4-BE49-F238E27FC236}">
                  <a16:creationId xmlns:a16="http://schemas.microsoft.com/office/drawing/2014/main" id="{58B58B75-8010-FCFD-AE59-2C572D52CF9F}"/>
                </a:ext>
              </a:extLst>
            </p:cNvPr>
            <p:cNvCxnSpPr>
              <a:cxnSpLocks/>
              <a:stCxn id="230" idx="3"/>
              <a:endCxn id="240" idx="1"/>
            </p:cNvCxnSpPr>
            <p:nvPr/>
          </p:nvCxnSpPr>
          <p:spPr>
            <a:xfrm>
              <a:off x="2095033" y="4260804"/>
              <a:ext cx="736406" cy="25982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692DB0B-142A-8DDB-D2EE-C6836096BBF4}"/>
              </a:ext>
            </a:extLst>
          </p:cNvPr>
          <p:cNvGrpSpPr/>
          <p:nvPr/>
        </p:nvGrpSpPr>
        <p:grpSpPr>
          <a:xfrm>
            <a:off x="2095033" y="4583433"/>
            <a:ext cx="1672575" cy="896247"/>
            <a:chOff x="2095033" y="4583433"/>
            <a:chExt cx="1672575" cy="896247"/>
          </a:xfrm>
        </p:grpSpPr>
        <p:sp>
          <p:nvSpPr>
            <p:cNvPr id="243" name="직사각형 242">
              <a:extLst>
                <a:ext uri="{FF2B5EF4-FFF2-40B4-BE49-F238E27FC236}">
                  <a16:creationId xmlns:a16="http://schemas.microsoft.com/office/drawing/2014/main" id="{24F87C5F-3B53-28A7-055E-E84F853A85DD}"/>
                </a:ext>
              </a:extLst>
            </p:cNvPr>
            <p:cNvSpPr/>
            <p:nvPr/>
          </p:nvSpPr>
          <p:spPr>
            <a:xfrm>
              <a:off x="2829045" y="5303894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직선 화살표 연결선 248">
              <a:extLst>
                <a:ext uri="{FF2B5EF4-FFF2-40B4-BE49-F238E27FC236}">
                  <a16:creationId xmlns:a16="http://schemas.microsoft.com/office/drawing/2014/main" id="{ECA15436-EC92-4BC7-ADE1-97979BF54AC5}"/>
                </a:ext>
              </a:extLst>
            </p:cNvPr>
            <p:cNvCxnSpPr>
              <a:cxnSpLocks/>
              <a:stCxn id="231" idx="3"/>
              <a:endCxn id="243" idx="1"/>
            </p:cNvCxnSpPr>
            <p:nvPr/>
          </p:nvCxnSpPr>
          <p:spPr>
            <a:xfrm>
              <a:off x="2095033" y="4583433"/>
              <a:ext cx="734012" cy="808354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CAFB73C-9D16-2B53-99FB-BDCFA69A0E9B}"/>
              </a:ext>
            </a:extLst>
          </p:cNvPr>
          <p:cNvGrpSpPr/>
          <p:nvPr/>
        </p:nvGrpSpPr>
        <p:grpSpPr>
          <a:xfrm>
            <a:off x="2095033" y="4898755"/>
            <a:ext cx="1674969" cy="178818"/>
            <a:chOff x="2095033" y="4898755"/>
            <a:chExt cx="1674969" cy="178818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D29EC8C9-5472-9075-01B3-207492447014}"/>
                </a:ext>
              </a:extLst>
            </p:cNvPr>
            <p:cNvSpPr/>
            <p:nvPr/>
          </p:nvSpPr>
          <p:spPr>
            <a:xfrm>
              <a:off x="2831439" y="4901787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0" name="직선 화살표 연결선 249">
              <a:extLst>
                <a:ext uri="{FF2B5EF4-FFF2-40B4-BE49-F238E27FC236}">
                  <a16:creationId xmlns:a16="http://schemas.microsoft.com/office/drawing/2014/main" id="{EA9E4373-5226-6110-09B8-D13CA19AED33}"/>
                </a:ext>
              </a:extLst>
            </p:cNvPr>
            <p:cNvCxnSpPr>
              <a:cxnSpLocks/>
              <a:stCxn id="232" idx="3"/>
              <a:endCxn id="242" idx="1"/>
            </p:cNvCxnSpPr>
            <p:nvPr/>
          </p:nvCxnSpPr>
          <p:spPr>
            <a:xfrm>
              <a:off x="2095033" y="4898755"/>
              <a:ext cx="736406" cy="90925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사각형: 둥근 모서리 250">
            <a:extLst>
              <a:ext uri="{FF2B5EF4-FFF2-40B4-BE49-F238E27FC236}">
                <a16:creationId xmlns:a16="http://schemas.microsoft.com/office/drawing/2014/main" id="{EECD40DE-5FBD-21E1-6F3A-00E0186DC6BF}"/>
              </a:ext>
            </a:extLst>
          </p:cNvPr>
          <p:cNvSpPr/>
          <p:nvPr/>
        </p:nvSpPr>
        <p:spPr>
          <a:xfrm>
            <a:off x="2788832" y="2257164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" name="사각형: 둥근 모서리 253">
            <a:extLst>
              <a:ext uri="{FF2B5EF4-FFF2-40B4-BE49-F238E27FC236}">
                <a16:creationId xmlns:a16="http://schemas.microsoft.com/office/drawing/2014/main" id="{E210781E-0D19-831F-AA53-84C77131AEF7}"/>
              </a:ext>
            </a:extLst>
          </p:cNvPr>
          <p:cNvSpPr/>
          <p:nvPr/>
        </p:nvSpPr>
        <p:spPr>
          <a:xfrm>
            <a:off x="2762918" y="4098500"/>
            <a:ext cx="1061968" cy="22950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DE576C93-08DB-9EEB-F2F5-DDB953CB3C6B}"/>
              </a:ext>
            </a:extLst>
          </p:cNvPr>
          <p:cNvSpPr/>
          <p:nvPr/>
        </p:nvSpPr>
        <p:spPr>
          <a:xfrm rot="5400000">
            <a:off x="1047565" y="4494824"/>
            <a:ext cx="560358" cy="1720371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276" name="직사각형 275">
            <a:extLst>
              <a:ext uri="{FF2B5EF4-FFF2-40B4-BE49-F238E27FC236}">
                <a16:creationId xmlns:a16="http://schemas.microsoft.com/office/drawing/2014/main" id="{9D414152-141A-C2D9-A48F-F060A1F53DBC}"/>
              </a:ext>
            </a:extLst>
          </p:cNvPr>
          <p:cNvSpPr/>
          <p:nvPr/>
        </p:nvSpPr>
        <p:spPr>
          <a:xfrm>
            <a:off x="337466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Small Pages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00F1A055-737F-A73B-B4E2-5307A19047F7}"/>
              </a:ext>
            </a:extLst>
          </p:cNvPr>
          <p:cNvSpPr/>
          <p:nvPr/>
        </p:nvSpPr>
        <p:spPr>
          <a:xfrm>
            <a:off x="4399005" y="2493076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13DF3B72-AABC-00F4-1076-841C85E0D3D0}"/>
              </a:ext>
            </a:extLst>
          </p:cNvPr>
          <p:cNvSpPr/>
          <p:nvPr/>
        </p:nvSpPr>
        <p:spPr>
          <a:xfrm>
            <a:off x="4399005" y="2491133"/>
            <a:ext cx="1619345" cy="256893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사각형: 둥근 모서리 319">
            <a:extLst>
              <a:ext uri="{FF2B5EF4-FFF2-40B4-BE49-F238E27FC236}">
                <a16:creationId xmlns:a16="http://schemas.microsoft.com/office/drawing/2014/main" id="{0020BD1C-94E6-F0DD-38BF-5C75B0D3C78A}"/>
              </a:ext>
            </a:extLst>
          </p:cNvPr>
          <p:cNvSpPr/>
          <p:nvPr/>
        </p:nvSpPr>
        <p:spPr>
          <a:xfrm>
            <a:off x="4281017" y="2145019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83542DFB-47EE-2171-2391-C786E18EF9EE}"/>
              </a:ext>
            </a:extLst>
          </p:cNvPr>
          <p:cNvSpPr/>
          <p:nvPr/>
        </p:nvSpPr>
        <p:spPr>
          <a:xfrm>
            <a:off x="6779864" y="3094827"/>
            <a:ext cx="941893" cy="1756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4" name="사각형: 둥근 모서리 343">
            <a:extLst>
              <a:ext uri="{FF2B5EF4-FFF2-40B4-BE49-F238E27FC236}">
                <a16:creationId xmlns:a16="http://schemas.microsoft.com/office/drawing/2014/main" id="{29675D87-9CD5-33F4-5F44-37E3C4B8D75D}"/>
              </a:ext>
            </a:extLst>
          </p:cNvPr>
          <p:cNvSpPr/>
          <p:nvPr/>
        </p:nvSpPr>
        <p:spPr>
          <a:xfrm>
            <a:off x="6739647" y="2780731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6" name="직사각형 345">
            <a:extLst>
              <a:ext uri="{FF2B5EF4-FFF2-40B4-BE49-F238E27FC236}">
                <a16:creationId xmlns:a16="http://schemas.microsoft.com/office/drawing/2014/main" id="{3EF4B31F-6486-9899-D05E-DA3D85AA5AA8}"/>
              </a:ext>
            </a:extLst>
          </p:cNvPr>
          <p:cNvSpPr/>
          <p:nvPr/>
        </p:nvSpPr>
        <p:spPr>
          <a:xfrm rot="5400000">
            <a:off x="5002584" y="4464121"/>
            <a:ext cx="560358" cy="178177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347" name="직사각형 346">
            <a:extLst>
              <a:ext uri="{FF2B5EF4-FFF2-40B4-BE49-F238E27FC236}">
                <a16:creationId xmlns:a16="http://schemas.microsoft.com/office/drawing/2014/main" id="{117ECE3D-5374-7ECB-FE0E-5252C5C6EF32}"/>
              </a:ext>
            </a:extLst>
          </p:cNvPr>
          <p:cNvSpPr/>
          <p:nvPr/>
        </p:nvSpPr>
        <p:spPr>
          <a:xfrm>
            <a:off x="4288281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Large Pages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E6E7DE6-F63B-A1C0-9E79-C4938AA6B48D}"/>
              </a:ext>
            </a:extLst>
          </p:cNvPr>
          <p:cNvGrpSpPr/>
          <p:nvPr/>
        </p:nvGrpSpPr>
        <p:grpSpPr>
          <a:xfrm>
            <a:off x="6018050" y="3091908"/>
            <a:ext cx="1704007" cy="1412353"/>
            <a:chOff x="6018050" y="3091908"/>
            <a:chExt cx="1704007" cy="1412353"/>
          </a:xfrm>
        </p:grpSpPr>
        <p:sp>
          <p:nvSpPr>
            <p:cNvPr id="328" name="직사각형 327">
              <a:extLst>
                <a:ext uri="{FF2B5EF4-FFF2-40B4-BE49-F238E27FC236}">
                  <a16:creationId xmlns:a16="http://schemas.microsoft.com/office/drawing/2014/main" id="{51DDA3AE-8F90-49BA-1C91-4202A79C044D}"/>
                </a:ext>
              </a:extLst>
            </p:cNvPr>
            <p:cNvSpPr/>
            <p:nvPr/>
          </p:nvSpPr>
          <p:spPr>
            <a:xfrm>
              <a:off x="6779860" y="3091908"/>
              <a:ext cx="942197" cy="14123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A7476BF7-84D7-C938-6B79-C7E4C4D41B03}"/>
                </a:ext>
              </a:extLst>
            </p:cNvPr>
            <p:cNvCxnSpPr>
              <a:cxnSpLocks/>
            </p:cNvCxnSpPr>
            <p:nvPr/>
          </p:nvCxnSpPr>
          <p:spPr>
            <a:xfrm>
              <a:off x="6018050" y="3284481"/>
              <a:ext cx="743343" cy="48198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5B55C74D-D810-CFD7-840E-2AEB0F5849D1}"/>
              </a:ext>
            </a:extLst>
          </p:cNvPr>
          <p:cNvGrpSpPr/>
          <p:nvPr/>
        </p:nvGrpSpPr>
        <p:grpSpPr>
          <a:xfrm>
            <a:off x="4405736" y="3748282"/>
            <a:ext cx="3434542" cy="1440923"/>
            <a:chOff x="4405736" y="3748282"/>
            <a:chExt cx="3434542" cy="1440923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712A86AC-8EF4-2519-8153-E17DA5C6D3EF}"/>
                </a:ext>
              </a:extLst>
            </p:cNvPr>
            <p:cNvSpPr/>
            <p:nvPr/>
          </p:nvSpPr>
          <p:spPr>
            <a:xfrm>
              <a:off x="4405736" y="3748282"/>
              <a:ext cx="1612314" cy="1306499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5B626614-18B9-9AE9-EE8A-B365DDAE18E0}"/>
                </a:ext>
              </a:extLst>
            </p:cNvPr>
            <p:cNvSpPr/>
            <p:nvPr/>
          </p:nvSpPr>
          <p:spPr>
            <a:xfrm>
              <a:off x="6789438" y="3877588"/>
              <a:ext cx="941892" cy="626673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7546CB94-7294-7A59-0770-6855E4E59B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510" y="4504261"/>
              <a:ext cx="0" cy="439955"/>
            </a:xfrm>
            <a:prstGeom prst="straightConnector1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65CF2956-7F1F-0B14-497A-CE875E964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8050" y="5070072"/>
              <a:ext cx="925675" cy="1"/>
            </a:xfrm>
            <a:prstGeom prst="straightConnector1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3B6C9772-F026-B9AE-CE94-FBF5F3B116FF}"/>
                </a:ext>
              </a:extLst>
            </p:cNvPr>
            <p:cNvSpPr/>
            <p:nvPr/>
          </p:nvSpPr>
          <p:spPr>
            <a:xfrm>
              <a:off x="6898385" y="4933529"/>
              <a:ext cx="941893" cy="255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Remote</a:t>
              </a:r>
              <a:endParaRPr lang="ko-KR" alt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DFDF0F11-C753-69DA-051D-2A3527AEC20B}"/>
              </a:ext>
            </a:extLst>
          </p:cNvPr>
          <p:cNvSpPr/>
          <p:nvPr/>
        </p:nvSpPr>
        <p:spPr>
          <a:xfrm>
            <a:off x="8249357" y="2493076"/>
            <a:ext cx="1619345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C403F658-34A2-0EDE-A5D2-5320AFB4CCB9}"/>
              </a:ext>
            </a:extLst>
          </p:cNvPr>
          <p:cNvSpPr/>
          <p:nvPr/>
        </p:nvSpPr>
        <p:spPr>
          <a:xfrm>
            <a:off x="8249357" y="2491133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EB27F572-47AC-C0D0-D1B5-C0848154C0EA}"/>
              </a:ext>
            </a:extLst>
          </p:cNvPr>
          <p:cNvSpPr/>
          <p:nvPr/>
        </p:nvSpPr>
        <p:spPr>
          <a:xfrm>
            <a:off x="8249357" y="2815021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1AD92B1A-5407-7D8B-BEB3-B40A255621D1}"/>
              </a:ext>
            </a:extLst>
          </p:cNvPr>
          <p:cNvSpPr/>
          <p:nvPr/>
        </p:nvSpPr>
        <p:spPr>
          <a:xfrm>
            <a:off x="8249357" y="3137650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96" name="사각형: 둥근 모서리 95">
            <a:extLst>
              <a:ext uri="{FF2B5EF4-FFF2-40B4-BE49-F238E27FC236}">
                <a16:creationId xmlns:a16="http://schemas.microsoft.com/office/drawing/2014/main" id="{8F4FB940-4A00-90E4-B221-9588756C2AF1}"/>
              </a:ext>
            </a:extLst>
          </p:cNvPr>
          <p:cNvSpPr/>
          <p:nvPr/>
        </p:nvSpPr>
        <p:spPr>
          <a:xfrm>
            <a:off x="8131369" y="2140063"/>
            <a:ext cx="1797518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0854AD04-8CFA-7908-0FA0-75F19809AA17}"/>
              </a:ext>
            </a:extLst>
          </p:cNvPr>
          <p:cNvSpPr/>
          <p:nvPr/>
        </p:nvSpPr>
        <p:spPr>
          <a:xfrm>
            <a:off x="8249357" y="3452972"/>
            <a:ext cx="1619345" cy="3226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79BE7A99-992C-54DD-8D0B-BEAA2DE6480C}"/>
              </a:ext>
            </a:extLst>
          </p:cNvPr>
          <p:cNvSpPr/>
          <p:nvPr/>
        </p:nvSpPr>
        <p:spPr>
          <a:xfrm>
            <a:off x="8249355" y="3775601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0x104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DBE9EAA0-D8BF-2DC3-48EB-35F97E5296A7}"/>
              </a:ext>
            </a:extLst>
          </p:cNvPr>
          <p:cNvSpPr/>
          <p:nvPr/>
        </p:nvSpPr>
        <p:spPr>
          <a:xfrm>
            <a:off x="8249355" y="4099489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0x105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157DFBD6-FB03-DA51-EEC1-647FDBBE6C1B}"/>
              </a:ext>
            </a:extLst>
          </p:cNvPr>
          <p:cNvSpPr/>
          <p:nvPr/>
        </p:nvSpPr>
        <p:spPr>
          <a:xfrm>
            <a:off x="8249355" y="4422118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0x106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A3A94F63-797B-863B-72A8-BEAD19AFA2A9}"/>
              </a:ext>
            </a:extLst>
          </p:cNvPr>
          <p:cNvSpPr/>
          <p:nvPr/>
        </p:nvSpPr>
        <p:spPr>
          <a:xfrm>
            <a:off x="8249355" y="4737440"/>
            <a:ext cx="1619345" cy="3226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0x107 | PFN 0x</a:t>
            </a:r>
            <a:r>
              <a:rPr lang="en-US" altLang="ko-K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2FB7BAED-9D7B-DB13-832B-4D4217F29D9B}"/>
              </a:ext>
            </a:extLst>
          </p:cNvPr>
          <p:cNvSpPr/>
          <p:nvPr/>
        </p:nvSpPr>
        <p:spPr>
          <a:xfrm>
            <a:off x="10630216" y="2563886"/>
            <a:ext cx="94189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E9D14A65-583F-76D2-1B48-F6548B9FDF07}"/>
              </a:ext>
            </a:extLst>
          </p:cNvPr>
          <p:cNvSpPr/>
          <p:nvPr/>
        </p:nvSpPr>
        <p:spPr>
          <a:xfrm>
            <a:off x="10630216" y="4355487"/>
            <a:ext cx="940073" cy="1228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3E07A97B-1D5D-B09E-F5AC-8CC0A619AAFD}"/>
              </a:ext>
            </a:extLst>
          </p:cNvPr>
          <p:cNvSpPr/>
          <p:nvPr/>
        </p:nvSpPr>
        <p:spPr>
          <a:xfrm>
            <a:off x="10589999" y="2257164"/>
            <a:ext cx="1049269" cy="2556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chiplet-0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65EAEE5F-9AA9-EFA8-950C-6E7ABEE63C10}"/>
              </a:ext>
            </a:extLst>
          </p:cNvPr>
          <p:cNvSpPr/>
          <p:nvPr/>
        </p:nvSpPr>
        <p:spPr>
          <a:xfrm>
            <a:off x="10564085" y="4098500"/>
            <a:ext cx="1061968" cy="22950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chiplet-1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927A64BC-FB12-65C8-429E-7EE20727A90F}"/>
              </a:ext>
            </a:extLst>
          </p:cNvPr>
          <p:cNvSpPr/>
          <p:nvPr/>
        </p:nvSpPr>
        <p:spPr>
          <a:xfrm rot="5400000">
            <a:off x="8841948" y="4492200"/>
            <a:ext cx="560358" cy="1745545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9FE6185E-0C50-2EA6-2D8A-830FBB46B8F9}"/>
              </a:ext>
            </a:extLst>
          </p:cNvPr>
          <p:cNvSpPr/>
          <p:nvPr/>
        </p:nvSpPr>
        <p:spPr>
          <a:xfrm>
            <a:off x="8138633" y="1541008"/>
            <a:ext cx="3586831" cy="45223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CLAP</a:t>
            </a:r>
            <a:endParaRPr lang="en-US" altLang="ko-KR" sz="2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2BFFE32-3067-6219-DAE6-55646F408AF9}"/>
              </a:ext>
            </a:extLst>
          </p:cNvPr>
          <p:cNvGrpSpPr/>
          <p:nvPr/>
        </p:nvGrpSpPr>
        <p:grpSpPr>
          <a:xfrm>
            <a:off x="9868700" y="2568342"/>
            <a:ext cx="1704287" cy="2911338"/>
            <a:chOff x="9868700" y="2568342"/>
            <a:chExt cx="1704287" cy="2911338"/>
          </a:xfrm>
        </p:grpSpPr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F9A81DE3-8670-DFE3-F26D-0BD9BEB6A114}"/>
                </a:ext>
              </a:extLst>
            </p:cNvPr>
            <p:cNvCxnSpPr>
              <a:cxnSpLocks/>
              <a:stCxn id="92" idx="3"/>
              <a:endCxn id="104" idx="1"/>
            </p:cNvCxnSpPr>
            <p:nvPr/>
          </p:nvCxnSpPr>
          <p:spPr>
            <a:xfrm>
              <a:off x="9868702" y="2652448"/>
              <a:ext cx="761510" cy="3787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C9B2DC12-025E-93DE-3C2F-B788A2DED6DA}"/>
                </a:ext>
              </a:extLst>
            </p:cNvPr>
            <p:cNvSpPr/>
            <p:nvPr/>
          </p:nvSpPr>
          <p:spPr>
            <a:xfrm>
              <a:off x="10630212" y="2568342"/>
              <a:ext cx="942197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3AC65A4C-7D26-24BD-7DF7-E5B3ED0CA92D}"/>
                </a:ext>
              </a:extLst>
            </p:cNvPr>
            <p:cNvSpPr/>
            <p:nvPr/>
          </p:nvSpPr>
          <p:spPr>
            <a:xfrm>
              <a:off x="10632607" y="2741423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0DD03A94-21F2-DF3F-D591-7B9DECBA533E}"/>
                </a:ext>
              </a:extLst>
            </p:cNvPr>
            <p:cNvSpPr/>
            <p:nvPr/>
          </p:nvSpPr>
          <p:spPr>
            <a:xfrm>
              <a:off x="10632607" y="2921224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621D1EE2-0DC0-2458-9168-56FEC4B8D942}"/>
                </a:ext>
              </a:extLst>
            </p:cNvPr>
            <p:cNvSpPr/>
            <p:nvPr/>
          </p:nvSpPr>
          <p:spPr>
            <a:xfrm>
              <a:off x="10630588" y="3099338"/>
              <a:ext cx="941893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FA1BDB26-8AB9-D44D-1908-10FB0A23E6B7}"/>
                </a:ext>
              </a:extLst>
            </p:cNvPr>
            <p:cNvSpPr/>
            <p:nvPr/>
          </p:nvSpPr>
          <p:spPr>
            <a:xfrm>
              <a:off x="10632606" y="4779322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6CFCBD00-011F-0D68-E6E7-05AB743F3D25}"/>
                </a:ext>
              </a:extLst>
            </p:cNvPr>
            <p:cNvSpPr/>
            <p:nvPr/>
          </p:nvSpPr>
          <p:spPr>
            <a:xfrm>
              <a:off x="10632606" y="4955809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B01FABB7-FF24-E4C3-3E6E-73613614F4EC}"/>
                </a:ext>
              </a:extLst>
            </p:cNvPr>
            <p:cNvSpPr/>
            <p:nvPr/>
          </p:nvSpPr>
          <p:spPr>
            <a:xfrm>
              <a:off x="10632606" y="5123011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3EDA917D-208F-A167-A99F-458897795251}"/>
                </a:ext>
              </a:extLst>
            </p:cNvPr>
            <p:cNvSpPr/>
            <p:nvPr/>
          </p:nvSpPr>
          <p:spPr>
            <a:xfrm>
              <a:off x="10630212" y="5303894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직선 화살표 연결선 123">
              <a:extLst>
                <a:ext uri="{FF2B5EF4-FFF2-40B4-BE49-F238E27FC236}">
                  <a16:creationId xmlns:a16="http://schemas.microsoft.com/office/drawing/2014/main" id="{8D0C2C98-7BC3-ED45-C0F4-E6CDF142AA6E}"/>
                </a:ext>
              </a:extLst>
            </p:cNvPr>
            <p:cNvCxnSpPr>
              <a:cxnSpLocks/>
              <a:stCxn id="93" idx="3"/>
              <a:endCxn id="105" idx="1"/>
            </p:cNvCxnSpPr>
            <p:nvPr/>
          </p:nvCxnSpPr>
          <p:spPr>
            <a:xfrm flipV="1">
              <a:off x="9868702" y="2829316"/>
              <a:ext cx="763905" cy="147020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>
              <a:extLst>
                <a:ext uri="{FF2B5EF4-FFF2-40B4-BE49-F238E27FC236}">
                  <a16:creationId xmlns:a16="http://schemas.microsoft.com/office/drawing/2014/main" id="{269D24B8-CCE9-419A-465A-59935FC5F459}"/>
                </a:ext>
              </a:extLst>
            </p:cNvPr>
            <p:cNvCxnSpPr>
              <a:cxnSpLocks/>
              <a:stCxn id="94" idx="3"/>
              <a:endCxn id="106" idx="1"/>
            </p:cNvCxnSpPr>
            <p:nvPr/>
          </p:nvCxnSpPr>
          <p:spPr>
            <a:xfrm flipV="1">
              <a:off x="9868702" y="3009117"/>
              <a:ext cx="763905" cy="289848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>
              <a:extLst>
                <a:ext uri="{FF2B5EF4-FFF2-40B4-BE49-F238E27FC236}">
                  <a16:creationId xmlns:a16="http://schemas.microsoft.com/office/drawing/2014/main" id="{02EA8D29-39A7-D743-BC6A-FE445B06A072}"/>
                </a:ext>
              </a:extLst>
            </p:cNvPr>
            <p:cNvCxnSpPr>
              <a:cxnSpLocks/>
              <a:stCxn id="97" idx="3"/>
              <a:endCxn id="107" idx="1"/>
            </p:cNvCxnSpPr>
            <p:nvPr/>
          </p:nvCxnSpPr>
          <p:spPr>
            <a:xfrm flipV="1">
              <a:off x="9868702" y="3187231"/>
              <a:ext cx="761886" cy="42705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>
              <a:extLst>
                <a:ext uri="{FF2B5EF4-FFF2-40B4-BE49-F238E27FC236}">
                  <a16:creationId xmlns:a16="http://schemas.microsoft.com/office/drawing/2014/main" id="{9315C252-D7EF-C9F4-7FF1-EB35A8C2F8B4}"/>
                </a:ext>
              </a:extLst>
            </p:cNvPr>
            <p:cNvCxnSpPr>
              <a:cxnSpLocks/>
              <a:stCxn id="98" idx="3"/>
              <a:endCxn id="109" idx="1"/>
            </p:cNvCxnSpPr>
            <p:nvPr/>
          </p:nvCxnSpPr>
          <p:spPr>
            <a:xfrm>
              <a:off x="9868700" y="3936916"/>
              <a:ext cx="763906" cy="930299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206C88A5-1DBB-5BFA-2618-DC6FBFBDDDE8}"/>
                </a:ext>
              </a:extLst>
            </p:cNvPr>
            <p:cNvCxnSpPr>
              <a:cxnSpLocks/>
              <a:stCxn id="99" idx="3"/>
              <a:endCxn id="110" idx="1"/>
            </p:cNvCxnSpPr>
            <p:nvPr/>
          </p:nvCxnSpPr>
          <p:spPr>
            <a:xfrm>
              <a:off x="9868700" y="4260804"/>
              <a:ext cx="763906" cy="782898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138">
              <a:extLst>
                <a:ext uri="{FF2B5EF4-FFF2-40B4-BE49-F238E27FC236}">
                  <a16:creationId xmlns:a16="http://schemas.microsoft.com/office/drawing/2014/main" id="{E7469B77-723E-C4F0-EBE5-8DC5D9E8C232}"/>
                </a:ext>
              </a:extLst>
            </p:cNvPr>
            <p:cNvCxnSpPr>
              <a:cxnSpLocks/>
              <a:stCxn id="100" idx="3"/>
              <a:endCxn id="111" idx="1"/>
            </p:cNvCxnSpPr>
            <p:nvPr/>
          </p:nvCxnSpPr>
          <p:spPr>
            <a:xfrm>
              <a:off x="9868700" y="4583433"/>
              <a:ext cx="763906" cy="627471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화살표 연결선 142">
              <a:extLst>
                <a:ext uri="{FF2B5EF4-FFF2-40B4-BE49-F238E27FC236}">
                  <a16:creationId xmlns:a16="http://schemas.microsoft.com/office/drawing/2014/main" id="{09896AD2-18BE-8409-B3B0-22D911D9BA37}"/>
                </a:ext>
              </a:extLst>
            </p:cNvPr>
            <p:cNvCxnSpPr>
              <a:cxnSpLocks/>
              <a:stCxn id="101" idx="3"/>
              <a:endCxn id="112" idx="1"/>
            </p:cNvCxnSpPr>
            <p:nvPr/>
          </p:nvCxnSpPr>
          <p:spPr>
            <a:xfrm>
              <a:off x="9868700" y="4898755"/>
              <a:ext cx="761512" cy="49303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2DCF6AA-4EC3-C70F-D384-3FAF985304A7}"/>
              </a:ext>
            </a:extLst>
          </p:cNvPr>
          <p:cNvGrpSpPr/>
          <p:nvPr/>
        </p:nvGrpSpPr>
        <p:grpSpPr>
          <a:xfrm>
            <a:off x="206256" y="5687875"/>
            <a:ext cx="3790167" cy="1000646"/>
            <a:chOff x="206256" y="5687875"/>
            <a:chExt cx="3790167" cy="100064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1902033E-C0B8-0CAE-0E25-8F8C5F717F84}"/>
                </a:ext>
              </a:extLst>
            </p:cNvPr>
            <p:cNvSpPr/>
            <p:nvPr/>
          </p:nvSpPr>
          <p:spPr>
            <a:xfrm>
              <a:off x="348681" y="6089241"/>
              <a:ext cx="804477" cy="22740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E1D88C8-D57A-744D-6606-E6BA949C38E7}"/>
                </a:ext>
              </a:extLst>
            </p:cNvPr>
            <p:cNvSpPr/>
            <p:nvPr/>
          </p:nvSpPr>
          <p:spPr>
            <a:xfrm>
              <a:off x="1273385" y="6081511"/>
              <a:ext cx="804477" cy="23616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1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0BE5BB8-9CF7-1B2E-5344-8F86723187E1}"/>
                </a:ext>
              </a:extLst>
            </p:cNvPr>
            <p:cNvSpPr/>
            <p:nvPr/>
          </p:nvSpPr>
          <p:spPr>
            <a:xfrm>
              <a:off x="2187929" y="6080623"/>
              <a:ext cx="804477" cy="23616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2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F289505-06DC-AA7D-FBC9-92E4F19B5550}"/>
                </a:ext>
              </a:extLst>
            </p:cNvPr>
            <p:cNvSpPr/>
            <p:nvPr/>
          </p:nvSpPr>
          <p:spPr>
            <a:xfrm>
              <a:off x="3085963" y="6072861"/>
              <a:ext cx="804477" cy="255676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3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32EF695-7153-9214-D63F-91CDD053127E}"/>
                </a:ext>
              </a:extLst>
            </p:cNvPr>
            <p:cNvSpPr/>
            <p:nvPr/>
          </p:nvSpPr>
          <p:spPr>
            <a:xfrm>
              <a:off x="343325" y="6393732"/>
              <a:ext cx="804477" cy="22740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4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796648D-2084-FA02-CACD-D9D158D128EF}"/>
                </a:ext>
              </a:extLst>
            </p:cNvPr>
            <p:cNvSpPr/>
            <p:nvPr/>
          </p:nvSpPr>
          <p:spPr>
            <a:xfrm>
              <a:off x="1268029" y="6386002"/>
              <a:ext cx="804477" cy="2361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5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FB3D69D-6DD9-1AC2-6ED3-C60205D66EFD}"/>
                </a:ext>
              </a:extLst>
            </p:cNvPr>
            <p:cNvSpPr/>
            <p:nvPr/>
          </p:nvSpPr>
          <p:spPr>
            <a:xfrm>
              <a:off x="2182573" y="6385114"/>
              <a:ext cx="804477" cy="2361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6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6135821-23B7-7B40-091C-6C71AD67F4AB}"/>
                </a:ext>
              </a:extLst>
            </p:cNvPr>
            <p:cNvSpPr/>
            <p:nvPr/>
          </p:nvSpPr>
          <p:spPr>
            <a:xfrm>
              <a:off x="3080607" y="6377352"/>
              <a:ext cx="804477" cy="2556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7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3BBDB37-180C-842E-70B5-BE5CCCD2E2E3}"/>
                </a:ext>
              </a:extLst>
            </p:cNvPr>
            <p:cNvGrpSpPr/>
            <p:nvPr/>
          </p:nvGrpSpPr>
          <p:grpSpPr>
            <a:xfrm>
              <a:off x="206256" y="5687875"/>
              <a:ext cx="3790167" cy="1000646"/>
              <a:chOff x="206256" y="5687875"/>
              <a:chExt cx="3790167" cy="1000646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BE664A2C-3238-49E8-B7BA-6C5DCD52230F}"/>
                  </a:ext>
                </a:extLst>
              </p:cNvPr>
              <p:cNvSpPr/>
              <p:nvPr/>
            </p:nvSpPr>
            <p:spPr>
              <a:xfrm>
                <a:off x="206256" y="6002636"/>
                <a:ext cx="3790167" cy="685885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648A6F68-4A75-8FB1-E846-D69544276877}"/>
                  </a:ext>
                </a:extLst>
              </p:cNvPr>
              <p:cNvSpPr/>
              <p:nvPr/>
            </p:nvSpPr>
            <p:spPr>
              <a:xfrm>
                <a:off x="580109" y="5687875"/>
                <a:ext cx="3215639" cy="355378"/>
              </a:xfrm>
              <a:prstGeom prst="roundRect">
                <a:avLst>
                  <a:gd name="adj" fmla="val 32163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TLB entries</a:t>
                </a:r>
                <a:endParaRPr lang="ko-KR" alt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42F60AD4-A1AA-559F-DB20-0B07C34745C3}"/>
              </a:ext>
            </a:extLst>
          </p:cNvPr>
          <p:cNvSpPr/>
          <p:nvPr/>
        </p:nvSpPr>
        <p:spPr>
          <a:xfrm>
            <a:off x="184857" y="1516926"/>
            <a:ext cx="3867677" cy="526487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98A28-071B-3165-C9E7-83E5FAA7A3B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B68889E-D147-D1A4-A427-D41BD1FCF708}"/>
              </a:ext>
            </a:extLst>
          </p:cNvPr>
          <p:cNvGrpSpPr/>
          <p:nvPr/>
        </p:nvGrpSpPr>
        <p:grpSpPr>
          <a:xfrm>
            <a:off x="4638403" y="5677575"/>
            <a:ext cx="3013267" cy="707862"/>
            <a:chOff x="580109" y="5687875"/>
            <a:chExt cx="3215639" cy="707862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BFDBDA6-E403-5B23-AB4B-1D2F14B90C78}"/>
                </a:ext>
              </a:extLst>
            </p:cNvPr>
            <p:cNvSpPr/>
            <p:nvPr/>
          </p:nvSpPr>
          <p:spPr>
            <a:xfrm>
              <a:off x="1732210" y="6089241"/>
              <a:ext cx="838211" cy="227404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8C33B4E0-4FA8-8DC5-7B40-DD08C204DAFA}"/>
                </a:ext>
              </a:extLst>
            </p:cNvPr>
            <p:cNvGrpSpPr/>
            <p:nvPr/>
          </p:nvGrpSpPr>
          <p:grpSpPr>
            <a:xfrm>
              <a:off x="580109" y="5687875"/>
              <a:ext cx="3215639" cy="707862"/>
              <a:chOff x="580109" y="5687875"/>
              <a:chExt cx="3215639" cy="707862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73FA131F-97F8-E6C6-F74C-4560313A3F6E}"/>
                  </a:ext>
                </a:extLst>
              </p:cNvPr>
              <p:cNvSpPr/>
              <p:nvPr/>
            </p:nvSpPr>
            <p:spPr>
              <a:xfrm>
                <a:off x="1539269" y="6002637"/>
                <a:ext cx="1212985" cy="3931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2F2AA1D3-36D7-67DA-8AD6-2D6ED70836BA}"/>
                  </a:ext>
                </a:extLst>
              </p:cNvPr>
              <p:cNvSpPr/>
              <p:nvPr/>
            </p:nvSpPr>
            <p:spPr>
              <a:xfrm>
                <a:off x="580109" y="5687875"/>
                <a:ext cx="3215639" cy="355378"/>
              </a:xfrm>
              <a:prstGeom prst="roundRect">
                <a:avLst>
                  <a:gd name="adj" fmla="val 32163"/>
                </a:avLst>
              </a:prstGeom>
              <a:noFill/>
              <a:ln w="28575">
                <a:noFill/>
              </a:ln>
              <a:scene3d>
                <a:camera prst="obliqueTopRight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TLB entries</a:t>
                </a:r>
                <a:endParaRPr lang="ko-KR" alt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8A3023-9A83-2E44-FC3E-F7A7743FDB20}"/>
              </a:ext>
            </a:extLst>
          </p:cNvPr>
          <p:cNvSpPr/>
          <p:nvPr/>
        </p:nvSpPr>
        <p:spPr>
          <a:xfrm>
            <a:off x="4270949" y="1504339"/>
            <a:ext cx="3705163" cy="526487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103AE76-A6C6-8F96-BE68-8396CBF776BA}"/>
              </a:ext>
            </a:extLst>
          </p:cNvPr>
          <p:cNvGrpSpPr/>
          <p:nvPr/>
        </p:nvGrpSpPr>
        <p:grpSpPr>
          <a:xfrm>
            <a:off x="10626891" y="2476353"/>
            <a:ext cx="1254838" cy="3081769"/>
            <a:chOff x="10626891" y="2476353"/>
            <a:chExt cx="1254838" cy="3081769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4B690E8F-7E37-F422-210C-6B07D37C54D5}"/>
                </a:ext>
              </a:extLst>
            </p:cNvPr>
            <p:cNvGrpSpPr/>
            <p:nvPr/>
          </p:nvGrpSpPr>
          <p:grpSpPr>
            <a:xfrm>
              <a:off x="10626891" y="2548506"/>
              <a:ext cx="953582" cy="2907633"/>
              <a:chOff x="10626891" y="2548506"/>
              <a:chExt cx="953582" cy="2907633"/>
            </a:xfrm>
          </p:grpSpPr>
          <p:sp>
            <p:nvSpPr>
              <p:cNvPr id="149" name="직사각형 148">
                <a:extLst>
                  <a:ext uri="{FF2B5EF4-FFF2-40B4-BE49-F238E27FC236}">
                    <a16:creationId xmlns:a16="http://schemas.microsoft.com/office/drawing/2014/main" id="{EBA9757F-4365-7C00-C1B1-6A02EDE5C65A}"/>
                  </a:ext>
                </a:extLst>
              </p:cNvPr>
              <p:cNvSpPr/>
              <p:nvPr/>
            </p:nvSpPr>
            <p:spPr>
              <a:xfrm>
                <a:off x="10626891" y="2548506"/>
                <a:ext cx="949289" cy="71192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직사각형 149">
                <a:extLst>
                  <a:ext uri="{FF2B5EF4-FFF2-40B4-BE49-F238E27FC236}">
                    <a16:creationId xmlns:a16="http://schemas.microsoft.com/office/drawing/2014/main" id="{42C17172-2FBD-60D0-BC2A-953868F582CC}"/>
                  </a:ext>
                </a:extLst>
              </p:cNvPr>
              <p:cNvSpPr/>
              <p:nvPr/>
            </p:nvSpPr>
            <p:spPr>
              <a:xfrm>
                <a:off x="10631184" y="4744210"/>
                <a:ext cx="949289" cy="71192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48E4731C-AF32-0438-04BD-F54EC1D052EA}"/>
                </a:ext>
              </a:extLst>
            </p:cNvPr>
            <p:cNvSpPr/>
            <p:nvPr/>
          </p:nvSpPr>
          <p:spPr>
            <a:xfrm rot="5400000">
              <a:off x="11299941" y="2789371"/>
              <a:ext cx="881711" cy="255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Reserved</a:t>
              </a:r>
              <a:endParaRPr lang="ko-KR" altLang="en-US" sz="1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2410FE1-283F-B62A-A5BD-138F4088CBEE}"/>
                </a:ext>
              </a:extLst>
            </p:cNvPr>
            <p:cNvSpPr/>
            <p:nvPr/>
          </p:nvSpPr>
          <p:spPr>
            <a:xfrm rot="5400000">
              <a:off x="11313035" y="4989429"/>
              <a:ext cx="881711" cy="255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Reserved</a:t>
              </a:r>
              <a:endParaRPr lang="ko-KR" altLang="en-US" sz="1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F762176-F6E9-8DAE-E2E5-543114FBDA79}"/>
              </a:ext>
            </a:extLst>
          </p:cNvPr>
          <p:cNvGrpSpPr/>
          <p:nvPr/>
        </p:nvGrpSpPr>
        <p:grpSpPr>
          <a:xfrm>
            <a:off x="8259707" y="1985032"/>
            <a:ext cx="3761039" cy="3072092"/>
            <a:chOff x="8259707" y="1985032"/>
            <a:chExt cx="3761039" cy="3072092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CEF9EC0-485D-CDF7-52AB-11D61CEED7D0}"/>
                </a:ext>
              </a:extLst>
            </p:cNvPr>
            <p:cNvGrpSpPr/>
            <p:nvPr/>
          </p:nvGrpSpPr>
          <p:grpSpPr>
            <a:xfrm>
              <a:off x="8259707" y="2506800"/>
              <a:ext cx="1612314" cy="2550324"/>
              <a:chOff x="8259707" y="2506800"/>
              <a:chExt cx="1612314" cy="2550324"/>
            </a:xfrm>
          </p:grpSpPr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4869CCEC-F714-A558-5E66-E7602D6C09B6}"/>
                  </a:ext>
                </a:extLst>
              </p:cNvPr>
              <p:cNvSpPr/>
              <p:nvPr/>
            </p:nvSpPr>
            <p:spPr>
              <a:xfrm>
                <a:off x="8259707" y="2506800"/>
                <a:ext cx="1612314" cy="1274431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직사각형 147">
                <a:extLst>
                  <a:ext uri="{FF2B5EF4-FFF2-40B4-BE49-F238E27FC236}">
                    <a16:creationId xmlns:a16="http://schemas.microsoft.com/office/drawing/2014/main" id="{5679EC6D-A797-9A77-6699-7DAD409E8199}"/>
                  </a:ext>
                </a:extLst>
              </p:cNvPr>
              <p:cNvSpPr/>
              <p:nvPr/>
            </p:nvSpPr>
            <p:spPr>
              <a:xfrm>
                <a:off x="8259707" y="3782693"/>
                <a:ext cx="1612314" cy="1274431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41C73FB0-47A2-1CC8-45AD-11D6B19037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9052" y="2128146"/>
              <a:ext cx="587377" cy="436647"/>
            </a:xfrm>
            <a:prstGeom prst="straightConnector1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DE8E7E0C-5949-87C5-7333-4FEC0894574E}"/>
                </a:ext>
              </a:extLst>
            </p:cNvPr>
            <p:cNvSpPr/>
            <p:nvPr/>
          </p:nvSpPr>
          <p:spPr>
            <a:xfrm>
              <a:off x="10229851" y="1985032"/>
              <a:ext cx="1790895" cy="236648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tx1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Chiplet-Locality</a:t>
              </a:r>
              <a:endParaRPr lang="ko-KR" altLang="en-US" sz="1600" b="1" i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53955B4-1D43-92EE-8CFC-19265C6BB502}"/>
              </a:ext>
            </a:extLst>
          </p:cNvPr>
          <p:cNvGrpSpPr/>
          <p:nvPr/>
        </p:nvGrpSpPr>
        <p:grpSpPr>
          <a:xfrm>
            <a:off x="8647946" y="5653904"/>
            <a:ext cx="2753754" cy="707862"/>
            <a:chOff x="8647946" y="5653904"/>
            <a:chExt cx="2753754" cy="707862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5DA2017-16AF-5CB9-827A-98348CFEC616}"/>
                </a:ext>
              </a:extLst>
            </p:cNvPr>
            <p:cNvGrpSpPr/>
            <p:nvPr/>
          </p:nvGrpSpPr>
          <p:grpSpPr>
            <a:xfrm>
              <a:off x="8647946" y="5653904"/>
              <a:ext cx="2753754" cy="707862"/>
              <a:chOff x="580109" y="5687875"/>
              <a:chExt cx="3215639" cy="707862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25A7B806-BB0C-1565-F447-D8A1555AC75C}"/>
                  </a:ext>
                </a:extLst>
              </p:cNvPr>
              <p:cNvSpPr/>
              <p:nvPr/>
            </p:nvSpPr>
            <p:spPr>
              <a:xfrm>
                <a:off x="930612" y="6089670"/>
                <a:ext cx="1157924" cy="227404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Entry 0-3</a:t>
                </a:r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ABD63BCD-EE90-E6D1-2FF1-CC2F2FA6933F}"/>
                  </a:ext>
                </a:extLst>
              </p:cNvPr>
              <p:cNvGrpSpPr/>
              <p:nvPr/>
            </p:nvGrpSpPr>
            <p:grpSpPr>
              <a:xfrm>
                <a:off x="580109" y="5687875"/>
                <a:ext cx="3215639" cy="707862"/>
                <a:chOff x="580109" y="5687875"/>
                <a:chExt cx="3215639" cy="707862"/>
              </a:xfrm>
            </p:grpSpPr>
            <p:sp>
              <p:nvSpPr>
                <p:cNvPr id="45" name="직사각형 44">
                  <a:extLst>
                    <a:ext uri="{FF2B5EF4-FFF2-40B4-BE49-F238E27FC236}">
                      <a16:creationId xmlns:a16="http://schemas.microsoft.com/office/drawing/2014/main" id="{1397E023-C663-8484-5876-C7AE099632B9}"/>
                    </a:ext>
                  </a:extLst>
                </p:cNvPr>
                <p:cNvSpPr/>
                <p:nvPr/>
              </p:nvSpPr>
              <p:spPr>
                <a:xfrm>
                  <a:off x="778725" y="6002637"/>
                  <a:ext cx="2743581" cy="393100"/>
                </a:xfrm>
                <a:prstGeom prst="rect">
                  <a:avLst/>
                </a:pr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사각형: 둥근 모서리 45">
                  <a:extLst>
                    <a:ext uri="{FF2B5EF4-FFF2-40B4-BE49-F238E27FC236}">
                      <a16:creationId xmlns:a16="http://schemas.microsoft.com/office/drawing/2014/main" id="{8D7420C9-4D7F-0481-E605-78884AB5AFEC}"/>
                    </a:ext>
                  </a:extLst>
                </p:cNvPr>
                <p:cNvSpPr/>
                <p:nvPr/>
              </p:nvSpPr>
              <p:spPr>
                <a:xfrm>
                  <a:off x="580109" y="5687875"/>
                  <a:ext cx="3215639" cy="355378"/>
                </a:xfrm>
                <a:prstGeom prst="roundRect">
                  <a:avLst>
                    <a:gd name="adj" fmla="val 32163"/>
                  </a:avLst>
                </a:prstGeom>
                <a:noFill/>
                <a:ln w="28575">
                  <a:noFill/>
                </a:ln>
                <a:scene3d>
                  <a:camera prst="obliqueTopRight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Merged TLB entries</a:t>
                  </a:r>
                  <a:endParaRPr lang="ko-KR" alt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35F2D56-E795-2C8A-C432-5F4473F7FF19}"/>
                </a:ext>
              </a:extLst>
            </p:cNvPr>
            <p:cNvSpPr/>
            <p:nvPr/>
          </p:nvSpPr>
          <p:spPr>
            <a:xfrm>
              <a:off x="10096501" y="6051527"/>
              <a:ext cx="977900" cy="22740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4-7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9662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17297-C5A2-FF97-96C9-80BFAA6B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34E17C-759C-7C3C-42E1-84E4AA6B55F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31E5A-98B3-FFDB-DD23-61B832FDE30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 (CLAP)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00F9C48-1D55-B26C-BA05-2F0043AB30C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사각형: 둥근 모서리 113">
            <a:extLst>
              <a:ext uri="{FF2B5EF4-FFF2-40B4-BE49-F238E27FC236}">
                <a16:creationId xmlns:a16="http://schemas.microsoft.com/office/drawing/2014/main" id="{CF163FC2-7212-4460-B205-52693AE641BA}"/>
              </a:ext>
            </a:extLst>
          </p:cNvPr>
          <p:cNvSpPr/>
          <p:nvPr/>
        </p:nvSpPr>
        <p:spPr>
          <a:xfrm>
            <a:off x="3578273" y="2643124"/>
            <a:ext cx="4660804" cy="3058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Execution Time</a:t>
            </a:r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DDB3DC72-6231-4B88-BE55-E057AFA515FE}"/>
              </a:ext>
            </a:extLst>
          </p:cNvPr>
          <p:cNvCxnSpPr>
            <a:cxnSpLocks/>
          </p:cNvCxnSpPr>
          <p:nvPr/>
        </p:nvCxnSpPr>
        <p:spPr>
          <a:xfrm>
            <a:off x="531205" y="3059297"/>
            <a:ext cx="11281792" cy="0"/>
          </a:xfrm>
          <a:prstGeom prst="straightConnector1">
            <a:avLst/>
          </a:prstGeom>
          <a:solidFill>
            <a:srgbClr val="C00000"/>
          </a:solidFill>
          <a:ln w="76200">
            <a:solidFill>
              <a:schemeClr val="tx1">
                <a:lumMod val="95000"/>
                <a:lumOff val="5000"/>
              </a:schemeClr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363E198-CE2D-6018-0359-717664C31438}"/>
              </a:ext>
            </a:extLst>
          </p:cNvPr>
          <p:cNvGrpSpPr/>
          <p:nvPr/>
        </p:nvGrpSpPr>
        <p:grpSpPr>
          <a:xfrm>
            <a:off x="483160" y="3057632"/>
            <a:ext cx="7179174" cy="2347897"/>
            <a:chOff x="483160" y="3320100"/>
            <a:chExt cx="7179174" cy="2347897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7A2FBA26-F930-4288-9BED-2D967E6E1143}"/>
                </a:ext>
              </a:extLst>
            </p:cNvPr>
            <p:cNvCxnSpPr>
              <a:cxnSpLocks/>
            </p:cNvCxnSpPr>
            <p:nvPr/>
          </p:nvCxnSpPr>
          <p:spPr>
            <a:xfrm>
              <a:off x="2582333" y="3879521"/>
              <a:ext cx="4936549" cy="1048079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66EDB1F-F678-4116-AA0E-702542581AF1}"/>
                </a:ext>
              </a:extLst>
            </p:cNvPr>
            <p:cNvSpPr/>
            <p:nvPr/>
          </p:nvSpPr>
          <p:spPr>
            <a:xfrm>
              <a:off x="483160" y="4853163"/>
              <a:ext cx="7179174" cy="814834"/>
            </a:xfrm>
            <a:prstGeom prst="roundRect">
              <a:avLst>
                <a:gd name="adj" fmla="val 6330"/>
              </a:avLst>
            </a:prstGeom>
            <a:solidFill>
              <a:srgbClr val="AEAEAE"/>
            </a:solidFill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C921C063-26E4-459A-AF32-8B38BBC13394}"/>
                </a:ext>
              </a:extLst>
            </p:cNvPr>
            <p:cNvCxnSpPr>
              <a:cxnSpLocks/>
            </p:cNvCxnSpPr>
            <p:nvPr/>
          </p:nvCxnSpPr>
          <p:spPr>
            <a:xfrm>
              <a:off x="555916" y="3879521"/>
              <a:ext cx="0" cy="973642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사각형: 둥근 모서리 127">
              <a:extLst>
                <a:ext uri="{FF2B5EF4-FFF2-40B4-BE49-F238E27FC236}">
                  <a16:creationId xmlns:a16="http://schemas.microsoft.com/office/drawing/2014/main" id="{E9808A91-C77A-4220-955B-DF5EC85BFFE5}"/>
                </a:ext>
              </a:extLst>
            </p:cNvPr>
            <p:cNvSpPr/>
            <p:nvPr/>
          </p:nvSpPr>
          <p:spPr>
            <a:xfrm>
              <a:off x="653301" y="5064762"/>
              <a:ext cx="3117759" cy="420072"/>
            </a:xfrm>
            <a:prstGeom prst="roundRect">
              <a:avLst>
                <a:gd name="adj" fmla="val 6330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사각형: 둥근 모서리 130">
              <a:extLst>
                <a:ext uri="{FF2B5EF4-FFF2-40B4-BE49-F238E27FC236}">
                  <a16:creationId xmlns:a16="http://schemas.microsoft.com/office/drawing/2014/main" id="{0EC77CAD-22D6-4845-B8E5-1B0B09425897}"/>
                </a:ext>
              </a:extLst>
            </p:cNvPr>
            <p:cNvSpPr/>
            <p:nvPr/>
          </p:nvSpPr>
          <p:spPr>
            <a:xfrm>
              <a:off x="663004" y="5086186"/>
              <a:ext cx="3108056" cy="376473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1.1. Chiplet-locality Sampling</a:t>
              </a:r>
              <a:endParaRPr lang="ko-KR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F6894C8B-AD79-4666-A732-9ADE3FB9ECB1}"/>
                </a:ext>
              </a:extLst>
            </p:cNvPr>
            <p:cNvSpPr/>
            <p:nvPr/>
          </p:nvSpPr>
          <p:spPr>
            <a:xfrm>
              <a:off x="4401124" y="5064925"/>
              <a:ext cx="3117758" cy="420072"/>
            </a:xfrm>
            <a:prstGeom prst="roundRect">
              <a:avLst>
                <a:gd name="adj" fmla="val 6330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사각형: 둥근 모서리 134">
              <a:extLst>
                <a:ext uri="{FF2B5EF4-FFF2-40B4-BE49-F238E27FC236}">
                  <a16:creationId xmlns:a16="http://schemas.microsoft.com/office/drawing/2014/main" id="{A96730E6-9542-4525-ACF1-316BDBED9888}"/>
                </a:ext>
              </a:extLst>
            </p:cNvPr>
            <p:cNvSpPr/>
            <p:nvPr/>
          </p:nvSpPr>
          <p:spPr>
            <a:xfrm>
              <a:off x="4401124" y="5063719"/>
              <a:ext cx="3108056" cy="376473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1.2. Mapping Size Selection</a:t>
              </a:r>
              <a:endParaRPr lang="ko-KR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7" name="직선 화살표 연결선 136">
              <a:extLst>
                <a:ext uri="{FF2B5EF4-FFF2-40B4-BE49-F238E27FC236}">
                  <a16:creationId xmlns:a16="http://schemas.microsoft.com/office/drawing/2014/main" id="{5708DD07-D74E-466D-BA93-89CA09F3369A}"/>
                </a:ext>
              </a:extLst>
            </p:cNvPr>
            <p:cNvCxnSpPr>
              <a:cxnSpLocks/>
            </p:cNvCxnSpPr>
            <p:nvPr/>
          </p:nvCxnSpPr>
          <p:spPr>
            <a:xfrm>
              <a:off x="3805204" y="5252404"/>
              <a:ext cx="595920" cy="0"/>
            </a:xfrm>
            <a:prstGeom prst="straightConnector1">
              <a:avLst/>
            </a:prstGeom>
            <a:solidFill>
              <a:srgbClr val="C00000"/>
            </a:solidFill>
            <a:ln w="76200">
              <a:solidFill>
                <a:schemeClr val="accent1">
                  <a:lumMod val="50000"/>
                </a:schemeClr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7E74C4D5-BE8F-480E-82A4-0CF63D800F3D}"/>
                </a:ext>
              </a:extLst>
            </p:cNvPr>
            <p:cNvSpPr/>
            <p:nvPr/>
          </p:nvSpPr>
          <p:spPr>
            <a:xfrm>
              <a:off x="540632" y="3320100"/>
              <a:ext cx="2041701" cy="5594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Profiling Phase</a:t>
              </a:r>
              <a:endParaRPr lang="ko-KR" alt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3" name="텍스트 개체 틀 26">
            <a:extLst>
              <a:ext uri="{FF2B5EF4-FFF2-40B4-BE49-F238E27FC236}">
                <a16:creationId xmlns:a16="http://schemas.microsoft.com/office/drawing/2014/main" id="{5F6E801F-C488-4A71-8BA4-F44BB96DA54E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CLAP’s process</a:t>
            </a: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BB1A7D85-C5B7-4380-B881-2915A8D3B6AF}"/>
              </a:ext>
            </a:extLst>
          </p:cNvPr>
          <p:cNvSpPr/>
          <p:nvPr/>
        </p:nvSpPr>
        <p:spPr>
          <a:xfrm>
            <a:off x="2591760" y="3054243"/>
            <a:ext cx="8313306" cy="564015"/>
          </a:xfrm>
          <a:prstGeom prst="rect">
            <a:avLst/>
          </a:prstGeom>
          <a:solidFill>
            <a:srgbClr val="D9F2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Applying the selected size</a:t>
            </a:r>
            <a:endParaRPr lang="ko-KR" altLang="en-U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5892ECC-BE0A-0439-70A2-D8570D771E21}"/>
              </a:ext>
            </a:extLst>
          </p:cNvPr>
          <p:cNvCxnSpPr>
            <a:cxnSpLocks/>
          </p:cNvCxnSpPr>
          <p:nvPr/>
        </p:nvCxnSpPr>
        <p:spPr>
          <a:xfrm>
            <a:off x="568397" y="2572077"/>
            <a:ext cx="0" cy="434683"/>
          </a:xfrm>
          <a:prstGeom prst="straightConnector1">
            <a:avLst/>
          </a:prstGeom>
          <a:solidFill>
            <a:srgbClr val="C00000"/>
          </a:solidFill>
          <a:ln w="76200">
            <a:solidFill>
              <a:srgbClr val="C0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807B309-DC36-6635-407E-A0EE46BF4B73}"/>
              </a:ext>
            </a:extLst>
          </p:cNvPr>
          <p:cNvSpPr/>
          <p:nvPr/>
        </p:nvSpPr>
        <p:spPr>
          <a:xfrm>
            <a:off x="313558" y="2227127"/>
            <a:ext cx="1100370" cy="371513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endParaRPr lang="ko-K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849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E6B02-9CB1-92D7-6AD2-6792B4D3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C4E525-5516-AA25-BA41-858B4B2C2A43}"/>
              </a:ext>
            </a:extLst>
          </p:cNvPr>
          <p:cNvSpPr txBox="1"/>
          <p:nvPr/>
        </p:nvSpPr>
        <p:spPr>
          <a:xfrm>
            <a:off x="0" y="6372013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1B122-B781-B843-D603-2477C679F102}"/>
              </a:ext>
            </a:extLst>
          </p:cNvPr>
          <p:cNvSpPr txBox="1"/>
          <p:nvPr/>
        </p:nvSpPr>
        <p:spPr>
          <a:xfrm>
            <a:off x="0" y="0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Phase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EB2E70E-C109-17A7-BE3A-CC53FCA2309A}"/>
              </a:ext>
            </a:extLst>
          </p:cNvPr>
          <p:cNvCxnSpPr>
            <a:cxnSpLocks/>
          </p:cNvCxnSpPr>
          <p:nvPr/>
        </p:nvCxnSpPr>
        <p:spPr>
          <a:xfrm>
            <a:off x="323850" y="675215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6D151A-E51A-E2B0-6F68-99EEAE8A268B}"/>
              </a:ext>
            </a:extLst>
          </p:cNvPr>
          <p:cNvSpPr/>
          <p:nvPr/>
        </p:nvSpPr>
        <p:spPr>
          <a:xfrm>
            <a:off x="1705350" y="3196581"/>
            <a:ext cx="2505558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0389475-2EFC-9697-A6AC-C295D4651DD9}"/>
              </a:ext>
            </a:extLst>
          </p:cNvPr>
          <p:cNvSpPr/>
          <p:nvPr/>
        </p:nvSpPr>
        <p:spPr>
          <a:xfrm>
            <a:off x="1705350" y="3194638"/>
            <a:ext cx="2505557" cy="1648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8701C4-FE1B-4A3A-B1C4-BAB2051D5B02}"/>
              </a:ext>
            </a:extLst>
          </p:cNvPr>
          <p:cNvSpPr/>
          <p:nvPr/>
        </p:nvSpPr>
        <p:spPr>
          <a:xfrm>
            <a:off x="1705344" y="3350416"/>
            <a:ext cx="2505557" cy="1648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5ECE64F-D6A8-E33D-5218-0C1E46920505}"/>
              </a:ext>
            </a:extLst>
          </p:cNvPr>
          <p:cNvSpPr/>
          <p:nvPr/>
        </p:nvSpPr>
        <p:spPr>
          <a:xfrm>
            <a:off x="1705344" y="3506379"/>
            <a:ext cx="2505557" cy="1648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33DC9D1-11EB-9ABE-8369-FF88E3F2FAE8}"/>
              </a:ext>
            </a:extLst>
          </p:cNvPr>
          <p:cNvSpPr/>
          <p:nvPr/>
        </p:nvSpPr>
        <p:spPr>
          <a:xfrm>
            <a:off x="1705344" y="3663277"/>
            <a:ext cx="2505557" cy="1648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6724335-A681-40E3-6EFA-BE5A20876DCD}"/>
              </a:ext>
            </a:extLst>
          </p:cNvPr>
          <p:cNvSpPr/>
          <p:nvPr/>
        </p:nvSpPr>
        <p:spPr>
          <a:xfrm>
            <a:off x="1705338" y="3206696"/>
            <a:ext cx="2505557" cy="6138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0F99C9C2-35D9-4220-ABB5-89AE4B8D8E84}"/>
              </a:ext>
            </a:extLst>
          </p:cNvPr>
          <p:cNvSpPr/>
          <p:nvPr/>
        </p:nvSpPr>
        <p:spPr>
          <a:xfrm>
            <a:off x="6922323" y="2684810"/>
            <a:ext cx="3564327" cy="3674368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0489E670-A72F-421E-B2EA-1EE96191B8E7}"/>
              </a:ext>
            </a:extLst>
          </p:cNvPr>
          <p:cNvSpPr/>
          <p:nvPr/>
        </p:nvSpPr>
        <p:spPr>
          <a:xfrm>
            <a:off x="7079670" y="3298477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FE50F521-E963-4C33-BA9D-724B95E7E420}"/>
              </a:ext>
            </a:extLst>
          </p:cNvPr>
          <p:cNvSpPr/>
          <p:nvPr/>
        </p:nvSpPr>
        <p:spPr>
          <a:xfrm>
            <a:off x="7618464" y="3930414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8CF7A42-7A2B-4A15-A077-61772DF4C303}"/>
              </a:ext>
            </a:extLst>
          </p:cNvPr>
          <p:cNvSpPr/>
          <p:nvPr/>
        </p:nvSpPr>
        <p:spPr>
          <a:xfrm>
            <a:off x="7079670" y="4699421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B7CBA3F-9202-4D0F-A4CD-A4398E287E0C}"/>
              </a:ext>
            </a:extLst>
          </p:cNvPr>
          <p:cNvSpPr/>
          <p:nvPr/>
        </p:nvSpPr>
        <p:spPr>
          <a:xfrm>
            <a:off x="7620845" y="4702610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2E687ADC-699D-464C-82EC-D9F8D7543938}"/>
              </a:ext>
            </a:extLst>
          </p:cNvPr>
          <p:cNvSpPr/>
          <p:nvPr/>
        </p:nvSpPr>
        <p:spPr>
          <a:xfrm>
            <a:off x="8927408" y="3298484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9AAF753-BEA8-4200-98A4-8B4EE8257BC3}"/>
              </a:ext>
            </a:extLst>
          </p:cNvPr>
          <p:cNvSpPr/>
          <p:nvPr/>
        </p:nvSpPr>
        <p:spPr>
          <a:xfrm>
            <a:off x="8927560" y="3926421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27EC881A-B98A-4C31-8773-BCCA3F58F2B3}"/>
              </a:ext>
            </a:extLst>
          </p:cNvPr>
          <p:cNvSpPr/>
          <p:nvPr/>
        </p:nvSpPr>
        <p:spPr>
          <a:xfrm>
            <a:off x="8929904" y="2784844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화살표: 위쪽/아래쪽 72">
            <a:extLst>
              <a:ext uri="{FF2B5EF4-FFF2-40B4-BE49-F238E27FC236}">
                <a16:creationId xmlns:a16="http://schemas.microsoft.com/office/drawing/2014/main" id="{06E6547C-7DD4-4DAA-B197-EB7BF6713897}"/>
              </a:ext>
            </a:extLst>
          </p:cNvPr>
          <p:cNvSpPr/>
          <p:nvPr/>
        </p:nvSpPr>
        <p:spPr>
          <a:xfrm rot="10800000">
            <a:off x="9972810" y="3077104"/>
            <a:ext cx="175727" cy="283345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745A1122-A612-451B-8F42-D730FADD6A46}"/>
              </a:ext>
            </a:extLst>
          </p:cNvPr>
          <p:cNvSpPr/>
          <p:nvPr/>
        </p:nvSpPr>
        <p:spPr>
          <a:xfrm>
            <a:off x="8913124" y="4701202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C9126584-A965-4D43-A726-3430488335A6}"/>
              </a:ext>
            </a:extLst>
          </p:cNvPr>
          <p:cNvSpPr/>
          <p:nvPr/>
        </p:nvSpPr>
        <p:spPr>
          <a:xfrm>
            <a:off x="8914733" y="4699437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83E2266F-7B01-4BE6-803E-8FFAC90D30BF}"/>
              </a:ext>
            </a:extLst>
          </p:cNvPr>
          <p:cNvSpPr/>
          <p:nvPr/>
        </p:nvSpPr>
        <p:spPr>
          <a:xfrm>
            <a:off x="9255220" y="4252347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화살표: 위쪽/아래쪽 76">
            <a:extLst>
              <a:ext uri="{FF2B5EF4-FFF2-40B4-BE49-F238E27FC236}">
                <a16:creationId xmlns:a16="http://schemas.microsoft.com/office/drawing/2014/main" id="{2EA21D41-EBCC-4C4E-9DA0-CFC0A4E0BF75}"/>
              </a:ext>
            </a:extLst>
          </p:cNvPr>
          <p:cNvSpPr/>
          <p:nvPr/>
        </p:nvSpPr>
        <p:spPr>
          <a:xfrm>
            <a:off x="7936153" y="4249753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화살표: 위쪽/아래쪽 77">
            <a:extLst>
              <a:ext uri="{FF2B5EF4-FFF2-40B4-BE49-F238E27FC236}">
                <a16:creationId xmlns:a16="http://schemas.microsoft.com/office/drawing/2014/main" id="{4135D07C-90C1-4BD7-9C2F-A59BD702839F}"/>
              </a:ext>
            </a:extLst>
          </p:cNvPr>
          <p:cNvSpPr/>
          <p:nvPr/>
        </p:nvSpPr>
        <p:spPr>
          <a:xfrm rot="5400000">
            <a:off x="8570333" y="4595376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화살표: 위쪽/아래쪽 78">
            <a:extLst>
              <a:ext uri="{FF2B5EF4-FFF2-40B4-BE49-F238E27FC236}">
                <a16:creationId xmlns:a16="http://schemas.microsoft.com/office/drawing/2014/main" id="{84C7FC8D-6BB4-4B8C-AB05-79D6565B2B3B}"/>
              </a:ext>
            </a:extLst>
          </p:cNvPr>
          <p:cNvSpPr/>
          <p:nvPr/>
        </p:nvSpPr>
        <p:spPr>
          <a:xfrm rot="5400000">
            <a:off x="8570333" y="3812404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57759A89-DB94-4E95-954D-B3AE244F9020}"/>
              </a:ext>
            </a:extLst>
          </p:cNvPr>
          <p:cNvSpPr/>
          <p:nvPr/>
        </p:nvSpPr>
        <p:spPr>
          <a:xfrm>
            <a:off x="7086824" y="2786947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화살표: 위쪽/아래쪽 80">
            <a:extLst>
              <a:ext uri="{FF2B5EF4-FFF2-40B4-BE49-F238E27FC236}">
                <a16:creationId xmlns:a16="http://schemas.microsoft.com/office/drawing/2014/main" id="{C9F36EC4-FAA3-4709-B223-EF8FEBB1FE0D}"/>
              </a:ext>
            </a:extLst>
          </p:cNvPr>
          <p:cNvSpPr/>
          <p:nvPr/>
        </p:nvSpPr>
        <p:spPr>
          <a:xfrm rot="10800000">
            <a:off x="7153547" y="3073176"/>
            <a:ext cx="175727" cy="29417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0B8DAF32-9ACB-410B-A672-0EE8B2635363}"/>
              </a:ext>
            </a:extLst>
          </p:cNvPr>
          <p:cNvSpPr/>
          <p:nvPr/>
        </p:nvSpPr>
        <p:spPr>
          <a:xfrm>
            <a:off x="7086168" y="5869735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E775EECF-6B7B-4B87-B991-AB28FF42B15D}"/>
              </a:ext>
            </a:extLst>
          </p:cNvPr>
          <p:cNvSpPr/>
          <p:nvPr/>
        </p:nvSpPr>
        <p:spPr>
          <a:xfrm>
            <a:off x="8913139" y="5874757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화살표: 위쪽/아래쪽 83">
            <a:extLst>
              <a:ext uri="{FF2B5EF4-FFF2-40B4-BE49-F238E27FC236}">
                <a16:creationId xmlns:a16="http://schemas.microsoft.com/office/drawing/2014/main" id="{BDA352BB-71DD-4187-B1AB-D339A14D57AB}"/>
              </a:ext>
            </a:extLst>
          </p:cNvPr>
          <p:cNvSpPr/>
          <p:nvPr/>
        </p:nvSpPr>
        <p:spPr>
          <a:xfrm rot="10800000">
            <a:off x="9968834" y="5625792"/>
            <a:ext cx="175727" cy="302413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화살표: 위쪽/아래쪽 84">
            <a:extLst>
              <a:ext uri="{FF2B5EF4-FFF2-40B4-BE49-F238E27FC236}">
                <a16:creationId xmlns:a16="http://schemas.microsoft.com/office/drawing/2014/main" id="{9CB2C8FD-6356-44C7-AE3E-02EDC2F94977}"/>
              </a:ext>
            </a:extLst>
          </p:cNvPr>
          <p:cNvSpPr/>
          <p:nvPr/>
        </p:nvSpPr>
        <p:spPr>
          <a:xfrm rot="10800000">
            <a:off x="7198994" y="5626010"/>
            <a:ext cx="175727" cy="3151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90242B-2D1D-4B31-9CD2-F70AFBFC56B8}"/>
              </a:ext>
            </a:extLst>
          </p:cNvPr>
          <p:cNvSpPr txBox="1"/>
          <p:nvPr/>
        </p:nvSpPr>
        <p:spPr>
          <a:xfrm>
            <a:off x="7123079" y="5209816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3E2E2F6-C0C4-4DF1-8CD5-8946498BB6C0}"/>
              </a:ext>
            </a:extLst>
          </p:cNvPr>
          <p:cNvSpPr txBox="1"/>
          <p:nvPr/>
        </p:nvSpPr>
        <p:spPr>
          <a:xfrm>
            <a:off x="8970296" y="5204566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8BABD01-0818-4CD7-A786-0CFC5C671338}"/>
              </a:ext>
            </a:extLst>
          </p:cNvPr>
          <p:cNvSpPr txBox="1"/>
          <p:nvPr/>
        </p:nvSpPr>
        <p:spPr>
          <a:xfrm>
            <a:off x="8975904" y="3535971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A3DDFA-1CB1-4713-AC9D-2720EFF34848}"/>
              </a:ext>
            </a:extLst>
          </p:cNvPr>
          <p:cNvSpPr txBox="1"/>
          <p:nvPr/>
        </p:nvSpPr>
        <p:spPr>
          <a:xfrm>
            <a:off x="7120667" y="3553662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D259EB0D-A933-4EF2-9A42-1360D9CAD91E}"/>
              </a:ext>
            </a:extLst>
          </p:cNvPr>
          <p:cNvSpPr/>
          <p:nvPr/>
        </p:nvSpPr>
        <p:spPr>
          <a:xfrm>
            <a:off x="1097508" y="2744767"/>
            <a:ext cx="4041130" cy="39853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portion of data pages (20%)</a:t>
            </a:r>
          </a:p>
        </p:txBody>
      </p:sp>
      <p:sp>
        <p:nvSpPr>
          <p:cNvPr id="3" name="텍스트 개체 틀 26">
            <a:extLst>
              <a:ext uri="{FF2B5EF4-FFF2-40B4-BE49-F238E27FC236}">
                <a16:creationId xmlns:a16="http://schemas.microsoft.com/office/drawing/2014/main" id="{BD8057B3-F2A0-1C73-D064-B4A1120254A1}"/>
              </a:ext>
            </a:extLst>
          </p:cNvPr>
          <p:cNvSpPr txBox="1">
            <a:spLocks/>
          </p:cNvSpPr>
          <p:nvPr/>
        </p:nvSpPr>
        <p:spPr>
          <a:xfrm>
            <a:off x="328613" y="1105718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Gathering chiplet-locality samples</a:t>
            </a:r>
          </a:p>
          <a:p>
            <a:pPr marL="0" indent="0">
              <a:buNone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- With small pages, mapping each page into its desired chiplet, on demand</a:t>
            </a:r>
            <a:endParaRPr lang="en-US" altLang="ko-KR" sz="23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7343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6EA3F-0637-6A37-CDF1-CCE33466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6E1245-82BA-3BA3-160B-6A83B20B8364}"/>
              </a:ext>
            </a:extLst>
          </p:cNvPr>
          <p:cNvSpPr txBox="1"/>
          <p:nvPr/>
        </p:nvSpPr>
        <p:spPr>
          <a:xfrm>
            <a:off x="0" y="6372013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9E6A8-E7C4-93D2-69D8-0321BD40564D}"/>
              </a:ext>
            </a:extLst>
          </p:cNvPr>
          <p:cNvSpPr txBox="1"/>
          <p:nvPr/>
        </p:nvSpPr>
        <p:spPr>
          <a:xfrm>
            <a:off x="0" y="0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Phase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C0A2EA1-D381-D810-F33E-054ABFA96A95}"/>
              </a:ext>
            </a:extLst>
          </p:cNvPr>
          <p:cNvCxnSpPr>
            <a:cxnSpLocks/>
          </p:cNvCxnSpPr>
          <p:nvPr/>
        </p:nvCxnSpPr>
        <p:spPr>
          <a:xfrm>
            <a:off x="323850" y="675215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텍스트 개체 틀 26">
            <a:extLst>
              <a:ext uri="{FF2B5EF4-FFF2-40B4-BE49-F238E27FC236}">
                <a16:creationId xmlns:a16="http://schemas.microsoft.com/office/drawing/2014/main" id="{2A14D5F5-96B5-485D-EE6C-B9DCE055FFF8}"/>
              </a:ext>
            </a:extLst>
          </p:cNvPr>
          <p:cNvSpPr txBox="1">
            <a:spLocks/>
          </p:cNvSpPr>
          <p:nvPr/>
        </p:nvSpPr>
        <p:spPr>
          <a:xfrm>
            <a:off x="328613" y="1105718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Gathering chiplet-locality samples</a:t>
            </a:r>
          </a:p>
          <a:p>
            <a:pPr marL="0" indent="0">
              <a:buNone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- With small pages, mapping each page into its desired chiplet, on demand</a:t>
            </a:r>
            <a:endParaRPr lang="en-US" altLang="ko-KR" sz="23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CFC2F71-C3A4-BB4C-82FD-64042F53D18A}"/>
              </a:ext>
            </a:extLst>
          </p:cNvPr>
          <p:cNvSpPr/>
          <p:nvPr/>
        </p:nvSpPr>
        <p:spPr>
          <a:xfrm>
            <a:off x="1705350" y="3196581"/>
            <a:ext cx="2505558" cy="31520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7C6E15A-3784-9D7C-C0AB-F2A501737502}"/>
              </a:ext>
            </a:extLst>
          </p:cNvPr>
          <p:cNvSpPr/>
          <p:nvPr/>
        </p:nvSpPr>
        <p:spPr>
          <a:xfrm>
            <a:off x="1705350" y="3194638"/>
            <a:ext cx="2505557" cy="164805"/>
          </a:xfrm>
          <a:prstGeom prst="rect">
            <a:avLst/>
          </a:prstGeom>
          <a:solidFill>
            <a:srgbClr val="78206E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759B000-D5F6-419B-E195-1233069D09CF}"/>
              </a:ext>
            </a:extLst>
          </p:cNvPr>
          <p:cNvSpPr/>
          <p:nvPr/>
        </p:nvSpPr>
        <p:spPr>
          <a:xfrm>
            <a:off x="1705344" y="3350416"/>
            <a:ext cx="2505557" cy="164805"/>
          </a:xfrm>
          <a:prstGeom prst="rect">
            <a:avLst/>
          </a:prstGeom>
          <a:solidFill>
            <a:srgbClr val="275317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F413F22-134C-C31B-163C-79DFFBA85706}"/>
              </a:ext>
            </a:extLst>
          </p:cNvPr>
          <p:cNvSpPr/>
          <p:nvPr/>
        </p:nvSpPr>
        <p:spPr>
          <a:xfrm>
            <a:off x="1705344" y="3506379"/>
            <a:ext cx="2505557" cy="164805"/>
          </a:xfrm>
          <a:prstGeom prst="rect">
            <a:avLst/>
          </a:prstGeom>
          <a:solidFill>
            <a:srgbClr val="80350E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BD6D990-EE4F-3BAF-D132-1A83400DC225}"/>
              </a:ext>
            </a:extLst>
          </p:cNvPr>
          <p:cNvSpPr/>
          <p:nvPr/>
        </p:nvSpPr>
        <p:spPr>
          <a:xfrm>
            <a:off x="1705344" y="3663277"/>
            <a:ext cx="2505557" cy="164805"/>
          </a:xfrm>
          <a:prstGeom prst="rect">
            <a:avLst/>
          </a:prstGeom>
          <a:solidFill>
            <a:srgbClr val="0B304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1A1DACF-D6BA-EC07-1020-B7952DA4E1BD}"/>
              </a:ext>
            </a:extLst>
          </p:cNvPr>
          <p:cNvSpPr/>
          <p:nvPr/>
        </p:nvSpPr>
        <p:spPr>
          <a:xfrm>
            <a:off x="1705338" y="3206696"/>
            <a:ext cx="2505557" cy="6138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25EF3E21-C766-6042-C1E7-4E1B268EE64E}"/>
              </a:ext>
            </a:extLst>
          </p:cNvPr>
          <p:cNvSpPr/>
          <p:nvPr/>
        </p:nvSpPr>
        <p:spPr>
          <a:xfrm>
            <a:off x="1097508" y="2744767"/>
            <a:ext cx="4041130" cy="398534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portion of data pages (20%)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79C6877-F5C3-6B18-C71B-6ED68601A41C}"/>
              </a:ext>
            </a:extLst>
          </p:cNvPr>
          <p:cNvSpPr/>
          <p:nvPr/>
        </p:nvSpPr>
        <p:spPr>
          <a:xfrm>
            <a:off x="6922323" y="2684810"/>
            <a:ext cx="3564327" cy="3674368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C20D01A-1BBE-5190-5F4E-FFFC924C41B3}"/>
              </a:ext>
            </a:extLst>
          </p:cNvPr>
          <p:cNvSpPr/>
          <p:nvPr/>
        </p:nvSpPr>
        <p:spPr>
          <a:xfrm>
            <a:off x="7079670" y="3298477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B783B1F-D650-39C7-B05F-A5206657D560}"/>
              </a:ext>
            </a:extLst>
          </p:cNvPr>
          <p:cNvSpPr/>
          <p:nvPr/>
        </p:nvSpPr>
        <p:spPr>
          <a:xfrm>
            <a:off x="7618464" y="3930414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D9DD7259-6265-2EBC-3DED-FF85DACC825B}"/>
              </a:ext>
            </a:extLst>
          </p:cNvPr>
          <p:cNvSpPr/>
          <p:nvPr/>
        </p:nvSpPr>
        <p:spPr>
          <a:xfrm>
            <a:off x="7079670" y="4699421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4634A3BF-EABE-F994-479D-BB6CD6F3F58F}"/>
              </a:ext>
            </a:extLst>
          </p:cNvPr>
          <p:cNvSpPr/>
          <p:nvPr/>
        </p:nvSpPr>
        <p:spPr>
          <a:xfrm>
            <a:off x="7620845" y="4702610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8383816-8F00-B0D4-3498-9AD7212DA8EB}"/>
              </a:ext>
            </a:extLst>
          </p:cNvPr>
          <p:cNvSpPr/>
          <p:nvPr/>
        </p:nvSpPr>
        <p:spPr>
          <a:xfrm>
            <a:off x="8927408" y="3298484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D3AB6C78-49D5-EA51-8ECD-628726D04659}"/>
              </a:ext>
            </a:extLst>
          </p:cNvPr>
          <p:cNvSpPr/>
          <p:nvPr/>
        </p:nvSpPr>
        <p:spPr>
          <a:xfrm>
            <a:off x="8927560" y="3926421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0856AA5E-91EB-E663-E4C4-21465068FC42}"/>
              </a:ext>
            </a:extLst>
          </p:cNvPr>
          <p:cNvSpPr/>
          <p:nvPr/>
        </p:nvSpPr>
        <p:spPr>
          <a:xfrm>
            <a:off x="8929904" y="2784844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화살표: 위쪽/아래쪽 72">
            <a:extLst>
              <a:ext uri="{FF2B5EF4-FFF2-40B4-BE49-F238E27FC236}">
                <a16:creationId xmlns:a16="http://schemas.microsoft.com/office/drawing/2014/main" id="{5F820C19-9325-DD06-78F8-CA5958A4E7D5}"/>
              </a:ext>
            </a:extLst>
          </p:cNvPr>
          <p:cNvSpPr/>
          <p:nvPr/>
        </p:nvSpPr>
        <p:spPr>
          <a:xfrm rot="10800000">
            <a:off x="9972810" y="3077104"/>
            <a:ext cx="175727" cy="283345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4A50290-89BA-C24A-10EB-A3DE1D2274D6}"/>
              </a:ext>
            </a:extLst>
          </p:cNvPr>
          <p:cNvSpPr/>
          <p:nvPr/>
        </p:nvSpPr>
        <p:spPr>
          <a:xfrm>
            <a:off x="8913124" y="4701202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F7B60CA-980A-D372-DA27-68C10963245C}"/>
              </a:ext>
            </a:extLst>
          </p:cNvPr>
          <p:cNvSpPr/>
          <p:nvPr/>
        </p:nvSpPr>
        <p:spPr>
          <a:xfrm>
            <a:off x="8914733" y="4699437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76" name="화살표: 위쪽/아래쪽 75">
            <a:extLst>
              <a:ext uri="{FF2B5EF4-FFF2-40B4-BE49-F238E27FC236}">
                <a16:creationId xmlns:a16="http://schemas.microsoft.com/office/drawing/2014/main" id="{E22E133A-34FB-4C39-9010-FE23A0B16BB1}"/>
              </a:ext>
            </a:extLst>
          </p:cNvPr>
          <p:cNvSpPr/>
          <p:nvPr/>
        </p:nvSpPr>
        <p:spPr>
          <a:xfrm>
            <a:off x="9255220" y="4252347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화살표: 위쪽/아래쪽 76">
            <a:extLst>
              <a:ext uri="{FF2B5EF4-FFF2-40B4-BE49-F238E27FC236}">
                <a16:creationId xmlns:a16="http://schemas.microsoft.com/office/drawing/2014/main" id="{D163747D-5FC1-B087-DCCA-7DDC0557F29D}"/>
              </a:ext>
            </a:extLst>
          </p:cNvPr>
          <p:cNvSpPr/>
          <p:nvPr/>
        </p:nvSpPr>
        <p:spPr>
          <a:xfrm>
            <a:off x="7936153" y="4249753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화살표: 위쪽/아래쪽 77">
            <a:extLst>
              <a:ext uri="{FF2B5EF4-FFF2-40B4-BE49-F238E27FC236}">
                <a16:creationId xmlns:a16="http://schemas.microsoft.com/office/drawing/2014/main" id="{C620EA70-D33C-2D5B-6A63-020C02319179}"/>
              </a:ext>
            </a:extLst>
          </p:cNvPr>
          <p:cNvSpPr/>
          <p:nvPr/>
        </p:nvSpPr>
        <p:spPr>
          <a:xfrm rot="5400000">
            <a:off x="8570333" y="4595376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화살표: 위쪽/아래쪽 78">
            <a:extLst>
              <a:ext uri="{FF2B5EF4-FFF2-40B4-BE49-F238E27FC236}">
                <a16:creationId xmlns:a16="http://schemas.microsoft.com/office/drawing/2014/main" id="{08486FD5-A972-E06A-A77B-086EDB2FB9E7}"/>
              </a:ext>
            </a:extLst>
          </p:cNvPr>
          <p:cNvSpPr/>
          <p:nvPr/>
        </p:nvSpPr>
        <p:spPr>
          <a:xfrm rot="5400000">
            <a:off x="8570333" y="3812404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98DEC42-3648-ABED-2C6F-2D6306E0C532}"/>
              </a:ext>
            </a:extLst>
          </p:cNvPr>
          <p:cNvSpPr/>
          <p:nvPr/>
        </p:nvSpPr>
        <p:spPr>
          <a:xfrm>
            <a:off x="7086824" y="2786947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화살표: 위쪽/아래쪽 80">
            <a:extLst>
              <a:ext uri="{FF2B5EF4-FFF2-40B4-BE49-F238E27FC236}">
                <a16:creationId xmlns:a16="http://schemas.microsoft.com/office/drawing/2014/main" id="{46FA9B9D-35B0-F1C3-3D0F-83A20A8F7773}"/>
              </a:ext>
            </a:extLst>
          </p:cNvPr>
          <p:cNvSpPr/>
          <p:nvPr/>
        </p:nvSpPr>
        <p:spPr>
          <a:xfrm rot="10800000">
            <a:off x="7153547" y="3073176"/>
            <a:ext cx="175727" cy="29417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971A63E3-A888-E788-6483-60B0A2CE8205}"/>
              </a:ext>
            </a:extLst>
          </p:cNvPr>
          <p:cNvSpPr/>
          <p:nvPr/>
        </p:nvSpPr>
        <p:spPr>
          <a:xfrm>
            <a:off x="7086168" y="5869735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C577A5A4-6E5A-7262-2DE3-2FED67609772}"/>
              </a:ext>
            </a:extLst>
          </p:cNvPr>
          <p:cNvSpPr/>
          <p:nvPr/>
        </p:nvSpPr>
        <p:spPr>
          <a:xfrm>
            <a:off x="8913139" y="5874757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화살표: 위쪽/아래쪽 83">
            <a:extLst>
              <a:ext uri="{FF2B5EF4-FFF2-40B4-BE49-F238E27FC236}">
                <a16:creationId xmlns:a16="http://schemas.microsoft.com/office/drawing/2014/main" id="{364E8B5C-3A25-E7A3-9289-EA28F6954639}"/>
              </a:ext>
            </a:extLst>
          </p:cNvPr>
          <p:cNvSpPr/>
          <p:nvPr/>
        </p:nvSpPr>
        <p:spPr>
          <a:xfrm rot="10800000">
            <a:off x="9968834" y="5625792"/>
            <a:ext cx="175727" cy="302413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화살표: 위쪽/아래쪽 84">
            <a:extLst>
              <a:ext uri="{FF2B5EF4-FFF2-40B4-BE49-F238E27FC236}">
                <a16:creationId xmlns:a16="http://schemas.microsoft.com/office/drawing/2014/main" id="{163A6279-F14C-B51D-D3CC-EAA91D631B74}"/>
              </a:ext>
            </a:extLst>
          </p:cNvPr>
          <p:cNvSpPr/>
          <p:nvPr/>
        </p:nvSpPr>
        <p:spPr>
          <a:xfrm rot="10800000">
            <a:off x="7198994" y="5626010"/>
            <a:ext cx="175727" cy="3151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51BB98-CC39-E3A2-5C9F-2B9A4ACC7302}"/>
              </a:ext>
            </a:extLst>
          </p:cNvPr>
          <p:cNvSpPr txBox="1"/>
          <p:nvPr/>
        </p:nvSpPr>
        <p:spPr>
          <a:xfrm>
            <a:off x="7123079" y="5209816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A8B4153-B90C-568D-4450-5983EE519E94}"/>
              </a:ext>
            </a:extLst>
          </p:cNvPr>
          <p:cNvSpPr txBox="1"/>
          <p:nvPr/>
        </p:nvSpPr>
        <p:spPr>
          <a:xfrm>
            <a:off x="8970296" y="5204566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C5DCF9-F467-291B-52B2-2F8926B35904}"/>
              </a:ext>
            </a:extLst>
          </p:cNvPr>
          <p:cNvSpPr txBox="1"/>
          <p:nvPr/>
        </p:nvSpPr>
        <p:spPr>
          <a:xfrm>
            <a:off x="8975904" y="3535971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702F4E-299D-39F2-D267-372CFDB72E09}"/>
              </a:ext>
            </a:extLst>
          </p:cNvPr>
          <p:cNvSpPr txBox="1"/>
          <p:nvPr/>
        </p:nvSpPr>
        <p:spPr>
          <a:xfrm>
            <a:off x="7120667" y="3553662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7CE2ABDE-2E1D-F90A-FFF4-DC7CFBED5B99}"/>
              </a:ext>
            </a:extLst>
          </p:cNvPr>
          <p:cNvSpPr/>
          <p:nvPr/>
        </p:nvSpPr>
        <p:spPr>
          <a:xfrm>
            <a:off x="1871395" y="3229691"/>
            <a:ext cx="987001" cy="214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 0-3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628F9750-C9AE-CED6-433E-5BB62A3FFB81}"/>
              </a:ext>
            </a:extLst>
          </p:cNvPr>
          <p:cNvSpPr/>
          <p:nvPr/>
        </p:nvSpPr>
        <p:spPr>
          <a:xfrm>
            <a:off x="3058761" y="3240845"/>
            <a:ext cx="987001" cy="2145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 4-7</a:t>
            </a: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104F5BB2-1020-5B54-CD72-9FDF6215ABE5}"/>
              </a:ext>
            </a:extLst>
          </p:cNvPr>
          <p:cNvSpPr/>
          <p:nvPr/>
        </p:nvSpPr>
        <p:spPr>
          <a:xfrm>
            <a:off x="1871395" y="3519290"/>
            <a:ext cx="987001" cy="2145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 8-11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4BD7E2C-B76E-8D82-6F34-A14C227ED5F3}"/>
              </a:ext>
            </a:extLst>
          </p:cNvPr>
          <p:cNvSpPr/>
          <p:nvPr/>
        </p:nvSpPr>
        <p:spPr>
          <a:xfrm>
            <a:off x="3058905" y="3514431"/>
            <a:ext cx="987001" cy="2145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 12-15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4258A79-C9A9-2829-84C5-7FBC32847927}"/>
              </a:ext>
            </a:extLst>
          </p:cNvPr>
          <p:cNvGrpSpPr/>
          <p:nvPr/>
        </p:nvGrpSpPr>
        <p:grpSpPr>
          <a:xfrm>
            <a:off x="1705338" y="3456975"/>
            <a:ext cx="3457728" cy="2915038"/>
            <a:chOff x="1705338" y="3456975"/>
            <a:chExt cx="3457728" cy="2915038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397B49A-C874-12BF-7DDB-955581E4C083}"/>
                </a:ext>
              </a:extLst>
            </p:cNvPr>
            <p:cNvSpPr/>
            <p:nvPr/>
          </p:nvSpPr>
          <p:spPr>
            <a:xfrm>
              <a:off x="1705338" y="3844172"/>
              <a:ext cx="2505557" cy="25278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Will follow </a:t>
              </a:r>
            </a:p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similar pattern</a:t>
              </a:r>
            </a:p>
          </p:txBody>
        </p:sp>
        <p:pic>
          <p:nvPicPr>
            <p:cNvPr id="4" name="그래픽 3" descr="시계 반대 방향으로 굽은 사선 화살표 단색으로 채워진">
              <a:extLst>
                <a:ext uri="{FF2B5EF4-FFF2-40B4-BE49-F238E27FC236}">
                  <a16:creationId xmlns:a16="http://schemas.microsoft.com/office/drawing/2014/main" id="{D78169B0-A13B-E3A9-C150-B75777A0D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76515" flipV="1">
              <a:off x="3832399" y="3456975"/>
              <a:ext cx="1330667" cy="1497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4016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44284 -0.0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49882 -0.0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43698 0.35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17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49817 0.35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FFDA-9FEF-E6CF-0119-1B90C396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AF7E25-9A87-5B8B-1998-9F4502D23734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ECB48-2824-63D9-E9B1-A3D7F3A7E140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Phase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FCC10D1-EFF7-AC72-B898-A20F3FC69DD4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텍스트 개체 틀 26">
            <a:extLst>
              <a:ext uri="{FF2B5EF4-FFF2-40B4-BE49-F238E27FC236}">
                <a16:creationId xmlns:a16="http://schemas.microsoft.com/office/drawing/2014/main" id="{32A04BB5-9443-64D0-C100-8FDAAE5E4AB2}"/>
              </a:ext>
            </a:extLst>
          </p:cNvPr>
          <p:cNvSpPr txBox="1">
            <a:spLocks/>
          </p:cNvSpPr>
          <p:nvPr/>
        </p:nvSpPr>
        <p:spPr>
          <a:xfrm>
            <a:off x="329406" y="1102728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Tracking remote memory accesses to verify the samples</a:t>
            </a:r>
            <a:b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- Taking the shared behavior into account when selecting the page size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42FFD6-6ECA-107E-A643-A9521DF1DBF9}"/>
              </a:ext>
            </a:extLst>
          </p:cNvPr>
          <p:cNvSpPr/>
          <p:nvPr/>
        </p:nvSpPr>
        <p:spPr>
          <a:xfrm>
            <a:off x="6511644" y="2549139"/>
            <a:ext cx="3564327" cy="3674368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61EB877-602C-DDDF-A374-AF90748A0543}"/>
              </a:ext>
            </a:extLst>
          </p:cNvPr>
          <p:cNvSpPr/>
          <p:nvPr/>
        </p:nvSpPr>
        <p:spPr>
          <a:xfrm>
            <a:off x="6668991" y="3162806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F6E0FB8-4F11-2634-3CD9-75AA99120D2F}"/>
              </a:ext>
            </a:extLst>
          </p:cNvPr>
          <p:cNvSpPr/>
          <p:nvPr/>
        </p:nvSpPr>
        <p:spPr>
          <a:xfrm>
            <a:off x="7207785" y="3794743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8946CF6-DA31-8CBA-0D97-089FBA6E5310}"/>
              </a:ext>
            </a:extLst>
          </p:cNvPr>
          <p:cNvSpPr/>
          <p:nvPr/>
        </p:nvSpPr>
        <p:spPr>
          <a:xfrm>
            <a:off x="6668991" y="4563750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8276325-D21E-9F33-2EC9-D3677188F011}"/>
              </a:ext>
            </a:extLst>
          </p:cNvPr>
          <p:cNvSpPr/>
          <p:nvPr/>
        </p:nvSpPr>
        <p:spPr>
          <a:xfrm>
            <a:off x="7210166" y="4566939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C5283FA-6D53-6EFE-7957-D4C5D16D0500}"/>
              </a:ext>
            </a:extLst>
          </p:cNvPr>
          <p:cNvSpPr/>
          <p:nvPr/>
        </p:nvSpPr>
        <p:spPr>
          <a:xfrm>
            <a:off x="8516729" y="3162813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36F3681-C6E2-DD90-DAD4-B0DE6BBD7B07}"/>
              </a:ext>
            </a:extLst>
          </p:cNvPr>
          <p:cNvSpPr/>
          <p:nvPr/>
        </p:nvSpPr>
        <p:spPr>
          <a:xfrm>
            <a:off x="8516881" y="3790750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E998272-6C5E-3985-A794-7E80CC10FE3E}"/>
              </a:ext>
            </a:extLst>
          </p:cNvPr>
          <p:cNvSpPr/>
          <p:nvPr/>
        </p:nvSpPr>
        <p:spPr>
          <a:xfrm>
            <a:off x="8519225" y="2649173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화살표: 위쪽/아래쪽 24">
            <a:extLst>
              <a:ext uri="{FF2B5EF4-FFF2-40B4-BE49-F238E27FC236}">
                <a16:creationId xmlns:a16="http://schemas.microsoft.com/office/drawing/2014/main" id="{D64BEF6C-435D-F29E-0689-1C645F0100F0}"/>
              </a:ext>
            </a:extLst>
          </p:cNvPr>
          <p:cNvSpPr/>
          <p:nvPr/>
        </p:nvSpPr>
        <p:spPr>
          <a:xfrm rot="10800000">
            <a:off x="9562131" y="2941433"/>
            <a:ext cx="175727" cy="283345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14EDDCD-60FF-6129-2478-84ECEEBE0D3A}"/>
              </a:ext>
            </a:extLst>
          </p:cNvPr>
          <p:cNvSpPr/>
          <p:nvPr/>
        </p:nvSpPr>
        <p:spPr>
          <a:xfrm>
            <a:off x="8502445" y="4565531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2DBD638-659A-93F8-3791-2648492ABD96}"/>
              </a:ext>
            </a:extLst>
          </p:cNvPr>
          <p:cNvSpPr/>
          <p:nvPr/>
        </p:nvSpPr>
        <p:spPr>
          <a:xfrm>
            <a:off x="8504054" y="4563766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28" name="화살표: 위쪽/아래쪽 27">
            <a:extLst>
              <a:ext uri="{FF2B5EF4-FFF2-40B4-BE49-F238E27FC236}">
                <a16:creationId xmlns:a16="http://schemas.microsoft.com/office/drawing/2014/main" id="{8DC56E17-48CA-4AF9-2D0F-EC347EB21E9B}"/>
              </a:ext>
            </a:extLst>
          </p:cNvPr>
          <p:cNvSpPr/>
          <p:nvPr/>
        </p:nvSpPr>
        <p:spPr>
          <a:xfrm>
            <a:off x="8844541" y="4116676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화살표: 위쪽/아래쪽 28">
            <a:extLst>
              <a:ext uri="{FF2B5EF4-FFF2-40B4-BE49-F238E27FC236}">
                <a16:creationId xmlns:a16="http://schemas.microsoft.com/office/drawing/2014/main" id="{D3E3626A-2AA3-B0F6-5F5D-8A5D8E9DEF05}"/>
              </a:ext>
            </a:extLst>
          </p:cNvPr>
          <p:cNvSpPr/>
          <p:nvPr/>
        </p:nvSpPr>
        <p:spPr>
          <a:xfrm>
            <a:off x="7525474" y="4114082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화살표: 위쪽/아래쪽 29">
            <a:extLst>
              <a:ext uri="{FF2B5EF4-FFF2-40B4-BE49-F238E27FC236}">
                <a16:creationId xmlns:a16="http://schemas.microsoft.com/office/drawing/2014/main" id="{D10E3D6D-6A4E-D9A9-291C-FCF7EC50DEFA}"/>
              </a:ext>
            </a:extLst>
          </p:cNvPr>
          <p:cNvSpPr/>
          <p:nvPr/>
        </p:nvSpPr>
        <p:spPr>
          <a:xfrm rot="5400000">
            <a:off x="8159654" y="4459705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화살표: 위쪽/아래쪽 30">
            <a:extLst>
              <a:ext uri="{FF2B5EF4-FFF2-40B4-BE49-F238E27FC236}">
                <a16:creationId xmlns:a16="http://schemas.microsoft.com/office/drawing/2014/main" id="{F5C2E72F-DBFA-5909-4C40-6BB883BE0CFF}"/>
              </a:ext>
            </a:extLst>
          </p:cNvPr>
          <p:cNvSpPr/>
          <p:nvPr/>
        </p:nvSpPr>
        <p:spPr>
          <a:xfrm rot="5400000">
            <a:off x="8159654" y="3676733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55AC98D-338B-8DE1-604F-61085F534A77}"/>
              </a:ext>
            </a:extLst>
          </p:cNvPr>
          <p:cNvSpPr/>
          <p:nvPr/>
        </p:nvSpPr>
        <p:spPr>
          <a:xfrm>
            <a:off x="6676145" y="2651276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화살표: 위쪽/아래쪽 32">
            <a:extLst>
              <a:ext uri="{FF2B5EF4-FFF2-40B4-BE49-F238E27FC236}">
                <a16:creationId xmlns:a16="http://schemas.microsoft.com/office/drawing/2014/main" id="{350D5E13-5420-92EF-4846-385C8D7EB73A}"/>
              </a:ext>
            </a:extLst>
          </p:cNvPr>
          <p:cNvSpPr/>
          <p:nvPr/>
        </p:nvSpPr>
        <p:spPr>
          <a:xfrm rot="10800000">
            <a:off x="6742868" y="2937505"/>
            <a:ext cx="175727" cy="29417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358D575-0D5C-B38D-3184-70C62C522239}"/>
              </a:ext>
            </a:extLst>
          </p:cNvPr>
          <p:cNvSpPr/>
          <p:nvPr/>
        </p:nvSpPr>
        <p:spPr>
          <a:xfrm>
            <a:off x="6675489" y="5734064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39B25BF-49ED-23DE-56E5-09511E0B7BA8}"/>
              </a:ext>
            </a:extLst>
          </p:cNvPr>
          <p:cNvSpPr/>
          <p:nvPr/>
        </p:nvSpPr>
        <p:spPr>
          <a:xfrm>
            <a:off x="8502460" y="5739086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화살표: 위쪽/아래쪽 35">
            <a:extLst>
              <a:ext uri="{FF2B5EF4-FFF2-40B4-BE49-F238E27FC236}">
                <a16:creationId xmlns:a16="http://schemas.microsoft.com/office/drawing/2014/main" id="{9008FFAC-848A-259B-6664-FBCA14DB5273}"/>
              </a:ext>
            </a:extLst>
          </p:cNvPr>
          <p:cNvSpPr/>
          <p:nvPr/>
        </p:nvSpPr>
        <p:spPr>
          <a:xfrm rot="10800000">
            <a:off x="9558155" y="5490121"/>
            <a:ext cx="175727" cy="302413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화살표: 위쪽/아래쪽 36">
            <a:extLst>
              <a:ext uri="{FF2B5EF4-FFF2-40B4-BE49-F238E27FC236}">
                <a16:creationId xmlns:a16="http://schemas.microsoft.com/office/drawing/2014/main" id="{2B8C7441-9375-76BB-FEAF-BD0888ACE62D}"/>
              </a:ext>
            </a:extLst>
          </p:cNvPr>
          <p:cNvSpPr/>
          <p:nvPr/>
        </p:nvSpPr>
        <p:spPr>
          <a:xfrm rot="10800000">
            <a:off x="6788315" y="5490339"/>
            <a:ext cx="175727" cy="3151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C25B9C-14CE-4CB5-0AA3-9950C03C0D3C}"/>
              </a:ext>
            </a:extLst>
          </p:cNvPr>
          <p:cNvSpPr txBox="1"/>
          <p:nvPr/>
        </p:nvSpPr>
        <p:spPr>
          <a:xfrm>
            <a:off x="6712400" y="5074145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41504E-E57B-C295-9B80-228016CA8FA8}"/>
              </a:ext>
            </a:extLst>
          </p:cNvPr>
          <p:cNvSpPr txBox="1"/>
          <p:nvPr/>
        </p:nvSpPr>
        <p:spPr>
          <a:xfrm>
            <a:off x="8559617" y="5068895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8E9D6B2-DC2B-0320-46AC-18305B211E24}"/>
              </a:ext>
            </a:extLst>
          </p:cNvPr>
          <p:cNvGrpSpPr/>
          <p:nvPr/>
        </p:nvGrpSpPr>
        <p:grpSpPr>
          <a:xfrm>
            <a:off x="6788314" y="2254284"/>
            <a:ext cx="1106448" cy="1473747"/>
            <a:chOff x="4097869" y="1147261"/>
            <a:chExt cx="1106448" cy="1473747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3B0473C-9EB4-6BC4-48F4-F7F752BC8D3F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A76F2F0-224E-797B-F365-02756DCD1070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031C7506-0880-5C5F-A767-68396EFAD351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722C47B-5627-FDCA-B4E0-E78B6D7AF486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0EEEC38-0F2A-DC01-592F-6E0B6F219836}"/>
              </a:ext>
            </a:extLst>
          </p:cNvPr>
          <p:cNvGrpSpPr/>
          <p:nvPr/>
        </p:nvGrpSpPr>
        <p:grpSpPr>
          <a:xfrm>
            <a:off x="8627434" y="2216417"/>
            <a:ext cx="1106448" cy="1473747"/>
            <a:chOff x="4097869" y="1147261"/>
            <a:chExt cx="1106448" cy="1473747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52832BFB-FB85-719C-25CD-75245ECCEA66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CFEE651A-52C1-10AF-356C-51D4914315DF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CE412EF-2FEC-B9E7-2CB0-030E62D1D17B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B2158927-6C5E-446F-C56C-B19B795A4F9C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C47371D7-D2DE-E5AC-835C-C3C8CAAFB059}"/>
              </a:ext>
            </a:extLst>
          </p:cNvPr>
          <p:cNvSpPr/>
          <p:nvPr/>
        </p:nvSpPr>
        <p:spPr>
          <a:xfrm>
            <a:off x="6782239" y="2690703"/>
            <a:ext cx="1086905" cy="313328"/>
          </a:xfrm>
          <a:prstGeom prst="rect">
            <a:avLst/>
          </a:prstGeom>
          <a:solidFill>
            <a:srgbClr val="FFFF00"/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altLang="ko-KR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57C55E07-16AA-E2CE-A53A-DD5C5F1625EF}"/>
              </a:ext>
            </a:extLst>
          </p:cNvPr>
          <p:cNvGrpSpPr/>
          <p:nvPr/>
        </p:nvGrpSpPr>
        <p:grpSpPr>
          <a:xfrm>
            <a:off x="7457486" y="2820516"/>
            <a:ext cx="1252927" cy="839938"/>
            <a:chOff x="7457486" y="2549581"/>
            <a:chExt cx="1252927" cy="839938"/>
          </a:xfrm>
        </p:grpSpPr>
        <p:pic>
          <p:nvPicPr>
            <p:cNvPr id="130" name="그래픽 129" descr="시계 방향으로 굽은 줄 화살표 단색으로 채워진">
              <a:extLst>
                <a:ext uri="{FF2B5EF4-FFF2-40B4-BE49-F238E27FC236}">
                  <a16:creationId xmlns:a16="http://schemas.microsoft.com/office/drawing/2014/main" id="{F25A6563-4287-E7A9-5C3A-F3E4F262A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94755" y="2549581"/>
              <a:ext cx="815658" cy="788604"/>
            </a:xfrm>
            <a:prstGeom prst="rect">
              <a:avLst/>
            </a:prstGeom>
          </p:spPr>
        </p:pic>
        <p:pic>
          <p:nvPicPr>
            <p:cNvPr id="132" name="그래픽 131" descr="위쪽 화살표 단색으로 채워진">
              <a:extLst>
                <a:ext uri="{FF2B5EF4-FFF2-40B4-BE49-F238E27FC236}">
                  <a16:creationId xmlns:a16="http://schemas.microsoft.com/office/drawing/2014/main" id="{469F03F3-C52D-46C2-F49B-218C65AD3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57486" y="2578008"/>
              <a:ext cx="811511" cy="811511"/>
            </a:xfrm>
            <a:prstGeom prst="rect">
              <a:avLst/>
            </a:prstGeom>
          </p:spPr>
        </p:pic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7CDEBD89-5682-0806-EDD4-CCCDDFE693A2}"/>
              </a:ext>
            </a:extLst>
          </p:cNvPr>
          <p:cNvGrpSpPr/>
          <p:nvPr/>
        </p:nvGrpSpPr>
        <p:grpSpPr>
          <a:xfrm>
            <a:off x="1749259" y="2856386"/>
            <a:ext cx="5048070" cy="1136979"/>
            <a:chOff x="1749259" y="2585451"/>
            <a:chExt cx="5048070" cy="1136979"/>
          </a:xfrm>
        </p:grpSpPr>
        <p:cxnSp>
          <p:nvCxnSpPr>
            <p:cNvPr id="133" name="직선 화살표 연결선 132">
              <a:extLst>
                <a:ext uri="{FF2B5EF4-FFF2-40B4-BE49-F238E27FC236}">
                  <a16:creationId xmlns:a16="http://schemas.microsoft.com/office/drawing/2014/main" id="{4D249528-8689-6C56-2A8C-91C5F6B32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1120" y="2585451"/>
              <a:ext cx="1466209" cy="690664"/>
            </a:xfrm>
            <a:prstGeom prst="straightConnector1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084B5C3E-D1FE-F770-8722-339E8948DB84}"/>
                </a:ext>
              </a:extLst>
            </p:cNvPr>
            <p:cNvSpPr/>
            <p:nvPr/>
          </p:nvSpPr>
          <p:spPr>
            <a:xfrm>
              <a:off x="1749259" y="3161165"/>
              <a:ext cx="3896263" cy="561265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by multiple threads</a:t>
              </a:r>
              <a:endParaRPr lang="ko-KR" alt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7558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43011-F71A-E1A7-F18E-084A1A3A1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AA773-A5E7-6301-C960-83965F3C6169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9C51D-96C0-3FE3-9979-91CFD7BEC3D3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Phase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EB028466-5890-67DE-C646-91E33D99DF5C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텍스트 개체 틀 26">
            <a:extLst>
              <a:ext uri="{FF2B5EF4-FFF2-40B4-BE49-F238E27FC236}">
                <a16:creationId xmlns:a16="http://schemas.microsoft.com/office/drawing/2014/main" id="{F3749E3E-F081-18A7-04D3-8D59ADA7971D}"/>
              </a:ext>
            </a:extLst>
          </p:cNvPr>
          <p:cNvSpPr txBox="1">
            <a:spLocks/>
          </p:cNvSpPr>
          <p:nvPr/>
        </p:nvSpPr>
        <p:spPr>
          <a:xfrm>
            <a:off x="329406" y="1102728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Selecting the suitable page size based on the samples</a:t>
            </a:r>
            <a:b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- When the remote access </a:t>
            </a:r>
            <a:r>
              <a:rPr lang="en-US" altLang="ko-KR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= 0 (not shared)</a:t>
            </a:r>
            <a:endParaRPr lang="en-US" altLang="ko-K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Selecting the largest page size that still preserves data locality (= the size of chiplet-locality)</a:t>
            </a:r>
          </a:p>
        </p:txBody>
      </p: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368B6701-B6C0-96D1-9744-CAAF214D6E80}"/>
              </a:ext>
            </a:extLst>
          </p:cNvPr>
          <p:cNvGrpSpPr/>
          <p:nvPr/>
        </p:nvGrpSpPr>
        <p:grpSpPr>
          <a:xfrm>
            <a:off x="3192046" y="2475291"/>
            <a:ext cx="6453744" cy="4215647"/>
            <a:chOff x="3192046" y="2475291"/>
            <a:chExt cx="6453744" cy="4215647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E76DB11-AE4D-B8AA-D2BB-356C304DBA68}"/>
                </a:ext>
              </a:extLst>
            </p:cNvPr>
            <p:cNvSpPr/>
            <p:nvPr/>
          </p:nvSpPr>
          <p:spPr>
            <a:xfrm>
              <a:off x="4840775" y="3304645"/>
              <a:ext cx="2520122" cy="33862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367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89940E-ADDC-F887-7A8B-AE33626C65AE}"/>
                </a:ext>
              </a:extLst>
            </p:cNvPr>
            <p:cNvSpPr txBox="1"/>
            <p:nvPr/>
          </p:nvSpPr>
          <p:spPr>
            <a:xfrm>
              <a:off x="4842862" y="3189851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0x100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738896-E722-A366-DD30-96AA8B884131}"/>
                </a:ext>
              </a:extLst>
            </p:cNvPr>
            <p:cNvSpPr txBox="1"/>
            <p:nvPr/>
          </p:nvSpPr>
          <p:spPr>
            <a:xfrm>
              <a:off x="4842858" y="3560596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0x101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78B1FB-0A50-429C-5007-C505B9D21829}"/>
                </a:ext>
              </a:extLst>
            </p:cNvPr>
            <p:cNvSpPr txBox="1"/>
            <p:nvPr/>
          </p:nvSpPr>
          <p:spPr>
            <a:xfrm>
              <a:off x="4844378" y="3928488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0x102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792E15-415F-D738-DBE2-F3386D1BFDE3}"/>
                </a:ext>
              </a:extLst>
            </p:cNvPr>
            <p:cNvSpPr txBox="1"/>
            <p:nvPr/>
          </p:nvSpPr>
          <p:spPr>
            <a:xfrm>
              <a:off x="4842858" y="4298294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0x103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D1A4E7A-604B-D6F6-8CAA-2E0B390885C1}"/>
                </a:ext>
              </a:extLst>
            </p:cNvPr>
            <p:cNvGrpSpPr/>
            <p:nvPr/>
          </p:nvGrpSpPr>
          <p:grpSpPr>
            <a:xfrm>
              <a:off x="4840796" y="4654679"/>
              <a:ext cx="2522206" cy="1465958"/>
              <a:chOff x="63987" y="630213"/>
              <a:chExt cx="1138006" cy="58048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34ADD-5937-4CB3-4829-13C6D40A0DE2}"/>
                  </a:ext>
                </a:extLst>
              </p:cNvPr>
              <p:cNvSpPr txBox="1"/>
              <p:nvPr/>
            </p:nvSpPr>
            <p:spPr>
              <a:xfrm>
                <a:off x="64518" y="630213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0x104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9DA105-EC67-E918-3BD5-290F367BA9F5}"/>
                  </a:ext>
                </a:extLst>
              </p:cNvPr>
              <p:cNvSpPr txBox="1"/>
              <p:nvPr/>
            </p:nvSpPr>
            <p:spPr>
              <a:xfrm>
                <a:off x="63987" y="777294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0x105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A6265B-820F-5F52-73FF-E6A4C64043CD}"/>
                  </a:ext>
                </a:extLst>
              </p:cNvPr>
              <p:cNvSpPr txBox="1"/>
              <p:nvPr/>
            </p:nvSpPr>
            <p:spPr>
              <a:xfrm>
                <a:off x="64518" y="922878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0x106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1A3F79-3C24-5AD5-5928-9C03E91ACA09}"/>
                  </a:ext>
                </a:extLst>
              </p:cNvPr>
              <p:cNvSpPr txBox="1"/>
              <p:nvPr/>
            </p:nvSpPr>
            <p:spPr>
              <a:xfrm>
                <a:off x="63987" y="1069350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0x107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07</a:t>
                </a:r>
              </a:p>
            </p:txBody>
          </p:sp>
        </p:grp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B4B75749-EA4E-A3D0-7C44-CE10365604C9}"/>
                </a:ext>
              </a:extLst>
            </p:cNvPr>
            <p:cNvSpPr/>
            <p:nvPr/>
          </p:nvSpPr>
          <p:spPr>
            <a:xfrm rot="5400000">
              <a:off x="5904864" y="5078650"/>
              <a:ext cx="560358" cy="266421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. . .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A4B1DD9-1AB3-A255-42E9-0E3365EAA67C}"/>
                </a:ext>
              </a:extLst>
            </p:cNvPr>
            <p:cNvSpPr/>
            <p:nvPr/>
          </p:nvSpPr>
          <p:spPr>
            <a:xfrm>
              <a:off x="8636738" y="3382746"/>
              <a:ext cx="941893" cy="12289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24CF0C20-F013-F9CF-1280-B377FECEC3CC}"/>
                </a:ext>
              </a:extLst>
            </p:cNvPr>
            <p:cNvCxnSpPr>
              <a:cxnSpLocks/>
              <a:stCxn id="4" idx="3"/>
              <a:endCxn id="46" idx="1"/>
            </p:cNvCxnSpPr>
            <p:nvPr/>
          </p:nvCxnSpPr>
          <p:spPr>
            <a:xfrm>
              <a:off x="7362985" y="3368330"/>
              <a:ext cx="1273749" cy="99391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07423AE-E805-8828-A732-322C2C062679}"/>
                </a:ext>
              </a:extLst>
            </p:cNvPr>
            <p:cNvSpPr/>
            <p:nvPr/>
          </p:nvSpPr>
          <p:spPr>
            <a:xfrm>
              <a:off x="8636734" y="3379828"/>
              <a:ext cx="942197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C0E4160-2A9B-80CD-1BC6-CE19DBE45414}"/>
                </a:ext>
              </a:extLst>
            </p:cNvPr>
            <p:cNvSpPr/>
            <p:nvPr/>
          </p:nvSpPr>
          <p:spPr>
            <a:xfrm>
              <a:off x="8636738" y="5166973"/>
              <a:ext cx="940073" cy="12289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F1A4B66E-E0E8-ACB8-4A70-D54D3494577C}"/>
                </a:ext>
              </a:extLst>
            </p:cNvPr>
            <p:cNvSpPr/>
            <p:nvPr/>
          </p:nvSpPr>
          <p:spPr>
            <a:xfrm>
              <a:off x="8639129" y="4071921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8C3F23FC-FCEE-0CEC-9645-B260101FC6DF}"/>
                </a:ext>
              </a:extLst>
            </p:cNvPr>
            <p:cNvCxnSpPr>
              <a:cxnSpLocks/>
              <a:stCxn id="5" idx="3"/>
              <a:endCxn id="52" idx="1"/>
            </p:cNvCxnSpPr>
            <p:nvPr/>
          </p:nvCxnSpPr>
          <p:spPr>
            <a:xfrm>
              <a:off x="7362981" y="3739075"/>
              <a:ext cx="1276148" cy="420739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C766793A-8D34-5603-CEE9-4668833AAFD3}"/>
                </a:ext>
              </a:extLst>
            </p:cNvPr>
            <p:cNvSpPr/>
            <p:nvPr/>
          </p:nvSpPr>
          <p:spPr>
            <a:xfrm>
              <a:off x="8637110" y="4331153"/>
              <a:ext cx="941893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직선 화살표 연결선 127">
              <a:extLst>
                <a:ext uri="{FF2B5EF4-FFF2-40B4-BE49-F238E27FC236}">
                  <a16:creationId xmlns:a16="http://schemas.microsoft.com/office/drawing/2014/main" id="{AE94B3B6-B289-DCE1-39D9-60E981FF61C6}"/>
                </a:ext>
              </a:extLst>
            </p:cNvPr>
            <p:cNvCxnSpPr>
              <a:cxnSpLocks/>
              <a:stCxn id="8" idx="3"/>
              <a:endCxn id="63" idx="1"/>
            </p:cNvCxnSpPr>
            <p:nvPr/>
          </p:nvCxnSpPr>
          <p:spPr>
            <a:xfrm>
              <a:off x="7364501" y="4106967"/>
              <a:ext cx="1272609" cy="312079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46300375-809A-0993-222C-DC0781552EE2}"/>
                </a:ext>
              </a:extLst>
            </p:cNvPr>
            <p:cNvSpPr/>
            <p:nvPr/>
          </p:nvSpPr>
          <p:spPr>
            <a:xfrm>
              <a:off x="8639129" y="3678268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7A797316-CD05-CE39-A018-503B31CE306B}"/>
                </a:ext>
              </a:extLst>
            </p:cNvPr>
            <p:cNvCxnSpPr>
              <a:cxnSpLocks/>
              <a:stCxn id="9" idx="3"/>
              <a:endCxn id="131" idx="1"/>
            </p:cNvCxnSpPr>
            <p:nvPr/>
          </p:nvCxnSpPr>
          <p:spPr>
            <a:xfrm flipV="1">
              <a:off x="7362981" y="3766161"/>
              <a:ext cx="1276148" cy="71061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3D51C27B-DC53-98FA-C11B-538C472C06A8}"/>
                </a:ext>
              </a:extLst>
            </p:cNvPr>
            <p:cNvSpPr/>
            <p:nvPr/>
          </p:nvSpPr>
          <p:spPr>
            <a:xfrm>
              <a:off x="8639128" y="5538695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0" name="직선 화살표 연결선 139">
              <a:extLst>
                <a:ext uri="{FF2B5EF4-FFF2-40B4-BE49-F238E27FC236}">
                  <a16:creationId xmlns:a16="http://schemas.microsoft.com/office/drawing/2014/main" id="{EA417EDE-7789-9B40-4FC1-27E046AF8EB2}"/>
                </a:ext>
              </a:extLst>
            </p:cNvPr>
            <p:cNvCxnSpPr>
              <a:cxnSpLocks/>
              <a:stCxn id="11" idx="3"/>
              <a:endCxn id="139" idx="1"/>
            </p:cNvCxnSpPr>
            <p:nvPr/>
          </p:nvCxnSpPr>
          <p:spPr>
            <a:xfrm>
              <a:off x="7363002" y="4833158"/>
              <a:ext cx="1276126" cy="793430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C77A9EBB-45BA-576C-7521-A404937DC00F}"/>
                </a:ext>
              </a:extLst>
            </p:cNvPr>
            <p:cNvSpPr/>
            <p:nvPr/>
          </p:nvSpPr>
          <p:spPr>
            <a:xfrm>
              <a:off x="8639128" y="5244223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3" name="직선 화살표 연결선 142">
              <a:extLst>
                <a:ext uri="{FF2B5EF4-FFF2-40B4-BE49-F238E27FC236}">
                  <a16:creationId xmlns:a16="http://schemas.microsoft.com/office/drawing/2014/main" id="{977EE63B-33EA-B59C-FE91-B8A87BBEE5B3}"/>
                </a:ext>
              </a:extLst>
            </p:cNvPr>
            <p:cNvCxnSpPr>
              <a:cxnSpLocks/>
              <a:stCxn id="12" idx="3"/>
              <a:endCxn id="142" idx="1"/>
            </p:cNvCxnSpPr>
            <p:nvPr/>
          </p:nvCxnSpPr>
          <p:spPr>
            <a:xfrm>
              <a:off x="7361825" y="5204598"/>
              <a:ext cx="1277303" cy="127518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44C50B13-922D-5891-FB9A-94C89B684B0D}"/>
                </a:ext>
              </a:extLst>
            </p:cNvPr>
            <p:cNvSpPr/>
            <p:nvPr/>
          </p:nvSpPr>
          <p:spPr>
            <a:xfrm>
              <a:off x="8636734" y="6115380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6" name="직선 화살표 연결선 145">
              <a:extLst>
                <a:ext uri="{FF2B5EF4-FFF2-40B4-BE49-F238E27FC236}">
                  <a16:creationId xmlns:a16="http://schemas.microsoft.com/office/drawing/2014/main" id="{6EBAAE56-837B-769C-213B-2975738E7050}"/>
                </a:ext>
              </a:extLst>
            </p:cNvPr>
            <p:cNvCxnSpPr>
              <a:cxnSpLocks/>
              <a:stCxn id="13" idx="3"/>
              <a:endCxn id="145" idx="1"/>
            </p:cNvCxnSpPr>
            <p:nvPr/>
          </p:nvCxnSpPr>
          <p:spPr>
            <a:xfrm>
              <a:off x="7363002" y="5572257"/>
              <a:ext cx="1273732" cy="63101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38CE4FC5-F83B-5143-6C3E-F6A0F8983CF7}"/>
                </a:ext>
              </a:extLst>
            </p:cNvPr>
            <p:cNvSpPr/>
            <p:nvPr/>
          </p:nvSpPr>
          <p:spPr>
            <a:xfrm>
              <a:off x="8639128" y="5713273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9" name="직선 화살표 연결선 148">
              <a:extLst>
                <a:ext uri="{FF2B5EF4-FFF2-40B4-BE49-F238E27FC236}">
                  <a16:creationId xmlns:a16="http://schemas.microsoft.com/office/drawing/2014/main" id="{B35B9C61-68B4-C240-E5E5-047F8A306188}"/>
                </a:ext>
              </a:extLst>
            </p:cNvPr>
            <p:cNvCxnSpPr>
              <a:cxnSpLocks/>
              <a:stCxn id="14" idx="3"/>
              <a:endCxn id="148" idx="1"/>
            </p:cNvCxnSpPr>
            <p:nvPr/>
          </p:nvCxnSpPr>
          <p:spPr>
            <a:xfrm flipV="1">
              <a:off x="7361825" y="5801166"/>
              <a:ext cx="1277303" cy="140993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사각형: 둥근 모서리 149">
              <a:extLst>
                <a:ext uri="{FF2B5EF4-FFF2-40B4-BE49-F238E27FC236}">
                  <a16:creationId xmlns:a16="http://schemas.microsoft.com/office/drawing/2014/main" id="{73E6D97C-0ED9-8789-7A74-A857AFACEC56}"/>
                </a:ext>
              </a:extLst>
            </p:cNvPr>
            <p:cNvSpPr/>
            <p:nvPr/>
          </p:nvSpPr>
          <p:spPr>
            <a:xfrm>
              <a:off x="8596521" y="3068650"/>
              <a:ext cx="1049269" cy="255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chiplet-0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사각형: 둥근 모서리 150">
              <a:extLst>
                <a:ext uri="{FF2B5EF4-FFF2-40B4-BE49-F238E27FC236}">
                  <a16:creationId xmlns:a16="http://schemas.microsoft.com/office/drawing/2014/main" id="{56D4F460-A308-DEA1-1834-919300E6F7D5}"/>
                </a:ext>
              </a:extLst>
            </p:cNvPr>
            <p:cNvSpPr/>
            <p:nvPr/>
          </p:nvSpPr>
          <p:spPr>
            <a:xfrm>
              <a:off x="8570607" y="4909986"/>
              <a:ext cx="1061968" cy="22950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chiplet-1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사각형: 둥근 모서리 167">
              <a:extLst>
                <a:ext uri="{FF2B5EF4-FFF2-40B4-BE49-F238E27FC236}">
                  <a16:creationId xmlns:a16="http://schemas.microsoft.com/office/drawing/2014/main" id="{26D41F2D-9078-0AB6-5F11-A6D9730A05B4}"/>
                </a:ext>
              </a:extLst>
            </p:cNvPr>
            <p:cNvSpPr/>
            <p:nvPr/>
          </p:nvSpPr>
          <p:spPr>
            <a:xfrm>
              <a:off x="3192046" y="2475291"/>
              <a:ext cx="5817580" cy="600808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page table </a:t>
              </a:r>
              <a:b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(mapped during the profiling phase) </a:t>
              </a:r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9CF95817-02AE-2490-A054-D0A413E5DCE7}"/>
              </a:ext>
            </a:extLst>
          </p:cNvPr>
          <p:cNvGrpSpPr/>
          <p:nvPr/>
        </p:nvGrpSpPr>
        <p:grpSpPr>
          <a:xfrm>
            <a:off x="1744462" y="3027512"/>
            <a:ext cx="5635834" cy="3111946"/>
            <a:chOff x="1744462" y="3027512"/>
            <a:chExt cx="5635834" cy="3111946"/>
          </a:xfrm>
        </p:grpSpPr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C017925F-3AE0-493C-D232-693484F4C0A2}"/>
                </a:ext>
              </a:extLst>
            </p:cNvPr>
            <p:cNvSpPr/>
            <p:nvPr/>
          </p:nvSpPr>
          <p:spPr>
            <a:xfrm>
              <a:off x="4821375" y="4651065"/>
              <a:ext cx="2558921" cy="14883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265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왼쪽 중괄호 180">
              <a:extLst>
                <a:ext uri="{FF2B5EF4-FFF2-40B4-BE49-F238E27FC236}">
                  <a16:creationId xmlns:a16="http://schemas.microsoft.com/office/drawing/2014/main" id="{0B2E791F-4588-41AF-45B3-15EE28BAE747}"/>
                </a:ext>
              </a:extLst>
            </p:cNvPr>
            <p:cNvSpPr/>
            <p:nvPr/>
          </p:nvSpPr>
          <p:spPr>
            <a:xfrm>
              <a:off x="4049252" y="3304645"/>
              <a:ext cx="635268" cy="1172128"/>
            </a:xfrm>
            <a:prstGeom prst="leftBrace">
              <a:avLst>
                <a:gd name="adj1" fmla="val 4015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사각형: 둥근 모서리 183">
              <a:extLst>
                <a:ext uri="{FF2B5EF4-FFF2-40B4-BE49-F238E27FC236}">
                  <a16:creationId xmlns:a16="http://schemas.microsoft.com/office/drawing/2014/main" id="{98AF6A42-BF06-723C-531B-190248272233}"/>
                </a:ext>
              </a:extLst>
            </p:cNvPr>
            <p:cNvSpPr/>
            <p:nvPr/>
          </p:nvSpPr>
          <p:spPr>
            <a:xfrm>
              <a:off x="1744462" y="3027512"/>
              <a:ext cx="2228958" cy="1661752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contiguous pages</a:t>
              </a:r>
            </a:p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Chiplet-locality</a:t>
              </a:r>
              <a:endParaRPr lang="en-US" altLang="ko-K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altLang="ko-K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Suitable Page Size</a:t>
              </a:r>
              <a:b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256KB</a:t>
              </a:r>
              <a:endParaRPr lang="ko-KR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id="{B68AE054-9107-1B30-EC23-3AC88579940E}"/>
                </a:ext>
              </a:extLst>
            </p:cNvPr>
            <p:cNvSpPr/>
            <p:nvPr/>
          </p:nvSpPr>
          <p:spPr>
            <a:xfrm>
              <a:off x="4821375" y="3171406"/>
              <a:ext cx="2558921" cy="1488393"/>
            </a:xfrm>
            <a:prstGeom prst="rect">
              <a:avLst/>
            </a:prstGeom>
            <a:noFill/>
            <a:ln w="76200">
              <a:solidFill>
                <a:srgbClr val="C00000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265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E12FC82E-0407-0EE0-6180-66A21216B074}"/>
              </a:ext>
            </a:extLst>
          </p:cNvPr>
          <p:cNvGrpSpPr/>
          <p:nvPr/>
        </p:nvGrpSpPr>
        <p:grpSpPr>
          <a:xfrm>
            <a:off x="7919720" y="2589057"/>
            <a:ext cx="1948180" cy="810513"/>
            <a:chOff x="874028" y="3580753"/>
            <a:chExt cx="1948180" cy="810513"/>
          </a:xfrm>
          <a:solidFill>
            <a:schemeClr val="bg1"/>
          </a:solidFill>
        </p:grpSpPr>
        <p:cxnSp>
          <p:nvCxnSpPr>
            <p:cNvPr id="188" name="직선 화살표 연결선 187">
              <a:extLst>
                <a:ext uri="{FF2B5EF4-FFF2-40B4-BE49-F238E27FC236}">
                  <a16:creationId xmlns:a16="http://schemas.microsoft.com/office/drawing/2014/main" id="{840C291A-8FBC-CD13-60DD-CFD149499C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028" y="3911760"/>
              <a:ext cx="601980" cy="479506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50000"/>
                </a:schemeClr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사각형: 둥근 모서리 188">
              <a:extLst>
                <a:ext uri="{FF2B5EF4-FFF2-40B4-BE49-F238E27FC236}">
                  <a16:creationId xmlns:a16="http://schemas.microsoft.com/office/drawing/2014/main" id="{142558A3-ADA2-8BAE-F2E8-51195E441C7B}"/>
                </a:ext>
              </a:extLst>
            </p:cNvPr>
            <p:cNvSpPr/>
            <p:nvPr/>
          </p:nvSpPr>
          <p:spPr>
            <a:xfrm>
              <a:off x="1234250" y="3580753"/>
              <a:ext cx="1587958" cy="331007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64KB mapping</a:t>
              </a:r>
              <a:endParaRPr lang="ko-KR" altLang="en-US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9829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4680D-D71B-E13F-9F39-C956907A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B33FC4-82F9-1911-C656-1044355031F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B908A-9A85-709E-2AC0-07E5B366B868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Phase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7D781D3-80F8-C61F-673A-D19EB564E9E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텍스트 개체 틀 26">
            <a:extLst>
              <a:ext uri="{FF2B5EF4-FFF2-40B4-BE49-F238E27FC236}">
                <a16:creationId xmlns:a16="http://schemas.microsoft.com/office/drawing/2014/main" id="{1B1B3E62-7E78-2B2C-2D46-CCCC2B29B327}"/>
              </a:ext>
            </a:extLst>
          </p:cNvPr>
          <p:cNvSpPr txBox="1">
            <a:spLocks/>
          </p:cNvSpPr>
          <p:nvPr/>
        </p:nvSpPr>
        <p:spPr>
          <a:xfrm>
            <a:off x="329406" y="1102728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Selecting the suitable page size based on the samples</a:t>
            </a:r>
            <a:b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- When the remote access </a:t>
            </a:r>
            <a:r>
              <a:rPr lang="en-US" altLang="ko-KR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≠ 0 (shared)</a:t>
            </a:r>
          </a:p>
          <a:p>
            <a:pPr marL="0" indent="0">
              <a:buNone/>
            </a:pPr>
            <a:r>
              <a:rPr lang="en-US" altLang="ko-KR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Selecting a larger page than the chiplet-locality size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3B5840C-B289-BD7B-727A-04639CADE81F}"/>
              </a:ext>
            </a:extLst>
          </p:cNvPr>
          <p:cNvSpPr/>
          <p:nvPr/>
        </p:nvSpPr>
        <p:spPr>
          <a:xfrm>
            <a:off x="4314900" y="2765775"/>
            <a:ext cx="3564327" cy="3674368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99A4B51-55E0-DB06-2333-0E9DC0EB569D}"/>
              </a:ext>
            </a:extLst>
          </p:cNvPr>
          <p:cNvSpPr/>
          <p:nvPr/>
        </p:nvSpPr>
        <p:spPr>
          <a:xfrm>
            <a:off x="4472247" y="3379442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3F3FE5A-E7B4-8963-E60D-AF3590A143EB}"/>
              </a:ext>
            </a:extLst>
          </p:cNvPr>
          <p:cNvSpPr/>
          <p:nvPr/>
        </p:nvSpPr>
        <p:spPr>
          <a:xfrm>
            <a:off x="5011041" y="4011379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FB252E0-2BBC-B588-BC8F-A2469F2DFA34}"/>
              </a:ext>
            </a:extLst>
          </p:cNvPr>
          <p:cNvSpPr/>
          <p:nvPr/>
        </p:nvSpPr>
        <p:spPr>
          <a:xfrm>
            <a:off x="4472247" y="4780386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07E2303-93BF-FBA3-F50C-9C603511658E}"/>
              </a:ext>
            </a:extLst>
          </p:cNvPr>
          <p:cNvSpPr/>
          <p:nvPr/>
        </p:nvSpPr>
        <p:spPr>
          <a:xfrm>
            <a:off x="5013422" y="4783575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101CDA2-52E5-BB37-226A-073BEE498322}"/>
              </a:ext>
            </a:extLst>
          </p:cNvPr>
          <p:cNvSpPr/>
          <p:nvPr/>
        </p:nvSpPr>
        <p:spPr>
          <a:xfrm>
            <a:off x="6319985" y="3379449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84E6AC6-D5FC-095E-F8DC-7E8E424A32BB}"/>
              </a:ext>
            </a:extLst>
          </p:cNvPr>
          <p:cNvSpPr/>
          <p:nvPr/>
        </p:nvSpPr>
        <p:spPr>
          <a:xfrm>
            <a:off x="6320137" y="4007386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A0911E-FFA5-94E6-122D-564FE38CB912}"/>
              </a:ext>
            </a:extLst>
          </p:cNvPr>
          <p:cNvSpPr/>
          <p:nvPr/>
        </p:nvSpPr>
        <p:spPr>
          <a:xfrm>
            <a:off x="6322481" y="2865809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화살표: 위쪽/아래쪽 23">
            <a:extLst>
              <a:ext uri="{FF2B5EF4-FFF2-40B4-BE49-F238E27FC236}">
                <a16:creationId xmlns:a16="http://schemas.microsoft.com/office/drawing/2014/main" id="{1FF10AB4-0115-4B40-55B2-9266549469E7}"/>
              </a:ext>
            </a:extLst>
          </p:cNvPr>
          <p:cNvSpPr/>
          <p:nvPr/>
        </p:nvSpPr>
        <p:spPr>
          <a:xfrm rot="10800000">
            <a:off x="7365387" y="3158069"/>
            <a:ext cx="175727" cy="283345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37FD78F-E2FC-E3FF-013E-24D52A425A8A}"/>
              </a:ext>
            </a:extLst>
          </p:cNvPr>
          <p:cNvSpPr/>
          <p:nvPr/>
        </p:nvSpPr>
        <p:spPr>
          <a:xfrm>
            <a:off x="6305701" y="4782167"/>
            <a:ext cx="1315868" cy="1007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2546466-CB3B-0EE9-7108-0D54E7D4EEF4}"/>
              </a:ext>
            </a:extLst>
          </p:cNvPr>
          <p:cNvSpPr/>
          <p:nvPr/>
        </p:nvSpPr>
        <p:spPr>
          <a:xfrm>
            <a:off x="6307310" y="4780402"/>
            <a:ext cx="773392" cy="374249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XBAR</a:t>
            </a:r>
          </a:p>
        </p:txBody>
      </p:sp>
      <p:sp>
        <p:nvSpPr>
          <p:cNvPr id="27" name="화살표: 위쪽/아래쪽 26">
            <a:extLst>
              <a:ext uri="{FF2B5EF4-FFF2-40B4-BE49-F238E27FC236}">
                <a16:creationId xmlns:a16="http://schemas.microsoft.com/office/drawing/2014/main" id="{A44CCD5B-E1F5-1A8A-DFDA-290189E19281}"/>
              </a:ext>
            </a:extLst>
          </p:cNvPr>
          <p:cNvSpPr/>
          <p:nvPr/>
        </p:nvSpPr>
        <p:spPr>
          <a:xfrm>
            <a:off x="6647797" y="4333312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화살표: 위쪽/아래쪽 27">
            <a:extLst>
              <a:ext uri="{FF2B5EF4-FFF2-40B4-BE49-F238E27FC236}">
                <a16:creationId xmlns:a16="http://schemas.microsoft.com/office/drawing/2014/main" id="{45BDDBD5-B5C2-32DB-36D0-A86EF6FD9D9E}"/>
              </a:ext>
            </a:extLst>
          </p:cNvPr>
          <p:cNvSpPr/>
          <p:nvPr/>
        </p:nvSpPr>
        <p:spPr>
          <a:xfrm>
            <a:off x="5328730" y="4330718"/>
            <a:ext cx="152781" cy="499652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화살표: 위쪽/아래쪽 28">
            <a:extLst>
              <a:ext uri="{FF2B5EF4-FFF2-40B4-BE49-F238E27FC236}">
                <a16:creationId xmlns:a16="http://schemas.microsoft.com/office/drawing/2014/main" id="{430ECB21-B08F-6ECB-EE35-4040AB071827}"/>
              </a:ext>
            </a:extLst>
          </p:cNvPr>
          <p:cNvSpPr/>
          <p:nvPr/>
        </p:nvSpPr>
        <p:spPr>
          <a:xfrm rot="5400000">
            <a:off x="5962910" y="4676341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화살표: 위쪽/아래쪽 29">
            <a:extLst>
              <a:ext uri="{FF2B5EF4-FFF2-40B4-BE49-F238E27FC236}">
                <a16:creationId xmlns:a16="http://schemas.microsoft.com/office/drawing/2014/main" id="{2CCA257E-C111-EDBF-41E5-8B7C93CC96F4}"/>
              </a:ext>
            </a:extLst>
          </p:cNvPr>
          <p:cNvSpPr/>
          <p:nvPr/>
        </p:nvSpPr>
        <p:spPr>
          <a:xfrm rot="5400000">
            <a:off x="5962910" y="3893369"/>
            <a:ext cx="179101" cy="604065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4BF6421-767F-E350-5B43-32B31CBE247E}"/>
              </a:ext>
            </a:extLst>
          </p:cNvPr>
          <p:cNvSpPr/>
          <p:nvPr/>
        </p:nvSpPr>
        <p:spPr>
          <a:xfrm>
            <a:off x="4479401" y="2867912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화살표: 위쪽/아래쪽 31">
            <a:extLst>
              <a:ext uri="{FF2B5EF4-FFF2-40B4-BE49-F238E27FC236}">
                <a16:creationId xmlns:a16="http://schemas.microsoft.com/office/drawing/2014/main" id="{B25CCDA2-380B-9F4F-A52B-3ABA8E84399B}"/>
              </a:ext>
            </a:extLst>
          </p:cNvPr>
          <p:cNvSpPr/>
          <p:nvPr/>
        </p:nvSpPr>
        <p:spPr>
          <a:xfrm rot="10800000">
            <a:off x="4546124" y="3154141"/>
            <a:ext cx="175727" cy="29417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1674C12-C8CE-C52F-D8AD-ACF3D78C7BC4}"/>
              </a:ext>
            </a:extLst>
          </p:cNvPr>
          <p:cNvSpPr/>
          <p:nvPr/>
        </p:nvSpPr>
        <p:spPr>
          <a:xfrm>
            <a:off x="4478745" y="5950700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F522F1C-68D1-FE93-390B-9175720C4848}"/>
              </a:ext>
            </a:extLst>
          </p:cNvPr>
          <p:cNvSpPr/>
          <p:nvPr/>
        </p:nvSpPr>
        <p:spPr>
          <a:xfrm>
            <a:off x="6305716" y="5955722"/>
            <a:ext cx="1299095" cy="371931"/>
          </a:xfrm>
          <a:prstGeom prst="rect">
            <a:avLst/>
          </a:prstGeom>
          <a:solidFill>
            <a:schemeClr val="bg1"/>
          </a:solidFill>
          <a:ln w="28575">
            <a:solidFill>
              <a:srgbClr val="BFBFBF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화살표: 위쪽/아래쪽 34">
            <a:extLst>
              <a:ext uri="{FF2B5EF4-FFF2-40B4-BE49-F238E27FC236}">
                <a16:creationId xmlns:a16="http://schemas.microsoft.com/office/drawing/2014/main" id="{3FDE8759-6E6B-7001-4F55-35064E88D80C}"/>
              </a:ext>
            </a:extLst>
          </p:cNvPr>
          <p:cNvSpPr/>
          <p:nvPr/>
        </p:nvSpPr>
        <p:spPr>
          <a:xfrm rot="10800000">
            <a:off x="7361411" y="5706757"/>
            <a:ext cx="175727" cy="302413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화살표: 위쪽/아래쪽 35">
            <a:extLst>
              <a:ext uri="{FF2B5EF4-FFF2-40B4-BE49-F238E27FC236}">
                <a16:creationId xmlns:a16="http://schemas.microsoft.com/office/drawing/2014/main" id="{FB436551-684C-2166-5494-08F557F4830F}"/>
              </a:ext>
            </a:extLst>
          </p:cNvPr>
          <p:cNvSpPr/>
          <p:nvPr/>
        </p:nvSpPr>
        <p:spPr>
          <a:xfrm rot="10800000">
            <a:off x="4591571" y="5706975"/>
            <a:ext cx="175727" cy="3151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D9F5C6-57D3-AD62-EE0B-462375ABA9D1}"/>
              </a:ext>
            </a:extLst>
          </p:cNvPr>
          <p:cNvSpPr txBox="1"/>
          <p:nvPr/>
        </p:nvSpPr>
        <p:spPr>
          <a:xfrm>
            <a:off x="4515656" y="5290781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1660D6-402E-6377-F888-A1CC7DBBC2E6}"/>
              </a:ext>
            </a:extLst>
          </p:cNvPr>
          <p:cNvSpPr txBox="1"/>
          <p:nvPr/>
        </p:nvSpPr>
        <p:spPr>
          <a:xfrm>
            <a:off x="6362873" y="5285531"/>
            <a:ext cx="1218309" cy="29962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666A85E-C64E-721F-C12D-F04349C11995}"/>
              </a:ext>
            </a:extLst>
          </p:cNvPr>
          <p:cNvGrpSpPr/>
          <p:nvPr/>
        </p:nvGrpSpPr>
        <p:grpSpPr>
          <a:xfrm>
            <a:off x="4591570" y="2470920"/>
            <a:ext cx="1106448" cy="1473747"/>
            <a:chOff x="4097869" y="1147261"/>
            <a:chExt cx="1106448" cy="1473747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F92FE4B4-830F-C984-825B-F205BDD0A66B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E314FCF8-5570-BCA7-43D3-C362BA7D3C3F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37067B69-966F-9166-64DE-C06E88F60D19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40B9CB6B-1B70-6714-0A98-C8D2350F6DD8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threads-0 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8F3AE5B0-0A90-8E27-132B-216A209B14C4}"/>
              </a:ext>
            </a:extLst>
          </p:cNvPr>
          <p:cNvGrpSpPr/>
          <p:nvPr/>
        </p:nvGrpSpPr>
        <p:grpSpPr>
          <a:xfrm>
            <a:off x="6430690" y="2433053"/>
            <a:ext cx="1106448" cy="1473747"/>
            <a:chOff x="4097869" y="1147261"/>
            <a:chExt cx="1106448" cy="1473747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F6F46E8-AB24-E079-69BD-9D3F57BEB123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6D98367A-D45E-DABA-FC57-DE3FCAF10E55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A56FC5B-D3ED-30ED-A4AB-DC16AA7F7861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531BB26A-8468-E1AA-6276-ED80EC27727D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threads-1 </a:t>
              </a:r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BAF2C073-B91C-D573-B56F-1DED7BD9B538}"/>
              </a:ext>
            </a:extLst>
          </p:cNvPr>
          <p:cNvSpPr/>
          <p:nvPr/>
        </p:nvSpPr>
        <p:spPr>
          <a:xfrm>
            <a:off x="4585495" y="2907339"/>
            <a:ext cx="1086905" cy="313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A3A3A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altLang="ko-KR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4A3642A-E23B-4169-5A21-FCECE07D0686}"/>
              </a:ext>
            </a:extLst>
          </p:cNvPr>
          <p:cNvGrpSpPr/>
          <p:nvPr/>
        </p:nvGrpSpPr>
        <p:grpSpPr>
          <a:xfrm>
            <a:off x="5260742" y="3037152"/>
            <a:ext cx="1252927" cy="839938"/>
            <a:chOff x="7457486" y="2549581"/>
            <a:chExt cx="1252927" cy="839938"/>
          </a:xfrm>
        </p:grpSpPr>
        <p:pic>
          <p:nvPicPr>
            <p:cNvPr id="59" name="그래픽 58" descr="시계 방향으로 굽은 줄 화살표 단색으로 채워진">
              <a:extLst>
                <a:ext uri="{FF2B5EF4-FFF2-40B4-BE49-F238E27FC236}">
                  <a16:creationId xmlns:a16="http://schemas.microsoft.com/office/drawing/2014/main" id="{CC5A089A-6D6F-61D2-6F69-7F7D5CE84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94755" y="2549581"/>
              <a:ext cx="815658" cy="788604"/>
            </a:xfrm>
            <a:prstGeom prst="rect">
              <a:avLst/>
            </a:prstGeom>
          </p:spPr>
        </p:pic>
        <p:pic>
          <p:nvPicPr>
            <p:cNvPr id="60" name="그래픽 59" descr="위쪽 화살표 단색으로 채워진">
              <a:extLst>
                <a:ext uri="{FF2B5EF4-FFF2-40B4-BE49-F238E27FC236}">
                  <a16:creationId xmlns:a16="http://schemas.microsoft.com/office/drawing/2014/main" id="{0D5774D0-0CB8-3A51-FF15-4492A86DB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57486" y="2578008"/>
              <a:ext cx="811511" cy="811511"/>
            </a:xfrm>
            <a:prstGeom prst="rect">
              <a:avLst/>
            </a:prstGeom>
          </p:spPr>
        </p:pic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A4C5C465-EDD6-85C3-2E72-ACDB7E851C82}"/>
              </a:ext>
            </a:extLst>
          </p:cNvPr>
          <p:cNvGrpSpPr/>
          <p:nvPr/>
        </p:nvGrpSpPr>
        <p:grpSpPr>
          <a:xfrm>
            <a:off x="1286340" y="2896681"/>
            <a:ext cx="3402462" cy="318402"/>
            <a:chOff x="3330898" y="2559363"/>
            <a:chExt cx="3402462" cy="318402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96AE40AF-A268-DACD-CDE0-81D7B6F292B1}"/>
                </a:ext>
              </a:extLst>
            </p:cNvPr>
            <p:cNvCxnSpPr>
              <a:cxnSpLocks/>
            </p:cNvCxnSpPr>
            <p:nvPr/>
          </p:nvCxnSpPr>
          <p:spPr>
            <a:xfrm>
              <a:off x="5990682" y="2714456"/>
              <a:ext cx="742678" cy="3888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사각형: 둥근 모서리 128">
              <a:extLst>
                <a:ext uri="{FF2B5EF4-FFF2-40B4-BE49-F238E27FC236}">
                  <a16:creationId xmlns:a16="http://schemas.microsoft.com/office/drawing/2014/main" id="{73381D30-7FF0-B2F2-36D4-278B37A92716}"/>
                </a:ext>
              </a:extLst>
            </p:cNvPr>
            <p:cNvSpPr/>
            <p:nvPr/>
          </p:nvSpPr>
          <p:spPr>
            <a:xfrm>
              <a:off x="3330898" y="2559363"/>
              <a:ext cx="2798813" cy="318402"/>
            </a:xfrm>
            <a:prstGeom prst="roundRect">
              <a:avLst>
                <a:gd name="adj" fmla="val 0"/>
              </a:avLst>
            </a:prstGeom>
            <a:grpFill/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by multiple threads</a:t>
              </a:r>
              <a:endParaRPr lang="ko-KR" alt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24505A32-90FC-7CCE-F4AE-CAE3CD19C446}"/>
              </a:ext>
            </a:extLst>
          </p:cNvPr>
          <p:cNvGrpSpPr/>
          <p:nvPr/>
        </p:nvGrpSpPr>
        <p:grpSpPr>
          <a:xfrm>
            <a:off x="7931970" y="2634637"/>
            <a:ext cx="3724086" cy="788147"/>
            <a:chOff x="7356237" y="2634637"/>
            <a:chExt cx="3724086" cy="788147"/>
          </a:xfrm>
        </p:grpSpPr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4A500F38-C113-F581-AD8B-DD05F7AEB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6237" y="3064003"/>
              <a:ext cx="910253" cy="6216"/>
            </a:xfrm>
            <a:prstGeom prst="straightConnector1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사각형: 둥근 모서리 140">
              <a:extLst>
                <a:ext uri="{FF2B5EF4-FFF2-40B4-BE49-F238E27FC236}">
                  <a16:creationId xmlns:a16="http://schemas.microsoft.com/office/drawing/2014/main" id="{8CAD24B7-7615-C583-2518-62A9B5AC5072}"/>
                </a:ext>
              </a:extLst>
            </p:cNvPr>
            <p:cNvSpPr/>
            <p:nvPr/>
          </p:nvSpPr>
          <p:spPr>
            <a:xfrm>
              <a:off x="8359282" y="2634637"/>
              <a:ext cx="2721041" cy="788147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Remote accesses are</a:t>
              </a:r>
            </a:p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unavoidable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96693"/>
      </p:ext>
    </p:extLst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F3B2A-595E-5031-B89D-3D8BC155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568569-2DB1-CA04-AFB4-865B7CE3B035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1FD08-F4C3-0831-4847-7876E5468300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Phase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C173D835-26BA-B26A-76AF-1C2A069D6DBF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텍스트 개체 틀 26">
            <a:extLst>
              <a:ext uri="{FF2B5EF4-FFF2-40B4-BE49-F238E27FC236}">
                <a16:creationId xmlns:a16="http://schemas.microsoft.com/office/drawing/2014/main" id="{625DBE24-770B-0ADB-570E-CA14D83F321C}"/>
              </a:ext>
            </a:extLst>
          </p:cNvPr>
          <p:cNvSpPr txBox="1">
            <a:spLocks/>
          </p:cNvSpPr>
          <p:nvPr/>
        </p:nvSpPr>
        <p:spPr>
          <a:xfrm>
            <a:off x="329406" y="1102728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Selecting the suitable page size based on the samples</a:t>
            </a:r>
            <a:b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- When the remote access </a:t>
            </a:r>
            <a:r>
              <a:rPr lang="en-US" altLang="ko-KR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≠ 0 (shared)</a:t>
            </a:r>
          </a:p>
          <a:p>
            <a:pPr marL="0" indent="0">
              <a:buNone/>
            </a:pPr>
            <a:r>
              <a:rPr lang="en-US" altLang="ko-KR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3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Selecting a larger page than the chiplet-locality size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47B82BF-F75B-4C0D-7466-B15A11A45888}"/>
              </a:ext>
            </a:extLst>
          </p:cNvPr>
          <p:cNvGrpSpPr/>
          <p:nvPr/>
        </p:nvGrpSpPr>
        <p:grpSpPr>
          <a:xfrm>
            <a:off x="3192046" y="2475291"/>
            <a:ext cx="6453744" cy="4215647"/>
            <a:chOff x="3192046" y="2475291"/>
            <a:chExt cx="6453744" cy="4215647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1428C79-EA1F-EC14-FF43-2700AF86A716}"/>
                </a:ext>
              </a:extLst>
            </p:cNvPr>
            <p:cNvSpPr/>
            <p:nvPr/>
          </p:nvSpPr>
          <p:spPr>
            <a:xfrm>
              <a:off x="4840775" y="3304645"/>
              <a:ext cx="2520122" cy="33862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367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8DEA90-8291-A269-0116-8296BF4E861A}"/>
                </a:ext>
              </a:extLst>
            </p:cNvPr>
            <p:cNvSpPr txBox="1"/>
            <p:nvPr/>
          </p:nvSpPr>
          <p:spPr>
            <a:xfrm>
              <a:off x="4842862" y="3189851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0x100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409005-50AB-DCEE-942E-5BF2AB659D0E}"/>
                </a:ext>
              </a:extLst>
            </p:cNvPr>
            <p:cNvSpPr txBox="1"/>
            <p:nvPr/>
          </p:nvSpPr>
          <p:spPr>
            <a:xfrm>
              <a:off x="4842858" y="3560596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0x101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552B5D-5F95-41D3-D4B0-346555DF3FAD}"/>
                </a:ext>
              </a:extLst>
            </p:cNvPr>
            <p:cNvSpPr txBox="1"/>
            <p:nvPr/>
          </p:nvSpPr>
          <p:spPr>
            <a:xfrm>
              <a:off x="4844378" y="3928488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0x102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805C1C-6B0F-D81B-7F5B-EF6D64DA9239}"/>
                </a:ext>
              </a:extLst>
            </p:cNvPr>
            <p:cNvSpPr txBox="1"/>
            <p:nvPr/>
          </p:nvSpPr>
          <p:spPr>
            <a:xfrm>
              <a:off x="4842858" y="4298294"/>
              <a:ext cx="2520123" cy="356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0x103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369FC95-0D01-863E-50FC-F0CBA62CDB66}"/>
                </a:ext>
              </a:extLst>
            </p:cNvPr>
            <p:cNvGrpSpPr/>
            <p:nvPr/>
          </p:nvGrpSpPr>
          <p:grpSpPr>
            <a:xfrm>
              <a:off x="4840796" y="4654679"/>
              <a:ext cx="2522206" cy="1465958"/>
              <a:chOff x="63987" y="630213"/>
              <a:chExt cx="1138006" cy="580483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E98FB0C-687B-807E-5792-4F7E89DE5682}"/>
                  </a:ext>
                </a:extLst>
              </p:cNvPr>
              <p:cNvSpPr txBox="1"/>
              <p:nvPr/>
            </p:nvSpPr>
            <p:spPr>
              <a:xfrm>
                <a:off x="64518" y="630213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0x104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14AFD45-5AC3-7AE8-6AF5-8BDE17DD609E}"/>
                  </a:ext>
                </a:extLst>
              </p:cNvPr>
              <p:cNvSpPr txBox="1"/>
              <p:nvPr/>
            </p:nvSpPr>
            <p:spPr>
              <a:xfrm>
                <a:off x="63987" y="777294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0x105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05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4E8FDE4-39EE-F079-03DA-C4E7909EFAA2}"/>
                  </a:ext>
                </a:extLst>
              </p:cNvPr>
              <p:cNvSpPr txBox="1"/>
              <p:nvPr/>
            </p:nvSpPr>
            <p:spPr>
              <a:xfrm>
                <a:off x="64518" y="922878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0x106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06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B178BCB-1B3D-2FC5-5B67-3DE12F8F7241}"/>
                  </a:ext>
                </a:extLst>
              </p:cNvPr>
              <p:cNvSpPr txBox="1"/>
              <p:nvPr/>
            </p:nvSpPr>
            <p:spPr>
              <a:xfrm>
                <a:off x="63987" y="1069350"/>
                <a:ext cx="1137475" cy="14134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3030"/>
                  </a:lnSpc>
                </a:pP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 0x107 | PFN 0x</a:t>
                </a:r>
                <a:r>
                  <a:rPr lang="en-US" altLang="ko-KR" sz="202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ko-KR" sz="202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07</a:t>
                </a:r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6442A78-A5BE-3383-EE52-A393B3BAE6D7}"/>
                </a:ext>
              </a:extLst>
            </p:cNvPr>
            <p:cNvSpPr/>
            <p:nvPr/>
          </p:nvSpPr>
          <p:spPr>
            <a:xfrm rot="5400000">
              <a:off x="5904864" y="5078650"/>
              <a:ext cx="560358" cy="266421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. . .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34E6A40-A3C9-AE4F-B2AC-CAB3BBFDD1E8}"/>
                </a:ext>
              </a:extLst>
            </p:cNvPr>
            <p:cNvSpPr/>
            <p:nvPr/>
          </p:nvSpPr>
          <p:spPr>
            <a:xfrm>
              <a:off x="8636738" y="3382746"/>
              <a:ext cx="941893" cy="12289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75B58444-6798-FAF7-F61E-5B4BD7DC830F}"/>
                </a:ext>
              </a:extLst>
            </p:cNvPr>
            <p:cNvCxnSpPr>
              <a:cxnSpLocks/>
              <a:stCxn id="5" idx="3"/>
              <a:endCxn id="15" idx="1"/>
            </p:cNvCxnSpPr>
            <p:nvPr/>
          </p:nvCxnSpPr>
          <p:spPr>
            <a:xfrm>
              <a:off x="7362985" y="3368330"/>
              <a:ext cx="1273749" cy="99391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80ACB78-9BA1-2194-F543-29874A9D1F38}"/>
                </a:ext>
              </a:extLst>
            </p:cNvPr>
            <p:cNvSpPr/>
            <p:nvPr/>
          </p:nvSpPr>
          <p:spPr>
            <a:xfrm>
              <a:off x="8636734" y="3379828"/>
              <a:ext cx="942197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16A731B2-81CC-685E-A6E2-82E669C50F6D}"/>
                </a:ext>
              </a:extLst>
            </p:cNvPr>
            <p:cNvSpPr/>
            <p:nvPr/>
          </p:nvSpPr>
          <p:spPr>
            <a:xfrm>
              <a:off x="8636738" y="5166973"/>
              <a:ext cx="940073" cy="12289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9267FFF-FD3B-46A8-04F9-049DB1EAF778}"/>
                </a:ext>
              </a:extLst>
            </p:cNvPr>
            <p:cNvSpPr/>
            <p:nvPr/>
          </p:nvSpPr>
          <p:spPr>
            <a:xfrm>
              <a:off x="8639129" y="4071921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821037A7-FA83-7628-85B0-093360D8A3E2}"/>
                </a:ext>
              </a:extLst>
            </p:cNvPr>
            <p:cNvCxnSpPr>
              <a:cxnSpLocks/>
              <a:stCxn id="8" idx="3"/>
              <a:endCxn id="41" idx="1"/>
            </p:cNvCxnSpPr>
            <p:nvPr/>
          </p:nvCxnSpPr>
          <p:spPr>
            <a:xfrm>
              <a:off x="7362981" y="3739075"/>
              <a:ext cx="1276148" cy="420739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C7DD1E08-5275-0B36-8CB0-A824ED315440}"/>
                </a:ext>
              </a:extLst>
            </p:cNvPr>
            <p:cNvSpPr/>
            <p:nvPr/>
          </p:nvSpPr>
          <p:spPr>
            <a:xfrm>
              <a:off x="8637110" y="4331153"/>
              <a:ext cx="941893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C7CF3EEA-6322-825C-CBA5-5F21B716605E}"/>
                </a:ext>
              </a:extLst>
            </p:cNvPr>
            <p:cNvCxnSpPr>
              <a:cxnSpLocks/>
              <a:stCxn id="9" idx="3"/>
              <a:endCxn id="45" idx="1"/>
            </p:cNvCxnSpPr>
            <p:nvPr/>
          </p:nvCxnSpPr>
          <p:spPr>
            <a:xfrm>
              <a:off x="7364501" y="4106967"/>
              <a:ext cx="1272609" cy="312079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BF3BF50-BE4A-AAEF-2968-D79F8D081894}"/>
                </a:ext>
              </a:extLst>
            </p:cNvPr>
            <p:cNvSpPr/>
            <p:nvPr/>
          </p:nvSpPr>
          <p:spPr>
            <a:xfrm>
              <a:off x="8639129" y="3678268"/>
              <a:ext cx="940380" cy="175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A615DE3C-D3F6-6981-9953-429D37A0A55D}"/>
                </a:ext>
              </a:extLst>
            </p:cNvPr>
            <p:cNvCxnSpPr>
              <a:cxnSpLocks/>
              <a:stCxn id="10" idx="3"/>
              <a:endCxn id="47" idx="1"/>
            </p:cNvCxnSpPr>
            <p:nvPr/>
          </p:nvCxnSpPr>
          <p:spPr>
            <a:xfrm flipV="1">
              <a:off x="7362981" y="3766161"/>
              <a:ext cx="1276148" cy="710612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63426288-0369-55A9-C4B5-0C1B5C54B329}"/>
                </a:ext>
              </a:extLst>
            </p:cNvPr>
            <p:cNvSpPr/>
            <p:nvPr/>
          </p:nvSpPr>
          <p:spPr>
            <a:xfrm>
              <a:off x="8639128" y="5538695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1C335335-468E-8441-6EE8-484D97622AA5}"/>
                </a:ext>
              </a:extLst>
            </p:cNvPr>
            <p:cNvCxnSpPr>
              <a:cxnSpLocks/>
              <a:stCxn id="139" idx="3"/>
              <a:endCxn id="53" idx="1"/>
            </p:cNvCxnSpPr>
            <p:nvPr/>
          </p:nvCxnSpPr>
          <p:spPr>
            <a:xfrm>
              <a:off x="7363002" y="4833158"/>
              <a:ext cx="1276126" cy="793430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723F4B77-81BE-238D-B334-19967D091851}"/>
                </a:ext>
              </a:extLst>
            </p:cNvPr>
            <p:cNvSpPr/>
            <p:nvPr/>
          </p:nvSpPr>
          <p:spPr>
            <a:xfrm>
              <a:off x="8639128" y="5244223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0" name="직선 화살표 연결선 129">
              <a:extLst>
                <a:ext uri="{FF2B5EF4-FFF2-40B4-BE49-F238E27FC236}">
                  <a16:creationId xmlns:a16="http://schemas.microsoft.com/office/drawing/2014/main" id="{3F38F212-511B-8936-553E-1BA08577B940}"/>
                </a:ext>
              </a:extLst>
            </p:cNvPr>
            <p:cNvCxnSpPr>
              <a:cxnSpLocks/>
              <a:stCxn id="140" idx="3"/>
              <a:endCxn id="128" idx="1"/>
            </p:cNvCxnSpPr>
            <p:nvPr/>
          </p:nvCxnSpPr>
          <p:spPr>
            <a:xfrm>
              <a:off x="7361825" y="5204598"/>
              <a:ext cx="1277303" cy="127518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5CF0B373-F45F-1BCC-92C8-1E5ECDD5D518}"/>
                </a:ext>
              </a:extLst>
            </p:cNvPr>
            <p:cNvSpPr/>
            <p:nvPr/>
          </p:nvSpPr>
          <p:spPr>
            <a:xfrm>
              <a:off x="8636734" y="6115380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AD4ABDF5-9D49-CB46-162F-62FCA24C9400}"/>
                </a:ext>
              </a:extLst>
            </p:cNvPr>
            <p:cNvCxnSpPr>
              <a:cxnSpLocks/>
              <a:stCxn id="142" idx="3"/>
              <a:endCxn id="131" idx="1"/>
            </p:cNvCxnSpPr>
            <p:nvPr/>
          </p:nvCxnSpPr>
          <p:spPr>
            <a:xfrm>
              <a:off x="7363002" y="5572257"/>
              <a:ext cx="1273732" cy="631016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73848A4B-463A-63E1-7A5C-D06433B153BC}"/>
                </a:ext>
              </a:extLst>
            </p:cNvPr>
            <p:cNvSpPr/>
            <p:nvPr/>
          </p:nvSpPr>
          <p:spPr>
            <a:xfrm>
              <a:off x="8639128" y="5713273"/>
              <a:ext cx="938563" cy="1757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4" name="직선 화살표 연결선 133">
              <a:extLst>
                <a:ext uri="{FF2B5EF4-FFF2-40B4-BE49-F238E27FC236}">
                  <a16:creationId xmlns:a16="http://schemas.microsoft.com/office/drawing/2014/main" id="{2B7C0DF6-A280-C3B1-CC6B-650BDACEC3C8}"/>
                </a:ext>
              </a:extLst>
            </p:cNvPr>
            <p:cNvCxnSpPr>
              <a:cxnSpLocks/>
              <a:stCxn id="143" idx="3"/>
              <a:endCxn id="133" idx="1"/>
            </p:cNvCxnSpPr>
            <p:nvPr/>
          </p:nvCxnSpPr>
          <p:spPr>
            <a:xfrm flipV="1">
              <a:off x="7361825" y="5801166"/>
              <a:ext cx="1277303" cy="140993"/>
            </a:xfrm>
            <a:prstGeom prst="straightConnector1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사각형: 둥근 모서리 134">
              <a:extLst>
                <a:ext uri="{FF2B5EF4-FFF2-40B4-BE49-F238E27FC236}">
                  <a16:creationId xmlns:a16="http://schemas.microsoft.com/office/drawing/2014/main" id="{94A05AB4-631F-4B8B-B29B-CE7FCD4A59F2}"/>
                </a:ext>
              </a:extLst>
            </p:cNvPr>
            <p:cNvSpPr/>
            <p:nvPr/>
          </p:nvSpPr>
          <p:spPr>
            <a:xfrm>
              <a:off x="8596521" y="3068650"/>
              <a:ext cx="1049269" cy="255676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chiplet-0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사각형: 둥근 모서리 136">
              <a:extLst>
                <a:ext uri="{FF2B5EF4-FFF2-40B4-BE49-F238E27FC236}">
                  <a16:creationId xmlns:a16="http://schemas.microsoft.com/office/drawing/2014/main" id="{F38DAE55-99E5-F3C7-0C50-D6080D2D3B44}"/>
                </a:ext>
              </a:extLst>
            </p:cNvPr>
            <p:cNvSpPr/>
            <p:nvPr/>
          </p:nvSpPr>
          <p:spPr>
            <a:xfrm>
              <a:off x="8570607" y="4909986"/>
              <a:ext cx="1061968" cy="22950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chiplet-1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사각형: 둥근 모서리 137">
              <a:extLst>
                <a:ext uri="{FF2B5EF4-FFF2-40B4-BE49-F238E27FC236}">
                  <a16:creationId xmlns:a16="http://schemas.microsoft.com/office/drawing/2014/main" id="{99DE0EAB-8984-A6F9-1E91-297CE0F4577E}"/>
                </a:ext>
              </a:extLst>
            </p:cNvPr>
            <p:cNvSpPr/>
            <p:nvPr/>
          </p:nvSpPr>
          <p:spPr>
            <a:xfrm>
              <a:off x="3192046" y="2475291"/>
              <a:ext cx="5817580" cy="600808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 page table </a:t>
              </a:r>
              <a:b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(mapped during the profiling phase) </a:t>
              </a:r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58DB5C9B-C9E8-513B-10E6-11BA9BB5E0FD}"/>
              </a:ext>
            </a:extLst>
          </p:cNvPr>
          <p:cNvGrpSpPr/>
          <p:nvPr/>
        </p:nvGrpSpPr>
        <p:grpSpPr>
          <a:xfrm>
            <a:off x="1532467" y="3171406"/>
            <a:ext cx="5847829" cy="2943974"/>
            <a:chOff x="1532467" y="3171406"/>
            <a:chExt cx="5847829" cy="2943974"/>
          </a:xfrm>
        </p:grpSpPr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141A8503-678B-FF15-3628-AF2C6CD5DC7E}"/>
                </a:ext>
              </a:extLst>
            </p:cNvPr>
            <p:cNvSpPr/>
            <p:nvPr/>
          </p:nvSpPr>
          <p:spPr>
            <a:xfrm>
              <a:off x="4821375" y="3171406"/>
              <a:ext cx="2558921" cy="2943974"/>
            </a:xfrm>
            <a:prstGeom prst="rect">
              <a:avLst/>
            </a:prstGeom>
            <a:noFill/>
            <a:ln w="76200">
              <a:solidFill>
                <a:srgbClr val="C00000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ko-KR" sz="265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왼쪽 중괄호 147">
              <a:extLst>
                <a:ext uri="{FF2B5EF4-FFF2-40B4-BE49-F238E27FC236}">
                  <a16:creationId xmlns:a16="http://schemas.microsoft.com/office/drawing/2014/main" id="{D5E31ED9-BDFA-DEA1-96F3-600AD00D7B12}"/>
                </a:ext>
              </a:extLst>
            </p:cNvPr>
            <p:cNvSpPr/>
            <p:nvPr/>
          </p:nvSpPr>
          <p:spPr>
            <a:xfrm>
              <a:off x="4049252" y="3304645"/>
              <a:ext cx="635268" cy="2709244"/>
            </a:xfrm>
            <a:prstGeom prst="leftBrace">
              <a:avLst>
                <a:gd name="adj1" fmla="val 40151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사각형: 둥근 모서리 148">
              <a:extLst>
                <a:ext uri="{FF2B5EF4-FFF2-40B4-BE49-F238E27FC236}">
                  <a16:creationId xmlns:a16="http://schemas.microsoft.com/office/drawing/2014/main" id="{A3CE9838-1561-2ED7-E0E4-27F0EA06D288}"/>
                </a:ext>
              </a:extLst>
            </p:cNvPr>
            <p:cNvSpPr/>
            <p:nvPr/>
          </p:nvSpPr>
          <p:spPr>
            <a:xfrm>
              <a:off x="1532467" y="3815905"/>
              <a:ext cx="2440953" cy="1681516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Suitable Page Size</a:t>
              </a:r>
              <a:b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512KB</a:t>
              </a:r>
            </a:p>
            <a:p>
              <a:pPr algn="ctr"/>
              <a:endParaRPr lang="en-US" altLang="ko-K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algn="ctr">
                <a:buFont typeface="Wingdings" panose="05000000000000000000" pitchFamily="2" charset="2"/>
                <a:buChar char="à"/>
              </a:pPr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At least provide</a:t>
              </a:r>
            </a:p>
            <a:p>
              <a:pPr algn="ctr"/>
              <a:r>
                <a:rPr lang="en-US" altLang="ko-KR" sz="20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efficient translation</a:t>
              </a:r>
              <a:endParaRPr lang="ko-KR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id="{4EA847BF-B135-C277-5ED0-471C76FBE629}"/>
              </a:ext>
            </a:extLst>
          </p:cNvPr>
          <p:cNvGrpSpPr/>
          <p:nvPr/>
        </p:nvGrpSpPr>
        <p:grpSpPr>
          <a:xfrm>
            <a:off x="7919720" y="2589057"/>
            <a:ext cx="1948180" cy="810513"/>
            <a:chOff x="874028" y="3580753"/>
            <a:chExt cx="1948180" cy="810513"/>
          </a:xfrm>
          <a:solidFill>
            <a:schemeClr val="bg1"/>
          </a:solidFill>
        </p:grpSpPr>
        <p:cxnSp>
          <p:nvCxnSpPr>
            <p:cNvPr id="151" name="직선 화살표 연결선 150">
              <a:extLst>
                <a:ext uri="{FF2B5EF4-FFF2-40B4-BE49-F238E27FC236}">
                  <a16:creationId xmlns:a16="http://schemas.microsoft.com/office/drawing/2014/main" id="{C0D61D06-FB9B-3C15-0CBA-AD017185FB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028" y="3911760"/>
              <a:ext cx="601980" cy="479506"/>
            </a:xfrm>
            <a:prstGeom prst="straightConnector1">
              <a:avLst/>
            </a:prstGeom>
            <a:grpFill/>
            <a:ln w="57150">
              <a:solidFill>
                <a:schemeClr val="accent4">
                  <a:lumMod val="50000"/>
                </a:schemeClr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사각형: 둥근 모서리 151">
              <a:extLst>
                <a:ext uri="{FF2B5EF4-FFF2-40B4-BE49-F238E27FC236}">
                  <a16:creationId xmlns:a16="http://schemas.microsoft.com/office/drawing/2014/main" id="{97DD54B9-77C9-7CE3-F088-F4508511A73C}"/>
                </a:ext>
              </a:extLst>
            </p:cNvPr>
            <p:cNvSpPr/>
            <p:nvPr/>
          </p:nvSpPr>
          <p:spPr>
            <a:xfrm>
              <a:off x="1234250" y="3580753"/>
              <a:ext cx="1587958" cy="331007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64KB mapping</a:t>
              </a:r>
              <a:endParaRPr lang="ko-KR" altLang="en-US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8947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4EF2C-6CAA-CA56-A8EB-9716FC07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2DAC0658-C746-7C64-1912-55D74759741D}"/>
              </a:ext>
            </a:extLst>
          </p:cNvPr>
          <p:cNvGrpSpPr/>
          <p:nvPr/>
        </p:nvGrpSpPr>
        <p:grpSpPr>
          <a:xfrm>
            <a:off x="5029507" y="3427670"/>
            <a:ext cx="3612214" cy="2394063"/>
            <a:chOff x="5029507" y="3244789"/>
            <a:chExt cx="3612214" cy="2394063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32A8C3E-F3D8-8AF7-43FC-3F05F4DE479F}"/>
                </a:ext>
              </a:extLst>
            </p:cNvPr>
            <p:cNvGrpSpPr/>
            <p:nvPr/>
          </p:nvGrpSpPr>
          <p:grpSpPr>
            <a:xfrm>
              <a:off x="5731500" y="3852044"/>
              <a:ext cx="2910221" cy="1431156"/>
              <a:chOff x="5731500" y="3852044"/>
              <a:chExt cx="2910221" cy="1431156"/>
            </a:xfrm>
          </p:grpSpPr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001A2F5A-38E1-4531-9034-E26BA649C167}"/>
                  </a:ext>
                </a:extLst>
              </p:cNvPr>
              <p:cNvSpPr/>
              <p:nvPr/>
            </p:nvSpPr>
            <p:spPr>
              <a:xfrm>
                <a:off x="5731500" y="3852044"/>
                <a:ext cx="1337969" cy="14243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66726"/>
                          <a:gd name="connsiteY0" fmla="*/ 75937 h 455614"/>
                          <a:gd name="connsiteX1" fmla="*/ 75937 w 466726"/>
                          <a:gd name="connsiteY1" fmla="*/ 0 h 455614"/>
                          <a:gd name="connsiteX2" fmla="*/ 390789 w 466726"/>
                          <a:gd name="connsiteY2" fmla="*/ 0 h 455614"/>
                          <a:gd name="connsiteX3" fmla="*/ 466726 w 466726"/>
                          <a:gd name="connsiteY3" fmla="*/ 75937 h 455614"/>
                          <a:gd name="connsiteX4" fmla="*/ 466726 w 466726"/>
                          <a:gd name="connsiteY4" fmla="*/ 379677 h 455614"/>
                          <a:gd name="connsiteX5" fmla="*/ 390789 w 466726"/>
                          <a:gd name="connsiteY5" fmla="*/ 455614 h 455614"/>
                          <a:gd name="connsiteX6" fmla="*/ 75937 w 466726"/>
                          <a:gd name="connsiteY6" fmla="*/ 455614 h 455614"/>
                          <a:gd name="connsiteX7" fmla="*/ 0 w 466726"/>
                          <a:gd name="connsiteY7" fmla="*/ 379677 h 455614"/>
                          <a:gd name="connsiteX8" fmla="*/ 0 w 466726"/>
                          <a:gd name="connsiteY8" fmla="*/ 75937 h 4556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6726" h="455614" extrusionOk="0">
                            <a:moveTo>
                              <a:pt x="0" y="75937"/>
                            </a:moveTo>
                            <a:cubicBezTo>
                              <a:pt x="-2250" y="32610"/>
                              <a:pt x="28419" y="2094"/>
                              <a:pt x="75937" y="0"/>
                            </a:cubicBezTo>
                            <a:cubicBezTo>
                              <a:pt x="147259" y="-10048"/>
                              <a:pt x="246656" y="33882"/>
                              <a:pt x="390789" y="0"/>
                            </a:cubicBezTo>
                            <a:cubicBezTo>
                              <a:pt x="431928" y="-608"/>
                              <a:pt x="463911" y="39775"/>
                              <a:pt x="466726" y="75937"/>
                            </a:cubicBezTo>
                            <a:cubicBezTo>
                              <a:pt x="493928" y="181231"/>
                              <a:pt x="444856" y="314591"/>
                              <a:pt x="466726" y="379677"/>
                            </a:cubicBezTo>
                            <a:cubicBezTo>
                              <a:pt x="470042" y="414791"/>
                              <a:pt x="424087" y="454291"/>
                              <a:pt x="390789" y="455614"/>
                            </a:cubicBezTo>
                            <a:cubicBezTo>
                              <a:pt x="257478" y="465908"/>
                              <a:pt x="171032" y="454684"/>
                              <a:pt x="75937" y="455614"/>
                            </a:cubicBezTo>
                            <a:cubicBezTo>
                              <a:pt x="30951" y="460654"/>
                              <a:pt x="-3857" y="417143"/>
                              <a:pt x="0" y="379677"/>
                            </a:cubicBezTo>
                            <a:cubicBezTo>
                              <a:pt x="-33338" y="312424"/>
                              <a:pt x="22010" y="164287"/>
                              <a:pt x="0" y="75937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ko-KR" sz="2755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B72B911A-4909-A734-3642-E782E9393C72}"/>
                  </a:ext>
                </a:extLst>
              </p:cNvPr>
              <p:cNvGrpSpPr/>
              <p:nvPr/>
            </p:nvGrpSpPr>
            <p:grpSpPr>
              <a:xfrm>
                <a:off x="7061200" y="3869753"/>
                <a:ext cx="1580521" cy="1413447"/>
                <a:chOff x="7061200" y="3869753"/>
                <a:chExt cx="1580521" cy="1413447"/>
              </a:xfrm>
            </p:grpSpPr>
            <p:cxnSp>
              <p:nvCxnSpPr>
                <p:cNvPr id="16" name="직선 연결선 15">
                  <a:extLst>
                    <a:ext uri="{FF2B5EF4-FFF2-40B4-BE49-F238E27FC236}">
                      <a16:creationId xmlns:a16="http://schemas.microsoft.com/office/drawing/2014/main" id="{11EEC1B3-63A0-4678-4B4F-6E2CC4ED9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64194" y="3869753"/>
                  <a:ext cx="1562834" cy="54076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417F700D-46D7-7E1D-FF48-0AEFFDE08C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61200" y="5074589"/>
                  <a:ext cx="1580521" cy="20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1A660A-F143-4B83-A102-82A810306C4F}"/>
                </a:ext>
              </a:extLst>
            </p:cNvPr>
            <p:cNvSpPr txBox="1"/>
            <p:nvPr/>
          </p:nvSpPr>
          <p:spPr>
            <a:xfrm>
              <a:off x="5029507" y="3244789"/>
              <a:ext cx="2698283" cy="5539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256KB </a:t>
              </a:r>
            </a:p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physical frame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639FD5-AC8B-00C8-9EDE-17AA89E235AA}"/>
                </a:ext>
              </a:extLst>
            </p:cNvPr>
            <p:cNvSpPr txBox="1"/>
            <p:nvPr/>
          </p:nvSpPr>
          <p:spPr>
            <a:xfrm>
              <a:off x="5835893" y="5309082"/>
              <a:ext cx="1135331" cy="32977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143" b="1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Reserved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F530E9D-3ED9-E647-C094-D2B5BC4ECB46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BB0AF-ED3D-D465-2160-345A0C91D799}"/>
              </a:ext>
            </a:extLst>
          </p:cNvPr>
          <p:cNvSpPr txBox="1"/>
          <p:nvPr/>
        </p:nvSpPr>
        <p:spPr>
          <a:xfrm>
            <a:off x="30163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the Selected Size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70503887-7109-1A19-1E26-FAA3628B2493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26">
            <a:extLst>
              <a:ext uri="{FF2B5EF4-FFF2-40B4-BE49-F238E27FC236}">
                <a16:creationId xmlns:a16="http://schemas.microsoft.com/office/drawing/2014/main" id="{B57F5683-294E-4093-BDFE-9F2BBAD3BD9D}"/>
              </a:ext>
            </a:extLst>
          </p:cNvPr>
          <p:cNvSpPr txBox="1">
            <a:spLocks/>
          </p:cNvSpPr>
          <p:nvPr/>
        </p:nvSpPr>
        <p:spPr>
          <a:xfrm>
            <a:off x="331418" y="1102841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Leveraging reservation-based mapping to form a large-page-like region</a:t>
            </a:r>
          </a:p>
          <a:p>
            <a:pPr marL="0" indent="0">
              <a:buNone/>
            </a:pPr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- The case where the selected size is 256KB</a:t>
            </a:r>
          </a:p>
          <a:p>
            <a:pPr marL="0" indent="0">
              <a:buNone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    - Support diverse sizes that are power of two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097584-A9D4-49F2-9AA2-FA40E3DDBE61}"/>
              </a:ext>
            </a:extLst>
          </p:cNvPr>
          <p:cNvSpPr txBox="1"/>
          <p:nvPr/>
        </p:nvSpPr>
        <p:spPr>
          <a:xfrm>
            <a:off x="8292174" y="2601881"/>
            <a:ext cx="2414578" cy="615553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 Space</a:t>
            </a:r>
          </a:p>
          <a:p>
            <a:pPr algn="ctr"/>
            <a:r>
              <a:rPr lang="en-US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(chiplet-0)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02A413EA-4851-4EBA-919A-4E32B12DDC7D}"/>
              </a:ext>
            </a:extLst>
          </p:cNvPr>
          <p:cNvSpPr/>
          <p:nvPr/>
        </p:nvSpPr>
        <p:spPr>
          <a:xfrm>
            <a:off x="8631147" y="3289020"/>
            <a:ext cx="1720358" cy="3209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367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98B23F1C-73BE-41E3-8902-AB9588DE5126}"/>
              </a:ext>
            </a:extLst>
          </p:cNvPr>
          <p:cNvSpPr/>
          <p:nvPr/>
        </p:nvSpPr>
        <p:spPr>
          <a:xfrm>
            <a:off x="8631191" y="4600636"/>
            <a:ext cx="1720358" cy="6568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256KB frame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225BDF7A-78EF-4E21-A23D-A94317B805A8}"/>
              </a:ext>
            </a:extLst>
          </p:cNvPr>
          <p:cNvSpPr/>
          <p:nvPr/>
        </p:nvSpPr>
        <p:spPr>
          <a:xfrm>
            <a:off x="2424776" y="3283675"/>
            <a:ext cx="1829320" cy="3209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367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3731A59-E7D6-D2B5-6C7F-114A109B883E}"/>
              </a:ext>
            </a:extLst>
          </p:cNvPr>
          <p:cNvGrpSpPr/>
          <p:nvPr/>
        </p:nvGrpSpPr>
        <p:grpSpPr>
          <a:xfrm>
            <a:off x="4228354" y="3940869"/>
            <a:ext cx="1476486" cy="1509972"/>
            <a:chOff x="4228354" y="3757988"/>
            <a:chExt cx="1476486" cy="150997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38E0D94F-D96A-4050-9ECF-5C6E05AE76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8354" y="4428656"/>
              <a:ext cx="1456166" cy="83930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B89754DE-F5A4-415B-9C9C-CC7AC4290C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7471" y="3757988"/>
              <a:ext cx="1447369" cy="9773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1BC45F81-FEBF-4C0D-BEAE-D922F80367D6}"/>
              </a:ext>
            </a:extLst>
          </p:cNvPr>
          <p:cNvSpPr/>
          <p:nvPr/>
        </p:nvSpPr>
        <p:spPr>
          <a:xfrm>
            <a:off x="2413389" y="4146401"/>
            <a:ext cx="1333524" cy="3564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64KB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6365FF6-53D0-4FD8-B009-7DAD220F508E}"/>
              </a:ext>
            </a:extLst>
          </p:cNvPr>
          <p:cNvSpPr txBox="1"/>
          <p:nvPr/>
        </p:nvSpPr>
        <p:spPr>
          <a:xfrm>
            <a:off x="2156329" y="2912738"/>
            <a:ext cx="2381596" cy="307777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 Space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69D1CB-4032-4909-511B-C2E664D3DB33}"/>
              </a:ext>
            </a:extLst>
          </p:cNvPr>
          <p:cNvSpPr/>
          <p:nvPr/>
        </p:nvSpPr>
        <p:spPr>
          <a:xfrm>
            <a:off x="2853294" y="4044552"/>
            <a:ext cx="1340203" cy="3628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64KB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AD9D811-1C80-F5F1-DEDD-09964500D628}"/>
              </a:ext>
            </a:extLst>
          </p:cNvPr>
          <p:cNvSpPr/>
          <p:nvPr/>
        </p:nvSpPr>
        <p:spPr>
          <a:xfrm>
            <a:off x="2466989" y="3957514"/>
            <a:ext cx="1338803" cy="3628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64KB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A4356C9-2F5B-78C6-8B05-D38B7C0FF9DC}"/>
              </a:ext>
            </a:extLst>
          </p:cNvPr>
          <p:cNvSpPr/>
          <p:nvPr/>
        </p:nvSpPr>
        <p:spPr>
          <a:xfrm>
            <a:off x="2590640" y="4237754"/>
            <a:ext cx="1333521" cy="3628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64KB</a:t>
            </a: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A77060E7-9677-4B49-812E-9C57A048E60E}"/>
              </a:ext>
            </a:extLst>
          </p:cNvPr>
          <p:cNvSpPr/>
          <p:nvPr/>
        </p:nvSpPr>
        <p:spPr>
          <a:xfrm>
            <a:off x="2429221" y="3957514"/>
            <a:ext cx="1820756" cy="65683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256KB</a:t>
            </a:r>
            <a:b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14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35827117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26784 0.01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67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L 0.23659 0.05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26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5781 0.073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365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27188 0.139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5" grpId="0" animBg="1"/>
      <p:bldP spid="8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5FD8-6434-E702-8C01-4DD2DD5AE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043BEA-257A-0414-0369-8E29FC33B05D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53ECD-3F5B-914E-1C24-78A473BE4A04}"/>
              </a:ext>
            </a:extLst>
          </p:cNvPr>
          <p:cNvSpPr txBox="1"/>
          <p:nvPr/>
        </p:nvSpPr>
        <p:spPr>
          <a:xfrm>
            <a:off x="30163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TLB Coalescing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DBCBFB8-ADDC-6964-2D37-E76F18386C15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26">
            <a:extLst>
              <a:ext uri="{FF2B5EF4-FFF2-40B4-BE49-F238E27FC236}">
                <a16:creationId xmlns:a16="http://schemas.microsoft.com/office/drawing/2014/main" id="{A08BA395-C92B-C8A4-EC7B-B3E3A7618D06}"/>
              </a:ext>
            </a:extLst>
          </p:cNvPr>
          <p:cNvSpPr txBox="1">
            <a:spLocks/>
          </p:cNvSpPr>
          <p:nvPr/>
        </p:nvSpPr>
        <p:spPr>
          <a:xfrm>
            <a:off x="331418" y="1102841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Coalescing contiguously mapped pages</a:t>
            </a:r>
          </a:p>
          <a:p>
            <a:pPr marL="0" indent="0">
              <a:buNone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   - Extending the TLB reach and allowing to fully benefit from the contiguously mapped region</a:t>
            </a:r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0D08276F-1A41-36E9-419B-2374FF965A9F}"/>
              </a:ext>
            </a:extLst>
          </p:cNvPr>
          <p:cNvSpPr/>
          <p:nvPr/>
        </p:nvSpPr>
        <p:spPr>
          <a:xfrm>
            <a:off x="4359074" y="3237399"/>
            <a:ext cx="874477" cy="380105"/>
          </a:xfrm>
          <a:prstGeom prst="rightArrow">
            <a:avLst>
              <a:gd name="adj1" fmla="val 24353"/>
              <a:gd name="adj2" fmla="val 696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36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8ADDDBAE-C7E8-6C69-81AD-1AA4AA33AEF8}"/>
              </a:ext>
            </a:extLst>
          </p:cNvPr>
          <p:cNvGrpSpPr/>
          <p:nvPr/>
        </p:nvGrpSpPr>
        <p:grpSpPr>
          <a:xfrm>
            <a:off x="1383629" y="2838392"/>
            <a:ext cx="2521643" cy="1465400"/>
            <a:chOff x="62303" y="41717"/>
            <a:chExt cx="1138161" cy="58026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FC11F38-6468-83BF-688F-EA71F24F28F0}"/>
                </a:ext>
              </a:extLst>
            </p:cNvPr>
            <p:cNvSpPr txBox="1"/>
            <p:nvPr/>
          </p:nvSpPr>
          <p:spPr>
            <a:xfrm>
              <a:off x="62305" y="41717"/>
              <a:ext cx="1137475" cy="14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0x100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2E22FDA-0600-7207-E6E3-46432C7121B9}"/>
                </a:ext>
              </a:extLst>
            </p:cNvPr>
            <p:cNvSpPr txBox="1"/>
            <p:nvPr/>
          </p:nvSpPr>
          <p:spPr>
            <a:xfrm>
              <a:off x="62303" y="188523"/>
              <a:ext cx="1137475" cy="14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0x101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DF04EC-146C-98FD-5CD9-9D043D743755}"/>
                </a:ext>
              </a:extLst>
            </p:cNvPr>
            <p:cNvSpPr txBox="1"/>
            <p:nvPr/>
          </p:nvSpPr>
          <p:spPr>
            <a:xfrm>
              <a:off x="62989" y="334199"/>
              <a:ext cx="1137475" cy="14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0x102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5B0514C-701A-14FD-1CCF-52F3D4F481D5}"/>
                </a:ext>
              </a:extLst>
            </p:cNvPr>
            <p:cNvSpPr txBox="1"/>
            <p:nvPr/>
          </p:nvSpPr>
          <p:spPr>
            <a:xfrm>
              <a:off x="62303" y="480633"/>
              <a:ext cx="1137475" cy="141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VPN 0x103 | PFN 0x</a:t>
              </a:r>
              <a:r>
                <a:rPr lang="en-US" altLang="ko-KR" sz="202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altLang="ko-KR" sz="2020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ECAE9242-C31A-8950-CB4D-B144C2BC391E}"/>
              </a:ext>
            </a:extLst>
          </p:cNvPr>
          <p:cNvGrpSpPr/>
          <p:nvPr/>
        </p:nvGrpSpPr>
        <p:grpSpPr>
          <a:xfrm>
            <a:off x="1381567" y="4303220"/>
            <a:ext cx="2522206" cy="1465958"/>
            <a:chOff x="63987" y="630213"/>
            <a:chExt cx="1138006" cy="58048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766BA18-8D23-EE40-FB9C-DD3B57B15F85}"/>
                </a:ext>
              </a:extLst>
            </p:cNvPr>
            <p:cNvSpPr txBox="1"/>
            <p:nvPr/>
          </p:nvSpPr>
          <p:spPr>
            <a:xfrm>
              <a:off x="64518" y="630213"/>
              <a:ext cx="1137475" cy="14134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endParaRPr lang="en-US" altLang="ko-KR" sz="202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C9A4933-08B9-58B0-45E7-554B868182CA}"/>
                </a:ext>
              </a:extLst>
            </p:cNvPr>
            <p:cNvSpPr txBox="1"/>
            <p:nvPr/>
          </p:nvSpPr>
          <p:spPr>
            <a:xfrm>
              <a:off x="63987" y="777294"/>
              <a:ext cx="1137475" cy="14134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endParaRPr lang="en-US" altLang="ko-KR" sz="202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AC46D02-E2DB-DCE8-97A4-260DEB34043D}"/>
                </a:ext>
              </a:extLst>
            </p:cNvPr>
            <p:cNvSpPr txBox="1"/>
            <p:nvPr/>
          </p:nvSpPr>
          <p:spPr>
            <a:xfrm>
              <a:off x="64518" y="922878"/>
              <a:ext cx="1137475" cy="14134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endParaRPr lang="en-US" altLang="ko-KR" sz="202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E9B8EC3-B76E-E600-ADC9-B6FF7EE782A8}"/>
                </a:ext>
              </a:extLst>
            </p:cNvPr>
            <p:cNvSpPr txBox="1"/>
            <p:nvPr/>
          </p:nvSpPr>
          <p:spPr>
            <a:xfrm>
              <a:off x="63987" y="1069350"/>
              <a:ext cx="1137475" cy="14134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30"/>
                </a:lnSpc>
              </a:pPr>
              <a:endParaRPr lang="en-US" altLang="ko-KR" sz="202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AF58EB6E-EA5F-61E0-4EDA-1D702DEF4B13}"/>
              </a:ext>
            </a:extLst>
          </p:cNvPr>
          <p:cNvSpPr/>
          <p:nvPr/>
        </p:nvSpPr>
        <p:spPr>
          <a:xfrm>
            <a:off x="5401484" y="3203816"/>
            <a:ext cx="2302651" cy="41368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0x100 | PFN 0x000 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9B4C0414-8C4D-B961-7AE7-39E616EB1748}"/>
              </a:ext>
            </a:extLst>
          </p:cNvPr>
          <p:cNvSpPr/>
          <p:nvPr/>
        </p:nvSpPr>
        <p:spPr>
          <a:xfrm>
            <a:off x="1370230" y="2814552"/>
            <a:ext cx="2558921" cy="14883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652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1DD2AD41-C377-F829-28F7-FCB0B9D2371E}"/>
              </a:ext>
            </a:extLst>
          </p:cNvPr>
          <p:cNvSpPr/>
          <p:nvPr/>
        </p:nvSpPr>
        <p:spPr>
          <a:xfrm rot="5400000">
            <a:off x="410702" y="3438103"/>
            <a:ext cx="1531919" cy="27785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</a:t>
            </a:r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사각형: 둥근 모서리 96">
            <a:extLst>
              <a:ext uri="{FF2B5EF4-FFF2-40B4-BE49-F238E27FC236}">
                <a16:creationId xmlns:a16="http://schemas.microsoft.com/office/drawing/2014/main" id="{1BC02B11-865C-86B7-DD10-C468B34CA025}"/>
              </a:ext>
            </a:extLst>
          </p:cNvPr>
          <p:cNvSpPr/>
          <p:nvPr/>
        </p:nvSpPr>
        <p:spPr>
          <a:xfrm rot="5400000">
            <a:off x="3364705" y="3433623"/>
            <a:ext cx="1531919" cy="277851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Contiguous </a:t>
            </a:r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DCBF4-4594-6C30-528C-0238A70EB716}"/>
              </a:ext>
            </a:extLst>
          </p:cNvPr>
          <p:cNvSpPr/>
          <p:nvPr/>
        </p:nvSpPr>
        <p:spPr>
          <a:xfrm>
            <a:off x="7872068" y="3203816"/>
            <a:ext cx="2372600" cy="41368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0x101 | PFN 0x001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1F43C95-F3F8-69D7-4B11-3BC41422C968}"/>
              </a:ext>
            </a:extLst>
          </p:cNvPr>
          <p:cNvSpPr/>
          <p:nvPr/>
        </p:nvSpPr>
        <p:spPr>
          <a:xfrm>
            <a:off x="5401484" y="3746521"/>
            <a:ext cx="2302651" cy="41368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0x102 | PFN 0x002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B0F8AD4-739B-EC0F-553E-E0DCF3008CEF}"/>
              </a:ext>
            </a:extLst>
          </p:cNvPr>
          <p:cNvSpPr/>
          <p:nvPr/>
        </p:nvSpPr>
        <p:spPr>
          <a:xfrm>
            <a:off x="7872068" y="3746521"/>
            <a:ext cx="2372600" cy="41368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0x103 | PFN 0x003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01263C-95F5-789E-4FDC-79B35A264F91}"/>
              </a:ext>
            </a:extLst>
          </p:cNvPr>
          <p:cNvGrpSpPr/>
          <p:nvPr/>
        </p:nvGrpSpPr>
        <p:grpSpPr>
          <a:xfrm>
            <a:off x="5507362" y="4392604"/>
            <a:ext cx="4664309" cy="2005978"/>
            <a:chOff x="5507362" y="4392604"/>
            <a:chExt cx="4664309" cy="2005978"/>
          </a:xfrm>
        </p:grpSpPr>
        <p:sp>
          <p:nvSpPr>
            <p:cNvPr id="8" name="화살표: 오른쪽 7">
              <a:extLst>
                <a:ext uri="{FF2B5EF4-FFF2-40B4-BE49-F238E27FC236}">
                  <a16:creationId xmlns:a16="http://schemas.microsoft.com/office/drawing/2014/main" id="{9AA404A2-8C71-24BC-1B14-6B9347232D01}"/>
                </a:ext>
              </a:extLst>
            </p:cNvPr>
            <p:cNvSpPr/>
            <p:nvPr/>
          </p:nvSpPr>
          <p:spPr>
            <a:xfrm rot="5400000">
              <a:off x="7302991" y="4712360"/>
              <a:ext cx="1019617" cy="380105"/>
            </a:xfrm>
            <a:prstGeom prst="rightArrow">
              <a:avLst>
                <a:gd name="adj1" fmla="val 24353"/>
                <a:gd name="adj2" fmla="val 6968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362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47720DB-C990-92C3-F98F-6473CCD71A2A}"/>
                </a:ext>
              </a:extLst>
            </p:cNvPr>
            <p:cNvSpPr/>
            <p:nvPr/>
          </p:nvSpPr>
          <p:spPr>
            <a:xfrm>
              <a:off x="5507363" y="5552511"/>
              <a:ext cx="4664308" cy="4136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VPN 0x100 | PFN 0x000 </a:t>
              </a:r>
              <a:r>
                <a:rPr lang="en-US" altLang="ko-KR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offset</a:t>
              </a:r>
              <a:r>
                <a:rPr lang="en-US" altLang="ko-KR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0x000 ~ 0x003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DB1F7-29D5-D0E2-18E0-5D16C711B11B}"/>
                </a:ext>
              </a:extLst>
            </p:cNvPr>
            <p:cNvSpPr txBox="1"/>
            <p:nvPr/>
          </p:nvSpPr>
          <p:spPr>
            <a:xfrm>
              <a:off x="5507362" y="6090805"/>
              <a:ext cx="4664307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i="1" dirty="0"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Base + Offset form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F9972D4-FBCB-F740-17E8-FB3BAEB0CCB6}"/>
                </a:ext>
              </a:extLst>
            </p:cNvPr>
            <p:cNvSpPr/>
            <p:nvPr/>
          </p:nvSpPr>
          <p:spPr>
            <a:xfrm>
              <a:off x="7190299" y="4660177"/>
              <a:ext cx="1245000" cy="2751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coalescing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D2727B1-396C-933A-814A-463CE46EB8B1}"/>
              </a:ext>
            </a:extLst>
          </p:cNvPr>
          <p:cNvSpPr/>
          <p:nvPr/>
        </p:nvSpPr>
        <p:spPr>
          <a:xfrm>
            <a:off x="6760852" y="2774597"/>
            <a:ext cx="1931613" cy="288929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 entries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ADF9D79-F74B-D214-F27D-06044E77DB4B}"/>
              </a:ext>
            </a:extLst>
          </p:cNvPr>
          <p:cNvSpPr/>
          <p:nvPr/>
        </p:nvSpPr>
        <p:spPr>
          <a:xfrm>
            <a:off x="1665435" y="2401402"/>
            <a:ext cx="1968509" cy="29930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page table </a:t>
            </a:r>
          </a:p>
        </p:txBody>
      </p:sp>
    </p:spTree>
    <p:extLst>
      <p:ext uri="{BB962C8B-B14F-4D97-AF65-F5344CB8AC3E}">
        <p14:creationId xmlns:p14="http://schemas.microsoft.com/office/powerpoint/2010/main" val="24823967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Scaling Monolithic GPU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CE86F094-8F01-4A79-B712-5517F8C2C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75735"/>
              </p:ext>
            </p:extLst>
          </p:nvPr>
        </p:nvGraphicFramePr>
        <p:xfrm>
          <a:off x="1066005" y="5149242"/>
          <a:ext cx="10002839" cy="1066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01045">
                  <a:extLst>
                    <a:ext uri="{9D8B030D-6E8A-4147-A177-3AD203B41FA5}">
                      <a16:colId xmlns:a16="http://schemas.microsoft.com/office/drawing/2014/main" val="2455406967"/>
                    </a:ext>
                  </a:extLst>
                </a:gridCol>
                <a:gridCol w="1332709">
                  <a:extLst>
                    <a:ext uri="{9D8B030D-6E8A-4147-A177-3AD203B41FA5}">
                      <a16:colId xmlns:a16="http://schemas.microsoft.com/office/drawing/2014/main" val="1923850616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1098579030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3765722429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23434047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1919492394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3639181662"/>
                    </a:ext>
                  </a:extLst>
                </a:gridCol>
              </a:tblGrid>
              <a:tr h="251582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K40 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(2013)</a:t>
                      </a:r>
                      <a:endParaRPr lang="ko-KR" altLang="en-US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M40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P100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V100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Ampere A100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Hopper H100 (2022)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9614781"/>
                  </a:ext>
                </a:extLst>
              </a:tr>
              <a:tr h="2515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Compute Unit Count</a:t>
                      </a:r>
                      <a:endParaRPr lang="ko-KR" altLang="en-US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15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24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56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108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114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6616923"/>
                  </a:ext>
                </a:extLst>
              </a:tr>
              <a:tr h="2515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L2 Cache Size (MB)</a:t>
                      </a:r>
                      <a:endParaRPr lang="ko-KR" altLang="en-US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1.5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50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6338096"/>
                  </a:ext>
                </a:extLst>
              </a:tr>
            </a:tbl>
          </a:graphicData>
        </a:graphic>
      </p:graphicFrame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id="{3EC78E20-8CB7-45E5-8843-38321ED0B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04311"/>
              </p:ext>
            </p:extLst>
          </p:nvPr>
        </p:nvGraphicFramePr>
        <p:xfrm>
          <a:off x="1031238" y="2000646"/>
          <a:ext cx="4851028" cy="285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DDCFAD5F-7F5F-4C14-9FCA-580C8380A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291477"/>
              </p:ext>
            </p:extLst>
          </p:nvPr>
        </p:nvGraphicFramePr>
        <p:xfrm>
          <a:off x="6301234" y="1999036"/>
          <a:ext cx="4851028" cy="285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텍스트 개체 틀 26">
            <a:extLst>
              <a:ext uri="{FF2B5EF4-FFF2-40B4-BE49-F238E27FC236}">
                <a16:creationId xmlns:a16="http://schemas.microsoft.com/office/drawing/2014/main" id="{7CD4F230-8AA7-4488-ACBF-4EC98BE336FD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GPU scaling trends in monolithic GPU designs (compute &amp; memory)</a:t>
            </a:r>
          </a:p>
        </p:txBody>
      </p:sp>
    </p:spTree>
    <p:extLst>
      <p:ext uri="{BB962C8B-B14F-4D97-AF65-F5344CB8AC3E}">
        <p14:creationId xmlns:p14="http://schemas.microsoft.com/office/powerpoint/2010/main" val="936321931"/>
      </p:ext>
    </p:extLst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5942-F7F0-34A0-2B58-08220B01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92C4BB-E80E-CD71-F52C-753559AE2834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65B0314-2873-ABCD-A6D8-0BBA896EA0BD}"/>
              </a:ext>
            </a:extLst>
          </p:cNvPr>
          <p:cNvSpPr/>
          <p:nvPr/>
        </p:nvSpPr>
        <p:spPr>
          <a:xfrm>
            <a:off x="2503918" y="1618828"/>
            <a:ext cx="7195559" cy="685031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Multi-Chip Module GPUs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00DF-2960-7029-8B71-1A1FFA6B171F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964F5C2-F9D0-80F7-DCAB-A5EB9A74B526}"/>
              </a:ext>
            </a:extLst>
          </p:cNvPr>
          <p:cNvSpPr/>
          <p:nvPr/>
        </p:nvSpPr>
        <p:spPr>
          <a:xfrm>
            <a:off x="2503918" y="4907498"/>
            <a:ext cx="7195559" cy="685031"/>
          </a:xfrm>
          <a:prstGeom prst="roundRect">
            <a:avLst/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&amp; Summary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D15799-6D4F-B653-CB30-BD8D8B548EA2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D4366C1-A946-45B5-A7B5-3A54F537C77C}"/>
              </a:ext>
            </a:extLst>
          </p:cNvPr>
          <p:cNvSpPr/>
          <p:nvPr/>
        </p:nvSpPr>
        <p:spPr>
          <a:xfrm>
            <a:off x="2503918" y="2678530"/>
            <a:ext cx="7195559" cy="685031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&amp; Our Goal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67AF6CB-1184-454E-A874-65F073B03434}"/>
              </a:ext>
            </a:extLst>
          </p:cNvPr>
          <p:cNvSpPr/>
          <p:nvPr/>
        </p:nvSpPr>
        <p:spPr>
          <a:xfrm>
            <a:off x="2503918" y="3793014"/>
            <a:ext cx="7195559" cy="685031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Chiplet-Locality Aware Page Placement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58472"/>
      </p:ext>
    </p:extLst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Environment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59C17D-9FE8-CA33-BC42-0431B229BEA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텍스트 개체 틀 26">
            <a:extLst>
              <a:ext uri="{FF2B5EF4-FFF2-40B4-BE49-F238E27FC236}">
                <a16:creationId xmlns:a16="http://schemas.microsoft.com/office/drawing/2014/main" id="{39CA18E6-4BD4-4C8E-BF9B-08F1DA2E0F1B}"/>
              </a:ext>
            </a:extLst>
          </p:cNvPr>
          <p:cNvSpPr txBox="1">
            <a:spLocks/>
          </p:cNvSpPr>
          <p:nvPr/>
        </p:nvSpPr>
        <p:spPr>
          <a:xfrm>
            <a:off x="331418" y="1102841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Simulator: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GPGPU-Sim extended to model a 4-chiplet MCM design</a:t>
            </a:r>
            <a:endParaRPr lang="en-US" altLang="ko-K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Benchmarks:</a:t>
            </a: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Conventional GPGPU workloads + GEMM operations with varying shapes</a:t>
            </a: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Prior Works for Performance Comparison:</a:t>
            </a:r>
          </a:p>
          <a:p>
            <a:pPr marL="0" indent="0">
              <a:buNone/>
            </a:pPr>
            <a:endParaRPr lang="en-US" altLang="ko-K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F6AF12A-39E1-4418-B796-7E138D023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2811"/>
              </p:ext>
            </p:extLst>
          </p:nvPr>
        </p:nvGraphicFramePr>
        <p:xfrm>
          <a:off x="807719" y="3884033"/>
          <a:ext cx="10650855" cy="220861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40133">
                  <a:extLst>
                    <a:ext uri="{9D8B030D-6E8A-4147-A177-3AD203B41FA5}">
                      <a16:colId xmlns:a16="http://schemas.microsoft.com/office/drawing/2014/main" val="932290655"/>
                    </a:ext>
                  </a:extLst>
                </a:gridCol>
                <a:gridCol w="3571873">
                  <a:extLst>
                    <a:ext uri="{9D8B030D-6E8A-4147-A177-3AD203B41FA5}">
                      <a16:colId xmlns:a16="http://schemas.microsoft.com/office/drawing/2014/main" val="707326755"/>
                    </a:ext>
                  </a:extLst>
                </a:gridCol>
                <a:gridCol w="6038849">
                  <a:extLst>
                    <a:ext uri="{9D8B030D-6E8A-4147-A177-3AD203B41FA5}">
                      <a16:colId xmlns:a16="http://schemas.microsoft.com/office/drawing/2014/main" val="2212023116"/>
                    </a:ext>
                  </a:extLst>
                </a:gridCol>
              </a:tblGrid>
              <a:tr h="4717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Techniques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Characteristics</a:t>
                      </a:r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21965"/>
                  </a:ext>
                </a:extLst>
              </a:tr>
              <a:tr h="578606">
                <a:tc>
                  <a:txBody>
                    <a:bodyPr/>
                    <a:lstStyle/>
                    <a:p>
                      <a:pPr latinLnBrk="1">
                        <a:tabLst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64KB &amp; 2MB paging; 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Mapping with conventional page sizes</a:t>
                      </a:r>
                      <a:endParaRPr lang="ko-KR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2256815"/>
                  </a:ext>
                </a:extLst>
              </a:tr>
              <a:tr h="578606">
                <a:tc>
                  <a:txBody>
                    <a:bodyPr/>
                    <a:lstStyle/>
                    <a:p>
                      <a:pPr latinLnBrk="1">
                        <a:tabLst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B</a:t>
                      </a:r>
                      <a:endParaRPr lang="ko-KR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GRIT [HPCA’24]; MGvm [MICRO’22]; Barre [ISCA’24]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Address NUMA issues in multi GPU domains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1149433"/>
                  </a:ext>
                </a:extLst>
              </a:tr>
              <a:tr h="57860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</a:t>
                      </a:r>
                      <a:endParaRPr lang="ko-KR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C-NUMA [ASPLOS’13, ATC’14]</a:t>
                      </a:r>
                    </a:p>
                    <a:p>
                      <a:pPr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C-NUMA with multiple page size support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Address NUMA issues in NUMA-CPU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735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14451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59C17D-9FE8-CA33-BC42-0431B229BEA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E1F7ABF1-3A9B-4059-8E55-5F52BED2F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50" y="2548431"/>
            <a:ext cx="12192000" cy="2041653"/>
          </a:xfrm>
          <a:prstGeom prst="rect">
            <a:avLst/>
          </a:prstGeom>
        </p:spPr>
      </p:pic>
      <p:sp>
        <p:nvSpPr>
          <p:cNvPr id="11" name="텍스트 개체 틀 26">
            <a:extLst>
              <a:ext uri="{FF2B5EF4-FFF2-40B4-BE49-F238E27FC236}">
                <a16:creationId xmlns:a16="http://schemas.microsoft.com/office/drawing/2014/main" id="{4A71F497-4D9A-492D-98E5-4067BDF348AD}"/>
              </a:ext>
            </a:extLst>
          </p:cNvPr>
          <p:cNvSpPr txBox="1">
            <a:spLocks/>
          </p:cNvSpPr>
          <p:nvPr/>
        </p:nvSpPr>
        <p:spPr>
          <a:xfrm>
            <a:off x="331418" y="798041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dirty="0">
                <a:latin typeface="Calibri" panose="020F0502020204030204" pitchFamily="34" charset="0"/>
                <a:cs typeface="Calibri" panose="020F0502020204030204" pitchFamily="34" charset="0"/>
              </a:rPr>
              <a:t>IPC Comparison</a:t>
            </a:r>
          </a:p>
          <a:p>
            <a:pPr marL="0" indent="0">
              <a:buNone/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- CLAP improves performance by up to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19.2%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compared to prior works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284F7D6-C266-41E7-9749-B0EEC59FB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94477"/>
              </p:ext>
            </p:extLst>
          </p:nvPr>
        </p:nvGraphicFramePr>
        <p:xfrm>
          <a:off x="732472" y="4892254"/>
          <a:ext cx="10468928" cy="1645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38226">
                  <a:extLst>
                    <a:ext uri="{9D8B030D-6E8A-4147-A177-3AD203B41FA5}">
                      <a16:colId xmlns:a16="http://schemas.microsoft.com/office/drawing/2014/main" val="1345658837"/>
                    </a:ext>
                  </a:extLst>
                </a:gridCol>
                <a:gridCol w="3387152">
                  <a:extLst>
                    <a:ext uri="{9D8B030D-6E8A-4147-A177-3AD203B41FA5}">
                      <a16:colId xmlns:a16="http://schemas.microsoft.com/office/drawing/2014/main" val="4151524406"/>
                    </a:ext>
                  </a:extLst>
                </a:gridCol>
                <a:gridCol w="2566649">
                  <a:extLst>
                    <a:ext uri="{9D8B030D-6E8A-4147-A177-3AD203B41FA5}">
                      <a16:colId xmlns:a16="http://schemas.microsoft.com/office/drawing/2014/main" val="3329960086"/>
                    </a:ext>
                  </a:extLst>
                </a:gridCol>
                <a:gridCol w="2976901">
                  <a:extLst>
                    <a:ext uri="{9D8B030D-6E8A-4147-A177-3AD203B41FA5}">
                      <a16:colId xmlns:a16="http://schemas.microsoft.com/office/drawing/2014/main" val="819906459"/>
                    </a:ext>
                  </a:extLst>
                </a:gridCol>
              </a:tblGrid>
              <a:tr h="27153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Consideration</a:t>
                      </a:r>
                      <a:endParaRPr lang="ko-KR" alt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76490"/>
                  </a:ext>
                </a:extLst>
              </a:tr>
              <a:tr h="27153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A: Address Translation (Page Size)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B: Remote Accesses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C: Impact of Page Size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94593"/>
                  </a:ext>
                </a:extLst>
              </a:tr>
              <a:tr h="271533">
                <a:tc>
                  <a:txBody>
                    <a:bodyPr/>
                    <a:lstStyle/>
                    <a:p>
                      <a:pPr algn="ctr" latinLnBrk="1">
                        <a:tabLst/>
                      </a:pPr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X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5750289"/>
                  </a:ext>
                </a:extLst>
              </a:tr>
              <a:tr h="271533">
                <a:tc>
                  <a:txBody>
                    <a:bodyPr/>
                    <a:lstStyle/>
                    <a:p>
                      <a:pPr algn="ctr" latinLnBrk="1">
                        <a:tabLst/>
                      </a:pPr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B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X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△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0503209"/>
                  </a:ext>
                </a:extLst>
              </a:tr>
              <a:tr h="2715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△</a:t>
                      </a:r>
                      <a:endParaRPr lang="en-US" altLang="ko-K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△</a:t>
                      </a:r>
                      <a:endParaRPr lang="en-US" altLang="ko-K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altLang="ko-K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73505"/>
                  </a:ext>
                </a:extLst>
              </a:tr>
              <a:tr h="210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CLAP (ours)</a:t>
                      </a:r>
                      <a:endParaRPr lang="ko-KR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29771"/>
                  </a:ext>
                </a:extLst>
              </a:tr>
            </a:tbl>
          </a:graphicData>
        </a:graphic>
      </p:graphicFrame>
      <p:sp>
        <p:nvSpPr>
          <p:cNvPr id="20" name="왼쪽 중괄호 19">
            <a:extLst>
              <a:ext uri="{FF2B5EF4-FFF2-40B4-BE49-F238E27FC236}">
                <a16:creationId xmlns:a16="http://schemas.microsoft.com/office/drawing/2014/main" id="{A87074F6-69F8-44FE-A383-88D42F689B80}"/>
              </a:ext>
            </a:extLst>
          </p:cNvPr>
          <p:cNvSpPr/>
          <p:nvPr/>
        </p:nvSpPr>
        <p:spPr>
          <a:xfrm rot="5400000">
            <a:off x="4259992" y="995387"/>
            <a:ext cx="477201" cy="2763013"/>
          </a:xfrm>
          <a:prstGeom prst="leftBrace">
            <a:avLst>
              <a:gd name="adj1" fmla="val 0"/>
              <a:gd name="adj2" fmla="val 49910"/>
            </a:avLst>
          </a:prstGeom>
          <a:ln w="3810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B55A51-75AC-4C70-99ED-194E3792BB2F}"/>
              </a:ext>
            </a:extLst>
          </p:cNvPr>
          <p:cNvSpPr txBox="1"/>
          <p:nvPr/>
        </p:nvSpPr>
        <p:spPr>
          <a:xfrm>
            <a:off x="3986385" y="1958415"/>
            <a:ext cx="1024413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B</a:t>
            </a:r>
          </a:p>
        </p:txBody>
      </p:sp>
      <p:sp>
        <p:nvSpPr>
          <p:cNvPr id="22" name="왼쪽 중괄호 21">
            <a:extLst>
              <a:ext uri="{FF2B5EF4-FFF2-40B4-BE49-F238E27FC236}">
                <a16:creationId xmlns:a16="http://schemas.microsoft.com/office/drawing/2014/main" id="{0EF15CF2-FB7F-403C-89CB-B8E665D0BA9C}"/>
              </a:ext>
            </a:extLst>
          </p:cNvPr>
          <p:cNvSpPr/>
          <p:nvPr/>
        </p:nvSpPr>
        <p:spPr>
          <a:xfrm rot="5400000">
            <a:off x="1655698" y="1435918"/>
            <a:ext cx="477201" cy="1881952"/>
          </a:xfrm>
          <a:prstGeom prst="leftBrace">
            <a:avLst>
              <a:gd name="adj1" fmla="val 0"/>
              <a:gd name="adj2" fmla="val 49910"/>
            </a:avLst>
          </a:prstGeom>
          <a:ln w="3810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7D46A-06B7-4AEB-AE52-0AFD5B5A807C}"/>
              </a:ext>
            </a:extLst>
          </p:cNvPr>
          <p:cNvSpPr txBox="1"/>
          <p:nvPr/>
        </p:nvSpPr>
        <p:spPr>
          <a:xfrm>
            <a:off x="1386153" y="1961588"/>
            <a:ext cx="1024413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A</a:t>
            </a:r>
          </a:p>
        </p:txBody>
      </p:sp>
      <p:sp>
        <p:nvSpPr>
          <p:cNvPr id="23" name="왼쪽 중괄호 22">
            <a:extLst>
              <a:ext uri="{FF2B5EF4-FFF2-40B4-BE49-F238E27FC236}">
                <a16:creationId xmlns:a16="http://schemas.microsoft.com/office/drawing/2014/main" id="{B020D7EA-14AE-4C2D-B93F-0A1BBFFB1807}"/>
              </a:ext>
            </a:extLst>
          </p:cNvPr>
          <p:cNvSpPr/>
          <p:nvPr/>
        </p:nvSpPr>
        <p:spPr>
          <a:xfrm rot="5400000">
            <a:off x="7701691" y="658837"/>
            <a:ext cx="483551" cy="3429764"/>
          </a:xfrm>
          <a:prstGeom prst="leftBrace">
            <a:avLst>
              <a:gd name="adj1" fmla="val 0"/>
              <a:gd name="adj2" fmla="val 49910"/>
            </a:avLst>
          </a:prstGeom>
          <a:ln w="38100">
            <a:solidFill>
              <a:srgbClr val="163E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AFF92-AB8D-43C5-B104-5651A26EBBD6}"/>
              </a:ext>
            </a:extLst>
          </p:cNvPr>
          <p:cNvSpPr txBox="1"/>
          <p:nvPr/>
        </p:nvSpPr>
        <p:spPr>
          <a:xfrm>
            <a:off x="7428880" y="1952065"/>
            <a:ext cx="1024413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C</a:t>
            </a:r>
          </a:p>
        </p:txBody>
      </p:sp>
    </p:spTree>
    <p:extLst>
      <p:ext uri="{BB962C8B-B14F-4D97-AF65-F5344CB8AC3E}">
        <p14:creationId xmlns:p14="http://schemas.microsoft.com/office/powerpoint/2010/main" val="170560386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8C17D48-B603-6E35-74EF-39671ACCA989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59C17D-9FE8-CA33-BC42-0431B229BEAA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텍스트 개체 틀 26">
            <a:extLst>
              <a:ext uri="{FF2B5EF4-FFF2-40B4-BE49-F238E27FC236}">
                <a16:creationId xmlns:a16="http://schemas.microsoft.com/office/drawing/2014/main" id="{00A15D34-F7F5-4542-8B30-120B814CE2E7}"/>
              </a:ext>
            </a:extLst>
          </p:cNvPr>
          <p:cNvSpPr txBox="1">
            <a:spLocks/>
          </p:cNvSpPr>
          <p:nvPr/>
        </p:nvSpPr>
        <p:spPr>
          <a:xfrm>
            <a:off x="331418" y="845666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0" indent="0">
              <a:buNone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-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MCM designs introduce NUMA effect that </a:t>
            </a:r>
            <a:r>
              <a:rPr lang="en-US" altLang="ko-K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degrade performance</a:t>
            </a:r>
            <a:endParaRPr lang="en-US" altLang="ko-K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sz="2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Key Motivations:</a:t>
            </a:r>
          </a:p>
          <a:p>
            <a:pPr marL="0" indent="0">
              <a:buNone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- Page size affect NUMA behavior</a:t>
            </a:r>
          </a:p>
          <a:p>
            <a:pPr marL="0" indent="0">
              <a:buNone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- Page size sensitivity varies across application</a:t>
            </a:r>
          </a:p>
          <a:p>
            <a:pPr marL="0" indent="0">
              <a:buNone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- GPU workloads exhibit strong chiplet-locality</a:t>
            </a:r>
          </a:p>
          <a:p>
            <a:pPr marL="0" indent="0">
              <a:buNone/>
            </a:pPr>
            <a:endParaRPr lang="en-US" altLang="ko-K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5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Solution:</a:t>
            </a:r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CLAP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achieves both </a:t>
            </a:r>
            <a:r>
              <a: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(1) higher translation efficiency</a:t>
            </a:r>
            <a:r>
              <a:rPr lang="en-US" altLang="ko-KR" sz="20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(2) strong data locality</a:t>
            </a:r>
          </a:p>
          <a:p>
            <a:pPr marL="0" indent="0">
              <a:buNone/>
            </a:pPr>
            <a:endParaRPr lang="en-US" altLang="ko-KR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ko-KR" sz="2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key ideas behind CLAP are essential for sustaining performance scalability </a:t>
            </a:r>
            <a:br>
              <a:rPr lang="en-US" altLang="ko-KR" sz="2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6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emerging MCM GPU designs</a:t>
            </a:r>
          </a:p>
        </p:txBody>
      </p:sp>
    </p:spTree>
    <p:extLst>
      <p:ext uri="{BB962C8B-B14F-4D97-AF65-F5344CB8AC3E}">
        <p14:creationId xmlns:p14="http://schemas.microsoft.com/office/powerpoint/2010/main" val="286330206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042B-D305-C5C0-F4EE-CCD85AC0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9">
            <a:extLst>
              <a:ext uri="{FF2B5EF4-FFF2-40B4-BE49-F238E27FC236}">
                <a16:creationId xmlns:a16="http://schemas.microsoft.com/office/drawing/2014/main" id="{79B94685-6DA2-C17C-8B71-F9F804BE6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252686"/>
            <a:ext cx="6096000" cy="1330233"/>
          </a:xfrm>
        </p:spPr>
        <p:txBody>
          <a:bodyPr>
            <a:noAutofit/>
          </a:bodyPr>
          <a:lstStyle/>
          <a:p>
            <a:br>
              <a:rPr lang="en-US" altLang="ko-KR" b="1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i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Junhyeok Park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Sungbin Jang     Osang Kwon    </a:t>
            </a:r>
            <a:b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Yongho Lee	Seokin Hong </a:t>
            </a:r>
            <a:b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3A7E51-CAFB-721C-6BA0-349317EE3CFE}"/>
              </a:ext>
            </a:extLst>
          </p:cNvPr>
          <p:cNvSpPr/>
          <p:nvPr/>
        </p:nvSpPr>
        <p:spPr>
          <a:xfrm>
            <a:off x="0" y="9060"/>
            <a:ext cx="12192000" cy="3429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2038BC5-B163-4943-F015-C5D110A40706}"/>
              </a:ext>
            </a:extLst>
          </p:cNvPr>
          <p:cNvCxnSpPr>
            <a:cxnSpLocks/>
          </p:cNvCxnSpPr>
          <p:nvPr/>
        </p:nvCxnSpPr>
        <p:spPr>
          <a:xfrm>
            <a:off x="6096000" y="3608387"/>
            <a:ext cx="0" cy="299053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제목 1">
            <a:extLst>
              <a:ext uri="{FF2B5EF4-FFF2-40B4-BE49-F238E27FC236}">
                <a16:creationId xmlns:a16="http://schemas.microsoft.com/office/drawing/2014/main" id="{45E91F67-193A-5BB7-BC63-1A58DE0964C1}"/>
              </a:ext>
            </a:extLst>
          </p:cNvPr>
          <p:cNvSpPr txBox="1">
            <a:spLocks/>
          </p:cNvSpPr>
          <p:nvPr/>
        </p:nvSpPr>
        <p:spPr>
          <a:xfrm>
            <a:off x="7480" y="3644582"/>
            <a:ext cx="6095999" cy="264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Thanks!</a:t>
            </a: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A2E515F4-B429-4E4B-9DFC-3C1E34E04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3EC390-942A-47EA-9F18-050D4EDDDBEE}"/>
              </a:ext>
            </a:extLst>
          </p:cNvPr>
          <p:cNvSpPr/>
          <p:nvPr/>
        </p:nvSpPr>
        <p:spPr>
          <a:xfrm>
            <a:off x="0" y="514"/>
            <a:ext cx="12192000" cy="3428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95935237-CB79-43C5-B157-157FD8509A41}"/>
              </a:ext>
            </a:extLst>
          </p:cNvPr>
          <p:cNvSpPr txBox="1">
            <a:spLocks/>
          </p:cNvSpPr>
          <p:nvPr/>
        </p:nvSpPr>
        <p:spPr>
          <a:xfrm>
            <a:off x="0" y="-7520"/>
            <a:ext cx="12192000" cy="2969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Chiplet-Locality for Efficient </a:t>
            </a:r>
            <a:br>
              <a:rPr lang="en-US" altLang="ko-KR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Mapping in Multi-Chip Module GPUs</a:t>
            </a:r>
            <a:endParaRPr lang="ko-KR" alt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884C14D-A8EA-49E6-93A3-9E3C19941F51}"/>
              </a:ext>
            </a:extLst>
          </p:cNvPr>
          <p:cNvSpPr txBox="1"/>
          <p:nvPr/>
        </p:nvSpPr>
        <p:spPr>
          <a:xfrm>
            <a:off x="2685799" y="225115"/>
            <a:ext cx="6820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58th IEEE/ACM International Symposium on 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377390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Scaling Monolithic GPU Designs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CE86F094-8F01-4A79-B712-5517F8C2C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65752"/>
              </p:ext>
            </p:extLst>
          </p:nvPr>
        </p:nvGraphicFramePr>
        <p:xfrm>
          <a:off x="1199355" y="5103735"/>
          <a:ext cx="10002839" cy="64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99937">
                  <a:extLst>
                    <a:ext uri="{9D8B030D-6E8A-4147-A177-3AD203B41FA5}">
                      <a16:colId xmlns:a16="http://schemas.microsoft.com/office/drawing/2014/main" val="2455406967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1923850616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1098579030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3765722429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23434047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1919492394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3639181662"/>
                    </a:ext>
                  </a:extLst>
                </a:gridCol>
              </a:tblGrid>
              <a:tr h="275283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K40</a:t>
                      </a:r>
                      <a:endParaRPr lang="ko-KR" altLang="en-US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M40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P100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Tesla V100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Ampere A100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Hopper H100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9614781"/>
                  </a:ext>
                </a:extLst>
              </a:tr>
              <a:tr h="2502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GPU Die Size (mm</a:t>
                      </a:r>
                      <a:r>
                        <a:rPr lang="en-US" altLang="ko-KR" sz="1400" baseline="30000" dirty="0"/>
                        <a:t>2</a:t>
                      </a:r>
                      <a:r>
                        <a:rPr lang="en-US" altLang="ko-KR" sz="1400" dirty="0"/>
                        <a:t>)</a:t>
                      </a:r>
                      <a:endParaRPr lang="ko-KR" altLang="en-US" sz="1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551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601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610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815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826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814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7242575"/>
                  </a:ext>
                </a:extLst>
              </a:tr>
            </a:tbl>
          </a:graphicData>
        </a:graphic>
      </p:graphicFrame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id="{3EC78E20-8CB7-45E5-8843-38321ED0B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594193"/>
              </p:ext>
            </p:extLst>
          </p:nvPr>
        </p:nvGraphicFramePr>
        <p:xfrm>
          <a:off x="647700" y="2543177"/>
          <a:ext cx="5200650" cy="238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AB0E3047-AD02-4977-A033-C973C2E11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339074"/>
              </p:ext>
            </p:extLst>
          </p:nvPr>
        </p:nvGraphicFramePr>
        <p:xfrm>
          <a:off x="6343652" y="2543177"/>
          <a:ext cx="5200650" cy="238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텍스트 개체 틀 26">
            <a:extLst>
              <a:ext uri="{FF2B5EF4-FFF2-40B4-BE49-F238E27FC236}">
                <a16:creationId xmlns:a16="http://schemas.microsoft.com/office/drawing/2014/main" id="{441A00E4-992F-4C7C-AF14-0BBD1D4397A1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Monolithic GPU scaling is becoming </a:t>
            </a:r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GPU die size plateaus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Transistor scaling slows down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C673129-2E31-4770-BF44-C1019CF3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15731"/>
              </p:ext>
            </p:extLst>
          </p:nvPr>
        </p:nvGraphicFramePr>
        <p:xfrm>
          <a:off x="1199355" y="5871636"/>
          <a:ext cx="10002840" cy="64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10570">
                  <a:extLst>
                    <a:ext uri="{9D8B030D-6E8A-4147-A177-3AD203B41FA5}">
                      <a16:colId xmlns:a16="http://schemas.microsoft.com/office/drawing/2014/main" val="2661580126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885769385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3408530706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216599492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2043994924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4284073490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2192579982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1565039758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3795070313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194953840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845232781"/>
                    </a:ext>
                  </a:extLst>
                </a:gridCol>
                <a:gridCol w="726570">
                  <a:extLst>
                    <a:ext uri="{9D8B030D-6E8A-4147-A177-3AD203B41FA5}">
                      <a16:colId xmlns:a16="http://schemas.microsoft.com/office/drawing/2014/main" val="1438773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2004</a:t>
                      </a:r>
                      <a:endParaRPr lang="ko-KR" altLang="en-US" sz="12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2006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2008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2011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2014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2015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2017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2019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2020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2022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2025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566925"/>
                  </a:ext>
                </a:extLst>
              </a:tr>
              <a:tr h="2515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Transistor Scaling (nm)</a:t>
                      </a:r>
                      <a:endParaRPr lang="ko-KR" alt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90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65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28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16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10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7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5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09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8420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ADE8F2F9-09FF-4E41-B317-BF2B7790E746}"/>
              </a:ext>
            </a:extLst>
          </p:cNvPr>
          <p:cNvSpPr/>
          <p:nvPr/>
        </p:nvSpPr>
        <p:spPr>
          <a:xfrm>
            <a:off x="5579673" y="1725843"/>
            <a:ext cx="5069277" cy="4894829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D2430D88-90EB-4122-8D5F-2BC6C9E7C4BE}"/>
              </a:ext>
            </a:extLst>
          </p:cNvPr>
          <p:cNvSpPr/>
          <p:nvPr/>
        </p:nvSpPr>
        <p:spPr>
          <a:xfrm>
            <a:off x="993214" y="2580199"/>
            <a:ext cx="2988235" cy="3197692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Multi-Chip Module (MCM) GPUs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913967A5-994F-43AB-ABEE-A612321CD050}"/>
              </a:ext>
            </a:extLst>
          </p:cNvPr>
          <p:cNvSpPr/>
          <p:nvPr/>
        </p:nvSpPr>
        <p:spPr>
          <a:xfrm>
            <a:off x="5803456" y="2470356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CC9812A5-0754-4503-9795-1314A81BA448}"/>
              </a:ext>
            </a:extLst>
          </p:cNvPr>
          <p:cNvSpPr/>
          <p:nvPr/>
        </p:nvSpPr>
        <p:spPr>
          <a:xfrm>
            <a:off x="6569742" y="323703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E7A59DC-0E1F-4488-BE57-89A669C8F16D}"/>
              </a:ext>
            </a:extLst>
          </p:cNvPr>
          <p:cNvSpPr txBox="1"/>
          <p:nvPr/>
        </p:nvSpPr>
        <p:spPr>
          <a:xfrm>
            <a:off x="5872813" y="2691953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C6A639C0-02BE-48D1-B0D9-8506FEFEF4EA}"/>
              </a:ext>
            </a:extLst>
          </p:cNvPr>
          <p:cNvSpPr/>
          <p:nvPr/>
        </p:nvSpPr>
        <p:spPr>
          <a:xfrm>
            <a:off x="5803456" y="417001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40A61F4E-52D2-4955-9640-A6E3E38FDB63}"/>
              </a:ext>
            </a:extLst>
          </p:cNvPr>
          <p:cNvSpPr/>
          <p:nvPr/>
        </p:nvSpPr>
        <p:spPr>
          <a:xfrm>
            <a:off x="6569742" y="416617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608E34B-560B-4B17-AD51-975B4362FAFD}"/>
              </a:ext>
            </a:extLst>
          </p:cNvPr>
          <p:cNvSpPr txBox="1"/>
          <p:nvPr/>
        </p:nvSpPr>
        <p:spPr>
          <a:xfrm>
            <a:off x="5872813" y="4789231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D2C42E8E-2A55-412B-9B8A-AE1656EB92BF}"/>
              </a:ext>
            </a:extLst>
          </p:cNvPr>
          <p:cNvSpPr/>
          <p:nvPr/>
        </p:nvSpPr>
        <p:spPr>
          <a:xfrm>
            <a:off x="8431356" y="247036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직사각형 241">
            <a:extLst>
              <a:ext uri="{FF2B5EF4-FFF2-40B4-BE49-F238E27FC236}">
                <a16:creationId xmlns:a16="http://schemas.microsoft.com/office/drawing/2014/main" id="{FE052730-057E-42F8-BF9D-F105178CEF36}"/>
              </a:ext>
            </a:extLst>
          </p:cNvPr>
          <p:cNvSpPr/>
          <p:nvPr/>
        </p:nvSpPr>
        <p:spPr>
          <a:xfrm>
            <a:off x="8431572" y="323219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ACE14CF-79AB-48B3-A93B-108B7CEE7262}"/>
              </a:ext>
            </a:extLst>
          </p:cNvPr>
          <p:cNvSpPr txBox="1"/>
          <p:nvPr/>
        </p:nvSpPr>
        <p:spPr>
          <a:xfrm>
            <a:off x="8500693" y="2682428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03214E8D-803C-4048-882E-2A3D317D63B6}"/>
              </a:ext>
            </a:extLst>
          </p:cNvPr>
          <p:cNvSpPr/>
          <p:nvPr/>
        </p:nvSpPr>
        <p:spPr>
          <a:xfrm>
            <a:off x="8434906" y="184720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245" name="화살표: 위쪽/아래쪽 244">
            <a:extLst>
              <a:ext uri="{FF2B5EF4-FFF2-40B4-BE49-F238E27FC236}">
                <a16:creationId xmlns:a16="http://schemas.microsoft.com/office/drawing/2014/main" id="{0C21AD60-FF39-4C5A-8A13-D606CA27E49B}"/>
              </a:ext>
            </a:extLst>
          </p:cNvPr>
          <p:cNvSpPr/>
          <p:nvPr/>
        </p:nvSpPr>
        <p:spPr>
          <a:xfrm rot="10800000">
            <a:off x="9918154" y="2201782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23F587AA-59B5-41A3-9163-ED53FB394FA5}"/>
              </a:ext>
            </a:extLst>
          </p:cNvPr>
          <p:cNvSpPr/>
          <p:nvPr/>
        </p:nvSpPr>
        <p:spPr>
          <a:xfrm>
            <a:off x="8411041" y="417217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DE13A6F8-DC50-4E36-B5B4-3EE32F4490AC}"/>
              </a:ext>
            </a:extLst>
          </p:cNvPr>
          <p:cNvSpPr/>
          <p:nvPr/>
        </p:nvSpPr>
        <p:spPr>
          <a:xfrm>
            <a:off x="8413330" y="4170029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09C9876-C9EC-4310-9B33-C85A72135342}"/>
              </a:ext>
            </a:extLst>
          </p:cNvPr>
          <p:cNvSpPr txBox="1"/>
          <p:nvPr/>
        </p:nvSpPr>
        <p:spPr>
          <a:xfrm>
            <a:off x="8480384" y="4790214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249" name="화살표: 위쪽/아래쪽 248">
            <a:extLst>
              <a:ext uri="{FF2B5EF4-FFF2-40B4-BE49-F238E27FC236}">
                <a16:creationId xmlns:a16="http://schemas.microsoft.com/office/drawing/2014/main" id="{AA7F9A20-0589-47FD-AA53-519981BC792D}"/>
              </a:ext>
            </a:extLst>
          </p:cNvPr>
          <p:cNvSpPr/>
          <p:nvPr/>
        </p:nvSpPr>
        <p:spPr>
          <a:xfrm>
            <a:off x="8897579" y="3627610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화살표: 위쪽/아래쪽 249">
            <a:extLst>
              <a:ext uri="{FF2B5EF4-FFF2-40B4-BE49-F238E27FC236}">
                <a16:creationId xmlns:a16="http://schemas.microsoft.com/office/drawing/2014/main" id="{0C4346B6-1367-44C7-8442-50923C72428A}"/>
              </a:ext>
            </a:extLst>
          </p:cNvPr>
          <p:cNvSpPr/>
          <p:nvPr/>
        </p:nvSpPr>
        <p:spPr>
          <a:xfrm>
            <a:off x="7021568" y="3624463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화살표: 위쪽/아래쪽 250">
            <a:extLst>
              <a:ext uri="{FF2B5EF4-FFF2-40B4-BE49-F238E27FC236}">
                <a16:creationId xmlns:a16="http://schemas.microsoft.com/office/drawing/2014/main" id="{ADF9F3DB-D52F-4545-BB21-CCD7EA7D0CD7}"/>
              </a:ext>
            </a:extLst>
          </p:cNvPr>
          <p:cNvSpPr/>
          <p:nvPr/>
        </p:nvSpPr>
        <p:spPr>
          <a:xfrm rot="5400000">
            <a:off x="7942231" y="3980653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화살표: 위쪽/아래쪽 251">
            <a:extLst>
              <a:ext uri="{FF2B5EF4-FFF2-40B4-BE49-F238E27FC236}">
                <a16:creationId xmlns:a16="http://schemas.microsoft.com/office/drawing/2014/main" id="{76DFC296-2177-421B-ADA1-487135381686}"/>
              </a:ext>
            </a:extLst>
          </p:cNvPr>
          <p:cNvSpPr/>
          <p:nvPr/>
        </p:nvSpPr>
        <p:spPr>
          <a:xfrm rot="5400000">
            <a:off x="7942231" y="3030736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68C5B533-2BA3-4279-87BF-74DDD39EA45A}"/>
              </a:ext>
            </a:extLst>
          </p:cNvPr>
          <p:cNvSpPr/>
          <p:nvPr/>
        </p:nvSpPr>
        <p:spPr>
          <a:xfrm>
            <a:off x="5813631" y="1849758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254" name="화살표: 위쪽/아래쪽 253">
            <a:extLst>
              <a:ext uri="{FF2B5EF4-FFF2-40B4-BE49-F238E27FC236}">
                <a16:creationId xmlns:a16="http://schemas.microsoft.com/office/drawing/2014/main" id="{8EBA31CE-66CB-43EE-9A8B-3CB4C41539E8}"/>
              </a:ext>
            </a:extLst>
          </p:cNvPr>
          <p:cNvSpPr/>
          <p:nvPr/>
        </p:nvSpPr>
        <p:spPr>
          <a:xfrm rot="10800000">
            <a:off x="5908526" y="2197016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33BC7B74-7B5B-4A3B-8EFF-7A763923B55C}"/>
              </a:ext>
            </a:extLst>
          </p:cNvPr>
          <p:cNvSpPr/>
          <p:nvPr/>
        </p:nvSpPr>
        <p:spPr>
          <a:xfrm>
            <a:off x="5812697" y="5589858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256" name="직사각형 255">
            <a:extLst>
              <a:ext uri="{FF2B5EF4-FFF2-40B4-BE49-F238E27FC236}">
                <a16:creationId xmlns:a16="http://schemas.microsoft.com/office/drawing/2014/main" id="{2706EA0F-C966-48F7-8F24-3EFD01DF03FA}"/>
              </a:ext>
            </a:extLst>
          </p:cNvPr>
          <p:cNvSpPr/>
          <p:nvPr/>
        </p:nvSpPr>
        <p:spPr>
          <a:xfrm>
            <a:off x="8411062" y="559595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257" name="화살표: 위쪽/아래쪽 256">
            <a:extLst>
              <a:ext uri="{FF2B5EF4-FFF2-40B4-BE49-F238E27FC236}">
                <a16:creationId xmlns:a16="http://schemas.microsoft.com/office/drawing/2014/main" id="{625DBCE4-A391-4F9F-AE94-28D0A0701DFC}"/>
              </a:ext>
            </a:extLst>
          </p:cNvPr>
          <p:cNvSpPr/>
          <p:nvPr/>
        </p:nvSpPr>
        <p:spPr>
          <a:xfrm rot="10800000">
            <a:off x="9912499" y="5293901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화살표: 위쪽/아래쪽 257">
            <a:extLst>
              <a:ext uri="{FF2B5EF4-FFF2-40B4-BE49-F238E27FC236}">
                <a16:creationId xmlns:a16="http://schemas.microsoft.com/office/drawing/2014/main" id="{83896619-3B61-4E90-BCE4-403DE9701C68}"/>
              </a:ext>
            </a:extLst>
          </p:cNvPr>
          <p:cNvSpPr/>
          <p:nvPr/>
        </p:nvSpPr>
        <p:spPr>
          <a:xfrm rot="10800000">
            <a:off x="5973162" y="5294166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E0514EFA-96F8-485D-8B8E-67CCE9E6ED32}"/>
              </a:ext>
            </a:extLst>
          </p:cNvPr>
          <p:cNvSpPr/>
          <p:nvPr/>
        </p:nvSpPr>
        <p:spPr>
          <a:xfrm>
            <a:off x="1368154" y="2781340"/>
            <a:ext cx="2251346" cy="1688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Monolithic GPU </a:t>
            </a:r>
            <a:endParaRPr lang="ko-KR" alt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9" name="직사각형 278">
            <a:extLst>
              <a:ext uri="{FF2B5EF4-FFF2-40B4-BE49-F238E27FC236}">
                <a16:creationId xmlns:a16="http://schemas.microsoft.com/office/drawing/2014/main" id="{AE289BF7-F891-479B-ABD1-72E2993E309D}"/>
              </a:ext>
            </a:extLst>
          </p:cNvPr>
          <p:cNvSpPr/>
          <p:nvPr/>
        </p:nvSpPr>
        <p:spPr>
          <a:xfrm>
            <a:off x="1368154" y="4776956"/>
            <a:ext cx="2251346" cy="47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57" name="화살표: 위쪽/아래쪽 56">
            <a:extLst>
              <a:ext uri="{FF2B5EF4-FFF2-40B4-BE49-F238E27FC236}">
                <a16:creationId xmlns:a16="http://schemas.microsoft.com/office/drawing/2014/main" id="{B02F51FB-1B37-49AE-A022-E4FF173F5C3E}"/>
              </a:ext>
            </a:extLst>
          </p:cNvPr>
          <p:cNvSpPr/>
          <p:nvPr/>
        </p:nvSpPr>
        <p:spPr>
          <a:xfrm rot="10800000">
            <a:off x="1848920" y="4403119"/>
            <a:ext cx="249924" cy="428021"/>
          </a:xfrm>
          <a:prstGeom prst="upDownArrow">
            <a:avLst>
              <a:gd name="adj1" fmla="val 50000"/>
              <a:gd name="adj2" fmla="val 63339"/>
            </a:avLst>
          </a:prstGeom>
          <a:solidFill>
            <a:srgbClr val="59595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25826669-9C9E-4D92-A5F7-65117E3FDD1A}"/>
              </a:ext>
            </a:extLst>
          </p:cNvPr>
          <p:cNvSpPr/>
          <p:nvPr/>
        </p:nvSpPr>
        <p:spPr>
          <a:xfrm>
            <a:off x="4203234" y="3749914"/>
            <a:ext cx="1250044" cy="844301"/>
          </a:xfrm>
          <a:prstGeom prst="rightArrow">
            <a:avLst>
              <a:gd name="adj1" fmla="val 46091"/>
              <a:gd name="adj2" fmla="val 46323"/>
            </a:avLst>
          </a:prstGeom>
          <a:solidFill>
            <a:srgbClr val="0B1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</a:t>
            </a:r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텍스트 개체 틀 26">
            <a:extLst>
              <a:ext uri="{FF2B5EF4-FFF2-40B4-BE49-F238E27FC236}">
                <a16:creationId xmlns:a16="http://schemas.microsoft.com/office/drawing/2014/main" id="{9FAF020E-78DC-4C60-8954-7EE723583EFC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MCM designs enable continued scaling beyond monolithic designs</a:t>
            </a:r>
          </a:p>
        </p:txBody>
      </p:sp>
    </p:spTree>
    <p:extLst>
      <p:ext uri="{BB962C8B-B14F-4D97-AF65-F5344CB8AC3E}">
        <p14:creationId xmlns:p14="http://schemas.microsoft.com/office/powerpoint/2010/main" val="277726281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Multi-Chip Module (MCM) GPUs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텍스트 개체 틀 26">
            <a:extLst>
              <a:ext uri="{FF2B5EF4-FFF2-40B4-BE49-F238E27FC236}">
                <a16:creationId xmlns:a16="http://schemas.microsoft.com/office/drawing/2014/main" id="{CAC581A6-3C27-4970-8C22-C2875D484C2C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MCM-based GPU designs are already in use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4CA0DF1-350C-4F06-B8F3-4BB8939A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A769D88-BE72-4FA2-9065-231B82F159A4}"/>
              </a:ext>
            </a:extLst>
          </p:cNvPr>
          <p:cNvSpPr/>
          <p:nvPr/>
        </p:nvSpPr>
        <p:spPr>
          <a:xfrm>
            <a:off x="815098" y="5664242"/>
            <a:ext cx="4810368" cy="451234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AMD CDNA 4.0 MI350</a:t>
            </a:r>
            <a:endParaRPr lang="en-US" altLang="ko-KR" sz="2384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7CA0BEC-567A-40DE-9A20-DFC9D7A25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10" y="2387181"/>
            <a:ext cx="5576096" cy="3305986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5A133954-F48D-475A-B80E-36B564F74796}"/>
              </a:ext>
            </a:extLst>
          </p:cNvPr>
          <p:cNvSpPr/>
          <p:nvPr/>
        </p:nvSpPr>
        <p:spPr>
          <a:xfrm>
            <a:off x="4745238" y="2118971"/>
            <a:ext cx="2387081" cy="570703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40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941A358-D292-4027-984B-6924FC7674AB}"/>
              </a:ext>
            </a:extLst>
          </p:cNvPr>
          <p:cNvSpPr/>
          <p:nvPr/>
        </p:nvSpPr>
        <p:spPr>
          <a:xfrm>
            <a:off x="7239821" y="3023991"/>
            <a:ext cx="1547309" cy="206616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33A31042-03B4-4BC7-A378-3B01E9569EC5}"/>
              </a:ext>
            </a:extLst>
          </p:cNvPr>
          <p:cNvCxnSpPr>
            <a:cxnSpLocks/>
          </p:cNvCxnSpPr>
          <p:nvPr/>
        </p:nvCxnSpPr>
        <p:spPr>
          <a:xfrm>
            <a:off x="6294274" y="2516721"/>
            <a:ext cx="932847" cy="600302"/>
          </a:xfrm>
          <a:prstGeom prst="straightConnector1">
            <a:avLst/>
          </a:prstGeom>
          <a:ln w="57150">
            <a:solidFill>
              <a:srgbClr val="FFC00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A6F14194-30ED-4AAD-8990-71F8A0AFD69B}"/>
              </a:ext>
            </a:extLst>
          </p:cNvPr>
          <p:cNvSpPr/>
          <p:nvPr/>
        </p:nvSpPr>
        <p:spPr>
          <a:xfrm>
            <a:off x="6313324" y="5641114"/>
            <a:ext cx="5504026" cy="451234"/>
          </a:xfrm>
          <a:prstGeom prst="rect">
            <a:avLst/>
          </a:prstGeom>
          <a:noFill/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NVIDIA Blackwell Ultra GPU</a:t>
            </a:r>
            <a:endParaRPr lang="en-US" altLang="ko-KR" sz="2384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28250F34-B50F-47D4-9761-FDD2DD7EB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8" y="2712631"/>
            <a:ext cx="5138926" cy="2753420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3376A62A-EB0C-44A1-A0F5-4EB38999DF4E}"/>
              </a:ext>
            </a:extLst>
          </p:cNvPr>
          <p:cNvCxnSpPr>
            <a:cxnSpLocks/>
          </p:cNvCxnSpPr>
          <p:nvPr/>
        </p:nvCxnSpPr>
        <p:spPr>
          <a:xfrm flipH="1">
            <a:off x="4925891" y="2490245"/>
            <a:ext cx="699575" cy="839216"/>
          </a:xfrm>
          <a:prstGeom prst="straightConnector1">
            <a:avLst/>
          </a:prstGeom>
          <a:ln w="57150">
            <a:solidFill>
              <a:srgbClr val="FFC00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02AE81-B2D9-4757-A965-D2A69194C192}"/>
              </a:ext>
            </a:extLst>
          </p:cNvPr>
          <p:cNvSpPr/>
          <p:nvPr/>
        </p:nvSpPr>
        <p:spPr>
          <a:xfrm>
            <a:off x="4344865" y="3359143"/>
            <a:ext cx="935795" cy="96330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9611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12256" y="6372479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Multi-Chip Module (MCM) GPUs: Challenges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461C288F-7B10-45D7-8F9A-B0CC7C510106}"/>
              </a:ext>
            </a:extLst>
          </p:cNvPr>
          <p:cNvSpPr/>
          <p:nvPr/>
        </p:nvSpPr>
        <p:spPr>
          <a:xfrm>
            <a:off x="5884473" y="2087763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80E23F16-EB3D-4F0F-9034-5C65F3423A51}"/>
              </a:ext>
            </a:extLst>
          </p:cNvPr>
          <p:cNvSpPr/>
          <p:nvPr/>
        </p:nvSpPr>
        <p:spPr>
          <a:xfrm>
            <a:off x="6108256" y="2832276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3A5B2AA-B284-4953-88D1-CD2F253847A5}"/>
              </a:ext>
            </a:extLst>
          </p:cNvPr>
          <p:cNvSpPr/>
          <p:nvPr/>
        </p:nvSpPr>
        <p:spPr>
          <a:xfrm>
            <a:off x="6874542" y="359895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C418E930-2F7E-4CAC-ABDB-BE30FB6EA9AC}"/>
              </a:ext>
            </a:extLst>
          </p:cNvPr>
          <p:cNvSpPr/>
          <p:nvPr/>
        </p:nvSpPr>
        <p:spPr>
          <a:xfrm>
            <a:off x="6108256" y="453193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03A0245-EC2B-41FB-A2F7-47F56C133F07}"/>
              </a:ext>
            </a:extLst>
          </p:cNvPr>
          <p:cNvSpPr/>
          <p:nvPr/>
        </p:nvSpPr>
        <p:spPr>
          <a:xfrm>
            <a:off x="6874542" y="453444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6BB8B9F-0187-48F1-BEE0-B58072DAA314}"/>
              </a:ext>
            </a:extLst>
          </p:cNvPr>
          <p:cNvSpPr/>
          <p:nvPr/>
        </p:nvSpPr>
        <p:spPr>
          <a:xfrm>
            <a:off x="8736156" y="2832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3345F4F-3A40-4494-A9ED-6E0F6196C9BF}"/>
              </a:ext>
            </a:extLst>
          </p:cNvPr>
          <p:cNvSpPr/>
          <p:nvPr/>
        </p:nvSpPr>
        <p:spPr>
          <a:xfrm>
            <a:off x="8736372" y="359411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71650E7C-F3C5-4000-925A-2FA748F2D7AC}"/>
              </a:ext>
            </a:extLst>
          </p:cNvPr>
          <p:cNvSpPr/>
          <p:nvPr/>
        </p:nvSpPr>
        <p:spPr>
          <a:xfrm>
            <a:off x="8739706" y="22091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화살표: 위쪽/아래쪽 81">
            <a:extLst>
              <a:ext uri="{FF2B5EF4-FFF2-40B4-BE49-F238E27FC236}">
                <a16:creationId xmlns:a16="http://schemas.microsoft.com/office/drawing/2014/main" id="{60A1D718-F064-4D0F-965E-BE640EFC218B}"/>
              </a:ext>
            </a:extLst>
          </p:cNvPr>
          <p:cNvSpPr/>
          <p:nvPr/>
        </p:nvSpPr>
        <p:spPr>
          <a:xfrm rot="10800000">
            <a:off x="10222954" y="2563702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0AD4CD87-60B0-4BE5-B924-BBDCD4CD7174}"/>
              </a:ext>
            </a:extLst>
          </p:cNvPr>
          <p:cNvSpPr/>
          <p:nvPr/>
        </p:nvSpPr>
        <p:spPr>
          <a:xfrm>
            <a:off x="8715841" y="453409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C2C849AF-0925-4C19-903D-D3B142625AE8}"/>
              </a:ext>
            </a:extLst>
          </p:cNvPr>
          <p:cNvSpPr/>
          <p:nvPr/>
        </p:nvSpPr>
        <p:spPr>
          <a:xfrm>
            <a:off x="8718130" y="4531949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86" name="화살표: 위쪽/아래쪽 85">
            <a:extLst>
              <a:ext uri="{FF2B5EF4-FFF2-40B4-BE49-F238E27FC236}">
                <a16:creationId xmlns:a16="http://schemas.microsoft.com/office/drawing/2014/main" id="{53682B30-7B42-420F-AC63-2CDAFA42D861}"/>
              </a:ext>
            </a:extLst>
          </p:cNvPr>
          <p:cNvSpPr/>
          <p:nvPr/>
        </p:nvSpPr>
        <p:spPr>
          <a:xfrm>
            <a:off x="9202379" y="3989530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화살표: 위쪽/아래쪽 86">
            <a:extLst>
              <a:ext uri="{FF2B5EF4-FFF2-40B4-BE49-F238E27FC236}">
                <a16:creationId xmlns:a16="http://schemas.microsoft.com/office/drawing/2014/main" id="{2EBA9B48-EFB4-4000-98CB-D81A5E1F737D}"/>
              </a:ext>
            </a:extLst>
          </p:cNvPr>
          <p:cNvSpPr/>
          <p:nvPr/>
        </p:nvSpPr>
        <p:spPr>
          <a:xfrm>
            <a:off x="7326368" y="3986383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화살표: 위쪽/아래쪽 87">
            <a:extLst>
              <a:ext uri="{FF2B5EF4-FFF2-40B4-BE49-F238E27FC236}">
                <a16:creationId xmlns:a16="http://schemas.microsoft.com/office/drawing/2014/main" id="{1666F08B-D8B7-442B-A44E-542975276644}"/>
              </a:ext>
            </a:extLst>
          </p:cNvPr>
          <p:cNvSpPr/>
          <p:nvPr/>
        </p:nvSpPr>
        <p:spPr>
          <a:xfrm rot="5400000">
            <a:off x="8247031" y="4342573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화살표: 위쪽/아래쪽 88">
            <a:extLst>
              <a:ext uri="{FF2B5EF4-FFF2-40B4-BE49-F238E27FC236}">
                <a16:creationId xmlns:a16="http://schemas.microsoft.com/office/drawing/2014/main" id="{F2CDC961-F054-491C-BEC1-C4328A7AFB3C}"/>
              </a:ext>
            </a:extLst>
          </p:cNvPr>
          <p:cNvSpPr/>
          <p:nvPr/>
        </p:nvSpPr>
        <p:spPr>
          <a:xfrm rot="5400000">
            <a:off x="8247031" y="3392656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B4266CB0-A179-4B1D-9F95-0C430F930803}"/>
              </a:ext>
            </a:extLst>
          </p:cNvPr>
          <p:cNvSpPr/>
          <p:nvPr/>
        </p:nvSpPr>
        <p:spPr>
          <a:xfrm>
            <a:off x="6118431" y="2211678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화살표: 위쪽/아래쪽 90">
            <a:extLst>
              <a:ext uri="{FF2B5EF4-FFF2-40B4-BE49-F238E27FC236}">
                <a16:creationId xmlns:a16="http://schemas.microsoft.com/office/drawing/2014/main" id="{B21CD4CC-1CED-4F5D-A41A-4304C0AFF46E}"/>
              </a:ext>
            </a:extLst>
          </p:cNvPr>
          <p:cNvSpPr/>
          <p:nvPr/>
        </p:nvSpPr>
        <p:spPr>
          <a:xfrm rot="10800000">
            <a:off x="6213326" y="2558936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30DBDC58-FB34-4289-BA11-A45F18F61B1E}"/>
              </a:ext>
            </a:extLst>
          </p:cNvPr>
          <p:cNvSpPr/>
          <p:nvPr/>
        </p:nvSpPr>
        <p:spPr>
          <a:xfrm>
            <a:off x="6117497" y="5951778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499BE0F7-69E9-4872-9A71-325640573D7D}"/>
              </a:ext>
            </a:extLst>
          </p:cNvPr>
          <p:cNvSpPr/>
          <p:nvPr/>
        </p:nvSpPr>
        <p:spPr>
          <a:xfrm>
            <a:off x="8715862" y="595787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94" name="화살표: 위쪽/아래쪽 93">
            <a:extLst>
              <a:ext uri="{FF2B5EF4-FFF2-40B4-BE49-F238E27FC236}">
                <a16:creationId xmlns:a16="http://schemas.microsoft.com/office/drawing/2014/main" id="{262F1E4E-820F-4AEF-947D-E026A506CB34}"/>
              </a:ext>
            </a:extLst>
          </p:cNvPr>
          <p:cNvSpPr/>
          <p:nvPr/>
        </p:nvSpPr>
        <p:spPr>
          <a:xfrm rot="10800000">
            <a:off x="10217299" y="5655821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화살표: 위쪽/아래쪽 94">
            <a:extLst>
              <a:ext uri="{FF2B5EF4-FFF2-40B4-BE49-F238E27FC236}">
                <a16:creationId xmlns:a16="http://schemas.microsoft.com/office/drawing/2014/main" id="{48F0A7BF-0932-4BA2-8EA7-BE5C472918BD}"/>
              </a:ext>
            </a:extLst>
          </p:cNvPr>
          <p:cNvSpPr/>
          <p:nvPr/>
        </p:nvSpPr>
        <p:spPr>
          <a:xfrm rot="10800000">
            <a:off x="6277962" y="5656086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38B7F44-62F7-4ADD-9696-3C4941D5F53F}"/>
              </a:ext>
            </a:extLst>
          </p:cNvPr>
          <p:cNvGrpSpPr/>
          <p:nvPr/>
        </p:nvGrpSpPr>
        <p:grpSpPr>
          <a:xfrm>
            <a:off x="6489584" y="1969662"/>
            <a:ext cx="1106448" cy="1473747"/>
            <a:chOff x="4097869" y="1147261"/>
            <a:chExt cx="1106448" cy="1473747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E02057B-0C99-4D9F-905F-C5ADF670A725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EF070010-D7A4-430F-BDA3-949A22E521C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1D24D31-CA54-417E-9DD1-F6EDD4D1D7FE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E15E0418-5DAD-42EF-ABF3-48B7D7A8DBDC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384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 </a:t>
              </a:r>
            </a:p>
          </p:txBody>
        </p:sp>
      </p:grp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D56CCEC-889A-4700-B323-BDCD34E8767C}"/>
              </a:ext>
            </a:extLst>
          </p:cNvPr>
          <p:cNvSpPr/>
          <p:nvPr/>
        </p:nvSpPr>
        <p:spPr>
          <a:xfrm>
            <a:off x="9527489" y="2281512"/>
            <a:ext cx="763445" cy="2821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D91BED4-F609-4E39-A034-AD830B5899BC}"/>
              </a:ext>
            </a:extLst>
          </p:cNvPr>
          <p:cNvSpPr txBox="1"/>
          <p:nvPr/>
        </p:nvSpPr>
        <p:spPr>
          <a:xfrm>
            <a:off x="6169993" y="5151151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7632238-B9EE-43A2-8EFE-4A92C5597EBC}"/>
              </a:ext>
            </a:extLst>
          </p:cNvPr>
          <p:cNvSpPr txBox="1"/>
          <p:nvPr/>
        </p:nvSpPr>
        <p:spPr>
          <a:xfrm>
            <a:off x="8777564" y="5152134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103" name="텍스트 개체 틀 26">
            <a:extLst>
              <a:ext uri="{FF2B5EF4-FFF2-40B4-BE49-F238E27FC236}">
                <a16:creationId xmlns:a16="http://schemas.microsoft.com/office/drawing/2014/main" id="{3DF8A921-E461-414E-8F5C-23B7CF488B94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Remote memory accesses occur when threads touch remotely mapped data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latency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overhead</a:t>
            </a:r>
          </a:p>
        </p:txBody>
      </p:sp>
    </p:spTree>
    <p:extLst>
      <p:ext uri="{BB962C8B-B14F-4D97-AF65-F5344CB8AC3E}">
        <p14:creationId xmlns:p14="http://schemas.microsoft.com/office/powerpoint/2010/main" val="335414436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6A4FCD-2899-20E4-4EA8-5AC98CC62903}"/>
              </a:ext>
            </a:extLst>
          </p:cNvPr>
          <p:cNvSpPr txBox="1"/>
          <p:nvPr/>
        </p:nvSpPr>
        <p:spPr>
          <a:xfrm>
            <a:off x="0" y="638048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												         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ko-K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D368-B591-2BE5-3C26-5AA99C80C97A}"/>
              </a:ext>
            </a:extLst>
          </p:cNvPr>
          <p:cNvSpPr txBox="1"/>
          <p:nvPr/>
        </p:nvSpPr>
        <p:spPr>
          <a:xfrm>
            <a:off x="0" y="8467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163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Multi-Chip Module (MCM) GPUs: Challenges</a:t>
            </a:r>
            <a:endParaRPr lang="ko-KR" altLang="en-US" sz="4000" b="1" dirty="0">
              <a:solidFill>
                <a:srgbClr val="163E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559C976-6AD3-8E58-334A-E54812D6E1D7}"/>
              </a:ext>
            </a:extLst>
          </p:cNvPr>
          <p:cNvCxnSpPr>
            <a:cxnSpLocks/>
          </p:cNvCxnSpPr>
          <p:nvPr/>
        </p:nvCxnSpPr>
        <p:spPr>
          <a:xfrm>
            <a:off x="323850" y="683682"/>
            <a:ext cx="11493500" cy="0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461C288F-7B10-45D7-8F9A-B0CC7C510106}"/>
              </a:ext>
            </a:extLst>
          </p:cNvPr>
          <p:cNvSpPr/>
          <p:nvPr/>
        </p:nvSpPr>
        <p:spPr>
          <a:xfrm>
            <a:off x="5884473" y="2087763"/>
            <a:ext cx="5069277" cy="4457817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ko-K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80E23F16-EB3D-4F0F-9034-5C65F3423A51}"/>
              </a:ext>
            </a:extLst>
          </p:cNvPr>
          <p:cNvSpPr/>
          <p:nvPr/>
        </p:nvSpPr>
        <p:spPr>
          <a:xfrm>
            <a:off x="6108256" y="2832276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3A5B2AA-B284-4953-88D1-CD2F253847A5}"/>
              </a:ext>
            </a:extLst>
          </p:cNvPr>
          <p:cNvSpPr/>
          <p:nvPr/>
        </p:nvSpPr>
        <p:spPr>
          <a:xfrm>
            <a:off x="6874542" y="359895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C418E930-2F7E-4CAC-ABDB-BE30FB6EA9AC}"/>
              </a:ext>
            </a:extLst>
          </p:cNvPr>
          <p:cNvSpPr/>
          <p:nvPr/>
        </p:nvSpPr>
        <p:spPr>
          <a:xfrm>
            <a:off x="6108256" y="453193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03A0245-EC2B-41FB-A2F7-47F56C133F07}"/>
              </a:ext>
            </a:extLst>
          </p:cNvPr>
          <p:cNvSpPr/>
          <p:nvPr/>
        </p:nvSpPr>
        <p:spPr>
          <a:xfrm>
            <a:off x="6874542" y="4534445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6BB8B9F-0187-48F1-BEE0-B58072DAA314}"/>
              </a:ext>
            </a:extLst>
          </p:cNvPr>
          <p:cNvSpPr/>
          <p:nvPr/>
        </p:nvSpPr>
        <p:spPr>
          <a:xfrm>
            <a:off x="8736156" y="2832285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3345F4F-3A40-4494-A9ED-6E0F6196C9BF}"/>
              </a:ext>
            </a:extLst>
          </p:cNvPr>
          <p:cNvSpPr/>
          <p:nvPr/>
        </p:nvSpPr>
        <p:spPr>
          <a:xfrm>
            <a:off x="8736372" y="3594110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71650E7C-F3C5-4000-925A-2FA748F2D7AC}"/>
              </a:ext>
            </a:extLst>
          </p:cNvPr>
          <p:cNvSpPr/>
          <p:nvPr/>
        </p:nvSpPr>
        <p:spPr>
          <a:xfrm>
            <a:off x="8739706" y="2209126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화살표: 위쪽/아래쪽 81">
            <a:extLst>
              <a:ext uri="{FF2B5EF4-FFF2-40B4-BE49-F238E27FC236}">
                <a16:creationId xmlns:a16="http://schemas.microsoft.com/office/drawing/2014/main" id="{60A1D718-F064-4D0F-965E-BE640EFC218B}"/>
              </a:ext>
            </a:extLst>
          </p:cNvPr>
          <p:cNvSpPr/>
          <p:nvPr/>
        </p:nvSpPr>
        <p:spPr>
          <a:xfrm rot="10800000">
            <a:off x="10222954" y="2563702"/>
            <a:ext cx="249924" cy="343760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0AD4CD87-60B0-4BE5-B924-BBDCD4CD7174}"/>
              </a:ext>
            </a:extLst>
          </p:cNvPr>
          <p:cNvSpPr/>
          <p:nvPr/>
        </p:nvSpPr>
        <p:spPr>
          <a:xfrm>
            <a:off x="8715841" y="4534090"/>
            <a:ext cx="1871461" cy="1222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C2C849AF-0925-4C19-903D-D3B142625AE8}"/>
              </a:ext>
            </a:extLst>
          </p:cNvPr>
          <p:cNvSpPr/>
          <p:nvPr/>
        </p:nvSpPr>
        <p:spPr>
          <a:xfrm>
            <a:off x="8718130" y="4531949"/>
            <a:ext cx="1099938" cy="454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XBAR </a:t>
            </a:r>
          </a:p>
        </p:txBody>
      </p:sp>
      <p:sp>
        <p:nvSpPr>
          <p:cNvPr id="86" name="화살표: 위쪽/아래쪽 85">
            <a:extLst>
              <a:ext uri="{FF2B5EF4-FFF2-40B4-BE49-F238E27FC236}">
                <a16:creationId xmlns:a16="http://schemas.microsoft.com/office/drawing/2014/main" id="{53682B30-7B42-420F-AC63-2CDAFA42D861}"/>
              </a:ext>
            </a:extLst>
          </p:cNvPr>
          <p:cNvSpPr/>
          <p:nvPr/>
        </p:nvSpPr>
        <p:spPr>
          <a:xfrm>
            <a:off x="9202379" y="3989530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화살표: 위쪽/아래쪽 86">
            <a:extLst>
              <a:ext uri="{FF2B5EF4-FFF2-40B4-BE49-F238E27FC236}">
                <a16:creationId xmlns:a16="http://schemas.microsoft.com/office/drawing/2014/main" id="{2EBA9B48-EFB4-4000-98CB-D81A5E1F737D}"/>
              </a:ext>
            </a:extLst>
          </p:cNvPr>
          <p:cNvSpPr/>
          <p:nvPr/>
        </p:nvSpPr>
        <p:spPr>
          <a:xfrm>
            <a:off x="7326368" y="3986383"/>
            <a:ext cx="217289" cy="606188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화살표: 위쪽/아래쪽 87">
            <a:extLst>
              <a:ext uri="{FF2B5EF4-FFF2-40B4-BE49-F238E27FC236}">
                <a16:creationId xmlns:a16="http://schemas.microsoft.com/office/drawing/2014/main" id="{1666F08B-D8B7-442B-A44E-542975276644}"/>
              </a:ext>
            </a:extLst>
          </p:cNvPr>
          <p:cNvSpPr/>
          <p:nvPr/>
        </p:nvSpPr>
        <p:spPr>
          <a:xfrm rot="5400000">
            <a:off x="8247031" y="4342573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화살표: 위쪽/아래쪽 88">
            <a:extLst>
              <a:ext uri="{FF2B5EF4-FFF2-40B4-BE49-F238E27FC236}">
                <a16:creationId xmlns:a16="http://schemas.microsoft.com/office/drawing/2014/main" id="{F2CDC961-F054-491C-BEC1-C4328A7AFB3C}"/>
              </a:ext>
            </a:extLst>
          </p:cNvPr>
          <p:cNvSpPr/>
          <p:nvPr/>
        </p:nvSpPr>
        <p:spPr>
          <a:xfrm rot="5400000">
            <a:off x="8247031" y="3392656"/>
            <a:ext cx="217289" cy="859116"/>
          </a:xfrm>
          <a:prstGeom prst="upDownArrow">
            <a:avLst>
              <a:gd name="adj1" fmla="val 49999"/>
              <a:gd name="adj2" fmla="val 63661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B4266CB0-A179-4B1D-9F95-0C430F930803}"/>
              </a:ext>
            </a:extLst>
          </p:cNvPr>
          <p:cNvSpPr/>
          <p:nvPr/>
        </p:nvSpPr>
        <p:spPr>
          <a:xfrm>
            <a:off x="6118431" y="2211678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ko-KR" sz="2384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화살표: 위쪽/아래쪽 90">
            <a:extLst>
              <a:ext uri="{FF2B5EF4-FFF2-40B4-BE49-F238E27FC236}">
                <a16:creationId xmlns:a16="http://schemas.microsoft.com/office/drawing/2014/main" id="{B21CD4CC-1CED-4F5D-A41A-4304C0AFF46E}"/>
              </a:ext>
            </a:extLst>
          </p:cNvPr>
          <p:cNvSpPr/>
          <p:nvPr/>
        </p:nvSpPr>
        <p:spPr>
          <a:xfrm rot="10800000">
            <a:off x="6213326" y="2558936"/>
            <a:ext cx="249924" cy="356898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30DBDC58-FB34-4289-BA11-A45F18F61B1E}"/>
              </a:ext>
            </a:extLst>
          </p:cNvPr>
          <p:cNvSpPr/>
          <p:nvPr/>
        </p:nvSpPr>
        <p:spPr>
          <a:xfrm>
            <a:off x="6117497" y="5951778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499BE0F7-69E9-4872-9A71-325640573D7D}"/>
              </a:ext>
            </a:extLst>
          </p:cNvPr>
          <p:cNvSpPr/>
          <p:nvPr/>
        </p:nvSpPr>
        <p:spPr>
          <a:xfrm>
            <a:off x="8715862" y="5957871"/>
            <a:ext cx="1847606" cy="451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</p:txBody>
      </p:sp>
      <p:sp>
        <p:nvSpPr>
          <p:cNvPr id="94" name="화살표: 위쪽/아래쪽 93">
            <a:extLst>
              <a:ext uri="{FF2B5EF4-FFF2-40B4-BE49-F238E27FC236}">
                <a16:creationId xmlns:a16="http://schemas.microsoft.com/office/drawing/2014/main" id="{262F1E4E-820F-4AEF-947D-E026A506CB34}"/>
              </a:ext>
            </a:extLst>
          </p:cNvPr>
          <p:cNvSpPr/>
          <p:nvPr/>
        </p:nvSpPr>
        <p:spPr>
          <a:xfrm rot="10800000">
            <a:off x="10217299" y="5655821"/>
            <a:ext cx="249924" cy="366894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화살표: 위쪽/아래쪽 94">
            <a:extLst>
              <a:ext uri="{FF2B5EF4-FFF2-40B4-BE49-F238E27FC236}">
                <a16:creationId xmlns:a16="http://schemas.microsoft.com/office/drawing/2014/main" id="{48F0A7BF-0932-4BA2-8EA7-BE5C472918BD}"/>
              </a:ext>
            </a:extLst>
          </p:cNvPr>
          <p:cNvSpPr/>
          <p:nvPr/>
        </p:nvSpPr>
        <p:spPr>
          <a:xfrm rot="10800000">
            <a:off x="6277962" y="5656086"/>
            <a:ext cx="249924" cy="382369"/>
          </a:xfrm>
          <a:prstGeom prst="upDownArrow">
            <a:avLst/>
          </a:prstGeom>
          <a:solidFill>
            <a:srgbClr val="595959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5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38B7F44-62F7-4ADD-9696-3C4941D5F53F}"/>
              </a:ext>
            </a:extLst>
          </p:cNvPr>
          <p:cNvGrpSpPr/>
          <p:nvPr/>
        </p:nvGrpSpPr>
        <p:grpSpPr>
          <a:xfrm>
            <a:off x="6489584" y="1969662"/>
            <a:ext cx="1106448" cy="1473747"/>
            <a:chOff x="4097869" y="1147261"/>
            <a:chExt cx="1106448" cy="1473747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E02057B-0C99-4D9F-905F-C5ADF670A725}"/>
                </a:ext>
              </a:extLst>
            </p:cNvPr>
            <p:cNvSpPr/>
            <p:nvPr/>
          </p:nvSpPr>
          <p:spPr>
            <a:xfrm>
              <a:off x="4271029" y="1153198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EF070010-D7A4-430F-BDA3-949A22E521C9}"/>
                </a:ext>
              </a:extLst>
            </p:cNvPr>
            <p:cNvSpPr/>
            <p:nvPr/>
          </p:nvSpPr>
          <p:spPr>
            <a:xfrm>
              <a:off x="4530357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1D24D31-CA54-417E-9DD1-F6EDD4D1D7FE}"/>
                </a:ext>
              </a:extLst>
            </p:cNvPr>
            <p:cNvSpPr/>
            <p:nvPr/>
          </p:nvSpPr>
          <p:spPr>
            <a:xfrm>
              <a:off x="4782029" y="1147261"/>
              <a:ext cx="231100" cy="1080381"/>
            </a:xfrm>
            <a:custGeom>
              <a:avLst/>
              <a:gdLst>
                <a:gd name="connsiteX0" fmla="*/ 0 w 275007"/>
                <a:gd name="connsiteY0" fmla="*/ 0 h 1021080"/>
                <a:gd name="connsiteX1" fmla="*/ 266700 w 275007"/>
                <a:gd name="connsiteY1" fmla="*/ 167640 h 1021080"/>
                <a:gd name="connsiteX2" fmla="*/ 7620 w 275007"/>
                <a:gd name="connsiteY2" fmla="*/ 312420 h 1021080"/>
                <a:gd name="connsiteX3" fmla="*/ 259080 w 275007"/>
                <a:gd name="connsiteY3" fmla="*/ 441960 h 1021080"/>
                <a:gd name="connsiteX4" fmla="*/ 15240 w 275007"/>
                <a:gd name="connsiteY4" fmla="*/ 640080 h 1021080"/>
                <a:gd name="connsiteX5" fmla="*/ 274320 w 275007"/>
                <a:gd name="connsiteY5" fmla="*/ 746760 h 1021080"/>
                <a:gd name="connsiteX6" fmla="*/ 76200 w 275007"/>
                <a:gd name="connsiteY6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07" h="1021080">
                  <a:moveTo>
                    <a:pt x="0" y="0"/>
                  </a:moveTo>
                  <a:cubicBezTo>
                    <a:pt x="132715" y="57785"/>
                    <a:pt x="265430" y="115570"/>
                    <a:pt x="266700" y="167640"/>
                  </a:cubicBezTo>
                  <a:cubicBezTo>
                    <a:pt x="267970" y="219710"/>
                    <a:pt x="8890" y="266700"/>
                    <a:pt x="7620" y="312420"/>
                  </a:cubicBezTo>
                  <a:cubicBezTo>
                    <a:pt x="6350" y="358140"/>
                    <a:pt x="257810" y="387350"/>
                    <a:pt x="259080" y="441960"/>
                  </a:cubicBezTo>
                  <a:cubicBezTo>
                    <a:pt x="260350" y="496570"/>
                    <a:pt x="12700" y="589280"/>
                    <a:pt x="15240" y="640080"/>
                  </a:cubicBezTo>
                  <a:cubicBezTo>
                    <a:pt x="17780" y="690880"/>
                    <a:pt x="264160" y="683260"/>
                    <a:pt x="274320" y="746760"/>
                  </a:cubicBezTo>
                  <a:cubicBezTo>
                    <a:pt x="284480" y="810260"/>
                    <a:pt x="180340" y="915670"/>
                    <a:pt x="76200" y="1021080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E15E0418-5DAD-42EF-ABF3-48B7D7A8DBDC}"/>
                </a:ext>
              </a:extLst>
            </p:cNvPr>
            <p:cNvSpPr/>
            <p:nvPr/>
          </p:nvSpPr>
          <p:spPr>
            <a:xfrm>
              <a:off x="4097869" y="2236310"/>
              <a:ext cx="1106448" cy="384698"/>
            </a:xfrm>
            <a:prstGeom prst="rect">
              <a:avLst/>
            </a:prstGeom>
            <a:solidFill>
              <a:srgbClr val="084F6A"/>
            </a:solidFill>
            <a:ln w="28575">
              <a:solidFill>
                <a:srgbClr val="084F6A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66726"/>
                        <a:gd name="connsiteY0" fmla="*/ 75937 h 455614"/>
                        <a:gd name="connsiteX1" fmla="*/ 75937 w 466726"/>
                        <a:gd name="connsiteY1" fmla="*/ 0 h 455614"/>
                        <a:gd name="connsiteX2" fmla="*/ 390789 w 466726"/>
                        <a:gd name="connsiteY2" fmla="*/ 0 h 455614"/>
                        <a:gd name="connsiteX3" fmla="*/ 466726 w 466726"/>
                        <a:gd name="connsiteY3" fmla="*/ 75937 h 455614"/>
                        <a:gd name="connsiteX4" fmla="*/ 466726 w 466726"/>
                        <a:gd name="connsiteY4" fmla="*/ 379677 h 455614"/>
                        <a:gd name="connsiteX5" fmla="*/ 390789 w 466726"/>
                        <a:gd name="connsiteY5" fmla="*/ 455614 h 455614"/>
                        <a:gd name="connsiteX6" fmla="*/ 75937 w 466726"/>
                        <a:gd name="connsiteY6" fmla="*/ 455614 h 455614"/>
                        <a:gd name="connsiteX7" fmla="*/ 0 w 466726"/>
                        <a:gd name="connsiteY7" fmla="*/ 379677 h 455614"/>
                        <a:gd name="connsiteX8" fmla="*/ 0 w 466726"/>
                        <a:gd name="connsiteY8" fmla="*/ 75937 h 455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6726" h="455614" extrusionOk="0">
                          <a:moveTo>
                            <a:pt x="0" y="75937"/>
                          </a:moveTo>
                          <a:cubicBezTo>
                            <a:pt x="-2250" y="32610"/>
                            <a:pt x="28419" y="2094"/>
                            <a:pt x="75937" y="0"/>
                          </a:cubicBezTo>
                          <a:cubicBezTo>
                            <a:pt x="147259" y="-10048"/>
                            <a:pt x="246656" y="33882"/>
                            <a:pt x="390789" y="0"/>
                          </a:cubicBezTo>
                          <a:cubicBezTo>
                            <a:pt x="431928" y="-608"/>
                            <a:pt x="463911" y="39775"/>
                            <a:pt x="466726" y="75937"/>
                          </a:cubicBezTo>
                          <a:cubicBezTo>
                            <a:pt x="493928" y="181231"/>
                            <a:pt x="444856" y="314591"/>
                            <a:pt x="466726" y="379677"/>
                          </a:cubicBezTo>
                          <a:cubicBezTo>
                            <a:pt x="470042" y="414791"/>
                            <a:pt x="424087" y="454291"/>
                            <a:pt x="390789" y="455614"/>
                          </a:cubicBezTo>
                          <a:cubicBezTo>
                            <a:pt x="257478" y="465908"/>
                            <a:pt x="171032" y="454684"/>
                            <a:pt x="75937" y="455614"/>
                          </a:cubicBezTo>
                          <a:cubicBezTo>
                            <a:pt x="30951" y="460654"/>
                            <a:pt x="-3857" y="417143"/>
                            <a:pt x="0" y="379677"/>
                          </a:cubicBezTo>
                          <a:cubicBezTo>
                            <a:pt x="-33338" y="312424"/>
                            <a:pt x="22010" y="164287"/>
                            <a:pt x="0" y="7593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384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threads </a:t>
              </a:r>
            </a:p>
          </p:txBody>
        </p:sp>
      </p:grp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D56CCEC-889A-4700-B323-BDCD34E8767C}"/>
              </a:ext>
            </a:extLst>
          </p:cNvPr>
          <p:cNvSpPr/>
          <p:nvPr/>
        </p:nvSpPr>
        <p:spPr>
          <a:xfrm>
            <a:off x="9527489" y="2281512"/>
            <a:ext cx="763445" cy="2821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6726"/>
                      <a:gd name="connsiteY0" fmla="*/ 75937 h 455614"/>
                      <a:gd name="connsiteX1" fmla="*/ 75937 w 466726"/>
                      <a:gd name="connsiteY1" fmla="*/ 0 h 455614"/>
                      <a:gd name="connsiteX2" fmla="*/ 390789 w 466726"/>
                      <a:gd name="connsiteY2" fmla="*/ 0 h 455614"/>
                      <a:gd name="connsiteX3" fmla="*/ 466726 w 466726"/>
                      <a:gd name="connsiteY3" fmla="*/ 75937 h 455614"/>
                      <a:gd name="connsiteX4" fmla="*/ 466726 w 466726"/>
                      <a:gd name="connsiteY4" fmla="*/ 379677 h 455614"/>
                      <a:gd name="connsiteX5" fmla="*/ 390789 w 466726"/>
                      <a:gd name="connsiteY5" fmla="*/ 455614 h 455614"/>
                      <a:gd name="connsiteX6" fmla="*/ 75937 w 466726"/>
                      <a:gd name="connsiteY6" fmla="*/ 455614 h 455614"/>
                      <a:gd name="connsiteX7" fmla="*/ 0 w 466726"/>
                      <a:gd name="connsiteY7" fmla="*/ 379677 h 455614"/>
                      <a:gd name="connsiteX8" fmla="*/ 0 w 466726"/>
                      <a:gd name="connsiteY8" fmla="*/ 75937 h 45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6" h="455614" extrusionOk="0">
                        <a:moveTo>
                          <a:pt x="0" y="75937"/>
                        </a:moveTo>
                        <a:cubicBezTo>
                          <a:pt x="-2250" y="32610"/>
                          <a:pt x="28419" y="2094"/>
                          <a:pt x="75937" y="0"/>
                        </a:cubicBezTo>
                        <a:cubicBezTo>
                          <a:pt x="147259" y="-10048"/>
                          <a:pt x="246656" y="33882"/>
                          <a:pt x="390789" y="0"/>
                        </a:cubicBezTo>
                        <a:cubicBezTo>
                          <a:pt x="431928" y="-608"/>
                          <a:pt x="463911" y="39775"/>
                          <a:pt x="466726" y="75937"/>
                        </a:cubicBezTo>
                        <a:cubicBezTo>
                          <a:pt x="493928" y="181231"/>
                          <a:pt x="444856" y="314591"/>
                          <a:pt x="466726" y="379677"/>
                        </a:cubicBezTo>
                        <a:cubicBezTo>
                          <a:pt x="470042" y="414791"/>
                          <a:pt x="424087" y="454291"/>
                          <a:pt x="390789" y="455614"/>
                        </a:cubicBezTo>
                        <a:cubicBezTo>
                          <a:pt x="257478" y="465908"/>
                          <a:pt x="171032" y="454684"/>
                          <a:pt x="75937" y="455614"/>
                        </a:cubicBezTo>
                        <a:cubicBezTo>
                          <a:pt x="30951" y="460654"/>
                          <a:pt x="-3857" y="417143"/>
                          <a:pt x="0" y="379677"/>
                        </a:cubicBezTo>
                        <a:cubicBezTo>
                          <a:pt x="-33338" y="312424"/>
                          <a:pt x="22010" y="164287"/>
                          <a:pt x="0" y="75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38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51246B5-16DC-4132-A529-6DA0DD2D2BCF}"/>
              </a:ext>
            </a:extLst>
          </p:cNvPr>
          <p:cNvSpPr/>
          <p:nvPr/>
        </p:nvSpPr>
        <p:spPr>
          <a:xfrm>
            <a:off x="7073267" y="3490841"/>
            <a:ext cx="73582" cy="4400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D91BED4-F609-4E39-A034-AD830B5899BC}"/>
              </a:ext>
            </a:extLst>
          </p:cNvPr>
          <p:cNvSpPr txBox="1"/>
          <p:nvPr/>
        </p:nvSpPr>
        <p:spPr>
          <a:xfrm>
            <a:off x="6169993" y="5151151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7632238-B9EE-43A2-8EFE-4A92C5597EBC}"/>
              </a:ext>
            </a:extLst>
          </p:cNvPr>
          <p:cNvSpPr txBox="1"/>
          <p:nvPr/>
        </p:nvSpPr>
        <p:spPr>
          <a:xfrm>
            <a:off x="8777564" y="5152134"/>
            <a:ext cx="1732710" cy="3668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dirty="0">
                <a:latin typeface="Calibri" panose="020F0502020204030204" pitchFamily="34" charset="0"/>
                <a:cs typeface="Calibri" panose="020F0502020204030204" pitchFamily="34" charset="0"/>
              </a:rPr>
              <a:t>GPU chiplet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9D956D85-EDE0-4855-B542-CBF3B4C87812}"/>
              </a:ext>
            </a:extLst>
          </p:cNvPr>
          <p:cNvSpPr/>
          <p:nvPr/>
        </p:nvSpPr>
        <p:spPr>
          <a:xfrm rot="5400000">
            <a:off x="8629940" y="2310496"/>
            <a:ext cx="66271" cy="3178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83C09E47-64FA-400E-9D5A-6F9E9676E739}"/>
              </a:ext>
            </a:extLst>
          </p:cNvPr>
          <p:cNvCxnSpPr>
            <a:cxnSpLocks/>
          </p:cNvCxnSpPr>
          <p:nvPr/>
        </p:nvCxnSpPr>
        <p:spPr>
          <a:xfrm flipV="1">
            <a:off x="10213612" y="2563699"/>
            <a:ext cx="0" cy="13656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폭발: 14pt 37">
            <a:extLst>
              <a:ext uri="{FF2B5EF4-FFF2-40B4-BE49-F238E27FC236}">
                <a16:creationId xmlns:a16="http://schemas.microsoft.com/office/drawing/2014/main" id="{5860BCCB-98DA-4B7B-A9A6-DBE6B37FDE43}"/>
              </a:ext>
            </a:extLst>
          </p:cNvPr>
          <p:cNvSpPr/>
          <p:nvPr/>
        </p:nvSpPr>
        <p:spPr>
          <a:xfrm>
            <a:off x="9651571" y="2888545"/>
            <a:ext cx="2115149" cy="832717"/>
          </a:xfrm>
          <a:prstGeom prst="irregularSeal2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endParaRPr lang="ko-KR" alt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텍스트 개체 틀 26">
            <a:extLst>
              <a:ext uri="{FF2B5EF4-FFF2-40B4-BE49-F238E27FC236}">
                <a16:creationId xmlns:a16="http://schemas.microsoft.com/office/drawing/2014/main" id="{3DF8A921-E461-414E-8F5C-23B7CF488B94}"/>
              </a:ext>
            </a:extLst>
          </p:cNvPr>
          <p:cNvSpPr txBox="1">
            <a:spLocks/>
          </p:cNvSpPr>
          <p:nvPr/>
        </p:nvSpPr>
        <p:spPr>
          <a:xfrm>
            <a:off x="328613" y="1114185"/>
            <a:ext cx="11533187" cy="538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Remote memory accesses occur when threads touch remotely mapped data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latency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overhead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59623-E795-49EF-8FAA-1B5170201F59}"/>
              </a:ext>
            </a:extLst>
          </p:cNvPr>
          <p:cNvSpPr txBox="1"/>
          <p:nvPr/>
        </p:nvSpPr>
        <p:spPr>
          <a:xfrm>
            <a:off x="7699475" y="2701559"/>
            <a:ext cx="1805427" cy="73379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384" b="1" i="1" dirty="0">
                <a:latin typeface="Calibri" panose="020F0502020204030204" pitchFamily="34" charset="0"/>
                <a:cs typeface="Calibri" panose="020F0502020204030204" pitchFamily="34" charset="0"/>
              </a:rPr>
              <a:t>inter-chip interconnect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00C81791-F3E3-4C30-9444-2D0741A27BC9}"/>
              </a:ext>
            </a:extLst>
          </p:cNvPr>
          <p:cNvCxnSpPr>
            <a:cxnSpLocks/>
          </p:cNvCxnSpPr>
          <p:nvPr/>
        </p:nvCxnSpPr>
        <p:spPr>
          <a:xfrm>
            <a:off x="8383770" y="3371274"/>
            <a:ext cx="0" cy="388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5814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B1E31"/>
        </a:solidFill>
        <a:ln>
          <a:noFill/>
        </a:ln>
      </a:spPr>
      <a:bodyPr rtlCol="0" anchor="ctr"/>
      <a:lstStyle>
        <a:defPPr algn="ctr">
          <a:defRPr sz="3000" dirty="0" smtClean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F6870F5E93BC1468AA080BB55923333" ma:contentTypeVersion="18" ma:contentTypeDescription="새 문서를 만듭니다." ma:contentTypeScope="" ma:versionID="c538e2512606784c4b9a27c2c9041913">
  <xsd:schema xmlns:xsd="http://www.w3.org/2001/XMLSchema" xmlns:xs="http://www.w3.org/2001/XMLSchema" xmlns:p="http://schemas.microsoft.com/office/2006/metadata/properties" xmlns:ns2="3c96cb94-7bc3-41c6-b31a-f10544290a4a" xmlns:ns3="7e15a1a3-9707-43e7-9997-5a02e113e2ba" targetNamespace="http://schemas.microsoft.com/office/2006/metadata/properties" ma:root="true" ma:fieldsID="0395fc8a7c825a3af3687b84be04dab7" ns2:_="" ns3:_="">
    <xsd:import namespace="3c96cb94-7bc3-41c6-b31a-f10544290a4a"/>
    <xsd:import namespace="7e15a1a3-9707-43e7-9997-5a02e113e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cb94-7bc3-41c6-b31a-f10544290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13f7c4bd-ffc2-489d-bd41-78771032fe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5a1a3-9707-43e7-9997-5a02e113e2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842c2d8-cd9d-4afd-a254-00003754f672}" ma:internalName="TaxCatchAll" ma:showField="CatchAllData" ma:web="7e15a1a3-9707-43e7-9997-5a02e113e2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15a1a3-9707-43e7-9997-5a02e113e2ba" xsi:nil="true"/>
    <lcf76f155ced4ddcb4097134ff3c332f xmlns="3c96cb94-7bc3-41c6-b31a-f10544290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6F78EF-E1D5-4D64-A6A4-A4928AB14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6cb94-7bc3-41c6-b31a-f10544290a4a"/>
    <ds:schemaRef ds:uri="7e15a1a3-9707-43e7-9997-5a02e113e2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22269E-E073-4007-86BA-73D171D0D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C196B9-F927-4B76-9F54-BA17A172D8B0}">
  <ds:schemaRefs>
    <ds:schemaRef ds:uri="http://schemas.openxmlformats.org/package/2006/metadata/core-properties"/>
    <ds:schemaRef ds:uri="3c96cb94-7bc3-41c6-b31a-f10544290a4a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7e15a1a3-9707-43e7-9997-5a02e113e2b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58986</TotalTime>
  <Words>3036</Words>
  <Application>Microsoft Office PowerPoint</Application>
  <PresentationFormat>와이드스크린</PresentationFormat>
  <Paragraphs>928</Paragraphs>
  <Slides>44</Slides>
  <Notes>44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9" baseType="lpstr">
      <vt:lpstr>Calibri</vt:lpstr>
      <vt:lpstr>Wingdings</vt:lpstr>
      <vt:lpstr>Arial</vt:lpstr>
      <vt:lpstr>맑은 고딕</vt:lpstr>
      <vt:lpstr>Office 테마</vt:lpstr>
      <vt:lpstr>Leveraging Chiplet-Locality for Efficient  Memory Mapping in Multi-Chip Module GPUs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Speculative Address Translation  with Rapid Validation for GPUs</dc:title>
  <dc:creator>박준혁</dc:creator>
  <cp:lastModifiedBy>Junhyeok Park</cp:lastModifiedBy>
  <cp:revision>9075</cp:revision>
  <dcterms:created xsi:type="dcterms:W3CDTF">2024-09-13T07:40:15Z</dcterms:created>
  <dcterms:modified xsi:type="dcterms:W3CDTF">2025-11-10T14:35:25Z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0x010100AF6870F5E93BC1468AA080BB55923333</vt:lpwstr>
  </property>
</Properties>
</file>